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FE0256-3C19-DC61-6E68-D21CFD8EE2C9}" name="Koushik Venkatanathan" initials="KV" userId="S::koushik.venkatanathan@healthwareinternational.com::b214d093-9ecd-4006-b635-f894ea34d6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2686"/>
    <a:srgbClr val="522EA2"/>
    <a:srgbClr val="67365E"/>
    <a:srgbClr val="C10012"/>
    <a:srgbClr val="2F7660"/>
    <a:srgbClr val="F0F0C0"/>
    <a:srgbClr val="FFFFFF"/>
    <a:srgbClr val="00667B"/>
    <a:srgbClr val="68365E"/>
    <a:srgbClr val="7FCC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3" autoAdjust="0"/>
    <p:restoredTop sz="93557" autoAdjust="0"/>
  </p:normalViewPr>
  <p:slideViewPr>
    <p:cSldViewPr snapToGrid="0" snapToObjects="1">
      <p:cViewPr varScale="1">
        <p:scale>
          <a:sx n="70" d="100"/>
          <a:sy n="70" d="100"/>
        </p:scale>
        <p:origin x="432" y="56"/>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4/27/2026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4/27/2026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300" b="1" dirty="0"/>
              <a:t>Presenter: </a:t>
            </a:r>
            <a:r>
              <a:rPr lang="en-US" sz="1300" dirty="0"/>
              <a:t>If you are living with or have recently been diagnosed with Acute Hepatic Porphyria (AHP), you may want to speak with your family about the disease and how it might impact them. In this presentation, you’ll learn about Acute Hepatic Porphyria—what it is, how people experience it, and tips for living with it—as well as family inheritance and genetic testing. It’s designed to inform and empower you and your family members to make the right choices for your health and the future.</a:t>
            </a:r>
            <a:endParaRPr lang="en-US" sz="1300" strike="sngStrike" dirty="0"/>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algn="just" defTabSz="966612">
              <a:defRPr/>
            </a:pPr>
            <a:r>
              <a:rPr lang="en-US" sz="1100" b="1" dirty="0"/>
              <a:t>Presenter</a:t>
            </a:r>
            <a:r>
              <a:rPr lang="en-US" sz="1100" dirty="0"/>
              <a:t>:  For those with symptoms and a positive biochemical test, genetic testing can be used to confirm an AHP diagnosis and determine the specific type of AHP.</a:t>
            </a:r>
          </a:p>
          <a:p>
            <a:pPr algn="just" defTabSz="966612">
              <a:defRPr/>
            </a:pPr>
            <a:endParaRPr lang="en-US" sz="1100" dirty="0"/>
          </a:p>
          <a:p>
            <a:pPr algn="just" defTabSz="966612">
              <a:defRPr/>
            </a:pPr>
            <a:r>
              <a:rPr lang="en-US" sz="1100" dirty="0"/>
              <a:t>Genetic testing uses a sample of your blood or saliva to check for an AHP gene change.</a:t>
            </a:r>
          </a:p>
          <a:p>
            <a:pPr algn="just"/>
            <a:endParaRPr lang="en-US" sz="1100" dirty="0"/>
          </a:p>
          <a:p>
            <a:pPr algn="just"/>
            <a:r>
              <a:rPr lang="en-US" sz="1100" dirty="0"/>
              <a:t>For family members, because AHP runs in families, genetic testing is a good way to determine whether you carry the AHP gene mutation and may be at risk of AHP symptoms. Not only does this provide you with your own diagnosis, but also allows you and your family to understand the past and prepare for the future.</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can go unnoticed for generations, but the gene mutation can still be silently carried from parent to child until one day someone develops symptoms. Genetic testing allows individuals to know their genetic risk of AHP and make informed decisions regarding lifestyle and treatment plan with the intent to prevent attacks and complications of the disease.</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You should consider genetic testing If you have a history of AHP in your family, or if you have been told that you have AHP after a biochemical test. Genetic testing can also benefit your family members should they choose to determine their own AHP status.</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Your healthcare provider is the best place to start when it comes to knowing what steps to follow. They can advise you concerning the options available in your area, and once you have been genetically tested, they can further assist you with managing your symptoms and overall health. </a:t>
            </a: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a:t>
            </a:r>
            <a:r>
              <a:rPr lang="en-US" sz="1100" dirty="0"/>
              <a:t> Not everyone who becomes aware of their genetic predisposition to AHP wants to be tested. Whether this is true for you or not, a genetic counsellor can help you make informed decisions. They are equipped to explain how AHP might affect you, your health, your family planning decisions, and they can also suggest ways to approach learning more about your family’s history.</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Because AHP is a rare genetic disease that can go undiagnosed for years, it creates a unique challenge for families. Even if you are not sure someone in your family has had symptoms associated with AHP, they could still be a carrier. By informing family members of your AHP diagnosis, you open the door to helping them determine whether they too are at risk.</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Starting a conversation about AHP is perhaps the hardest part, but the earlier the diagnosis, the sooner triggers can be avoided, and treatment can begin.</a:t>
            </a:r>
          </a:p>
          <a:p>
            <a:pPr algn="just" defTabSz="966612">
              <a:defRPr/>
            </a:pPr>
            <a:endParaRPr lang="en-US" sz="1100" dirty="0"/>
          </a:p>
          <a:p>
            <a:pPr algn="just" defTabSz="966612">
              <a:defRPr/>
            </a:pPr>
            <a:r>
              <a:rPr lang="en-US" sz="1100" dirty="0"/>
              <a:t>First, ask yourself if you are emotionally ready to speak with your family members. Do you think you are ready to cope with a variety of questions and emotions from those you tell? Are you prepared to explain AHP?                                                             </a:t>
            </a:r>
          </a:p>
          <a:p>
            <a:pPr algn="just" defTabSz="966612">
              <a:defRPr/>
            </a:pPr>
            <a:endParaRPr lang="en-US" sz="1100" dirty="0"/>
          </a:p>
          <a:p>
            <a:pPr algn="just" defTabSz="966612">
              <a:defRPr/>
            </a:pPr>
            <a:r>
              <a:rPr lang="en-US" sz="1100" dirty="0"/>
              <a:t>Take into consideration whether other family members have been diagnosed with AHP or have experienced symptoms that might be related. </a:t>
            </a: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 </a:t>
            </a:r>
            <a:r>
              <a:rPr lang="en-US" sz="1100" dirty="0"/>
              <a:t>Once you've started the conversation with your family, the next step is to determine who else might also be or have been affected by AHP. </a:t>
            </a:r>
          </a:p>
          <a:p>
            <a:pPr algn="just"/>
            <a:endParaRPr lang="en-US" sz="1100" dirty="0"/>
          </a:p>
          <a:p>
            <a:pPr algn="just"/>
            <a:r>
              <a:rPr lang="en-US" sz="1100" dirty="0"/>
              <a:t>Using this Family Tree as a guide, add the names of your relatives such as your mum, dad, grandparents, your own children, and so on, to map your family's AHP history. </a:t>
            </a:r>
          </a:p>
          <a:p>
            <a:pPr algn="just"/>
            <a:endParaRPr lang="en-US" sz="1100" dirty="0"/>
          </a:p>
          <a:p>
            <a:pPr algn="just"/>
            <a:r>
              <a:rPr lang="en-US" sz="1100" dirty="0"/>
              <a:t>Start with what you know and gently go! You can use your Family Tree to help you continue the conversation.</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algn="just" defTabSz="966612">
              <a:defRPr/>
            </a:pPr>
            <a:r>
              <a:rPr lang="en-US" sz="1100" b="1" dirty="0"/>
              <a:t>Presenter</a:t>
            </a:r>
            <a:r>
              <a:rPr lang="en-US" sz="1100" dirty="0"/>
              <a:t>: AHP refers to a family of rare genetic diseases, each caused by a unique gene mutation that affects the body’s ability to make heme, which our liver needs to function properly. The result is the buildup of toxins, which are released throughout the body.</a:t>
            </a:r>
          </a:p>
          <a:p>
            <a:pPr algn="just" defTabSz="966612">
              <a:defRPr/>
            </a:pPr>
            <a:endParaRPr lang="en-US" sz="1100" dirty="0"/>
          </a:p>
          <a:p>
            <a:pPr algn="just" defTabSz="966612">
              <a:defRPr/>
            </a:pPr>
            <a:r>
              <a:rPr lang="en-US" sz="1100" dirty="0"/>
              <a:t>AHP is part of a larger family of conditions called porphyria. Each porphyria is caused by a unique gene mutation that affects the body’s ability to make heme.</a:t>
            </a:r>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 </a:t>
            </a:r>
            <a:r>
              <a:rPr lang="en-US" sz="1100" dirty="0"/>
              <a:t>Because AHP is a rare genetic disease that can go undiagnosed for years but still result in symptoms, it creates a unique burden for the patient as well as those in their world. Debilitating AHP attacks can cause disruptions in daily life leading to stress and misunderstanding, as well as present fluctuating challenges regarding lifestyle and diet choices. By informing others in your life about your AHP diagnosis, you allow them the opportunity to be more supportive and understanding.</a:t>
            </a: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latin typeface="Calibri"/>
                <a:ea typeface="Calibri" panose="020F0502020204030204" pitchFamily="34" charset="0"/>
                <a:cs typeface="Calibri"/>
              </a:rPr>
              <a:t>AHP affects everyone differently. While some people may have no symptoms, others have chronic and acutely debilitating pain, often resulting in hospital stays.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A caregiver can be a family member, a partner, or even a good friend, and can mean the world of difference during attacks.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You might be the first to notice an approaching attack, or called upon to drive to medical appointments, monitor medications, ask questions, do the shopping, help with financial or legal matters, or simply be a shoulder for tears and fears.</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algn="just"/>
            <a:r>
              <a:rPr lang="en-US" sz="1100" dirty="0">
                <a:latin typeface="Calibri"/>
                <a:ea typeface="Calibri" panose="020F0502020204030204" pitchFamily="34" charset="0"/>
                <a:cs typeface="Calibri"/>
              </a:rPr>
              <a:t>If you are a caregiver for someone you love who has AHP, don’t forget to take care of yourself, too!</a:t>
            </a:r>
            <a:endParaRPr lang="en-US" sz="1100" dirty="0">
              <a:latin typeface="Calibri" panose="020F0502020204030204" pitchFamily="34" charset="0"/>
              <a:ea typeface="Calibri" panose="020F0502020204030204" pitchFamily="34" charset="0"/>
              <a:cs typeface="Calibri"/>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is a rare condition, and the more you are aware of the truths/facts, the better prepared you can be to manage your health. Here is a quick look at some of the more common misunderstandings.</a:t>
            </a:r>
          </a:p>
          <a:p>
            <a:pPr algn="just"/>
            <a:endParaRPr lang="en-US" sz="1100" dirty="0"/>
          </a:p>
          <a:p>
            <a:pPr algn="just"/>
            <a:r>
              <a:rPr lang="en-US" sz="1100" dirty="0"/>
              <a:t>M: I have AHP but have not experienced any symptoms. This must mean my family won’t be affected, right?</a:t>
            </a:r>
          </a:p>
          <a:p>
            <a:pPr algn="just" defTabSz="966612">
              <a:defRPr/>
            </a:pPr>
            <a:r>
              <a:rPr lang="en-US" sz="1100" dirty="0"/>
              <a:t>T: In truth, even someone without symptoms can pass on an AHP gene mutation to a child, who can develop symptoms.</a:t>
            </a:r>
          </a:p>
          <a:p>
            <a:pPr algn="just" defTabSz="966612">
              <a:defRPr/>
            </a:pPr>
            <a:endParaRPr lang="en-US" sz="1100" dirty="0"/>
          </a:p>
          <a:p>
            <a:pPr algn="just" defTabSz="966612">
              <a:defRPr/>
            </a:pPr>
            <a:r>
              <a:rPr lang="en-US" sz="1100" dirty="0"/>
              <a:t>M: I have AHP, but nobody in my family has symptoms so they don’t need to be tested.</a:t>
            </a:r>
          </a:p>
          <a:p>
            <a:pPr algn="just" defTabSz="966612">
              <a:defRPr/>
            </a:pPr>
            <a:r>
              <a:rPr lang="en-US" sz="1100" dirty="0"/>
              <a:t>T: A genetic test is important to help your family members who may be at risk of having AHP receive a diagnosis and prevent future attacks.</a:t>
            </a:r>
          </a:p>
          <a:p>
            <a:pPr algn="just"/>
            <a:endParaRPr lang="en-US" sz="1100" dirty="0"/>
          </a:p>
          <a:p>
            <a:pPr algn="just"/>
            <a:r>
              <a:rPr lang="en-US" sz="1100" dirty="0"/>
              <a:t>M: AHP only affects physical health, right?</a:t>
            </a:r>
          </a:p>
          <a:p>
            <a:pPr algn="just"/>
            <a:r>
              <a:rPr lang="en-US" sz="1100" dirty="0"/>
              <a:t>T: While AHP is a physical illness, the sometimes-debilitating symptoms can impact sleep, social life, career, sleep, and even finances and nutrition.</a:t>
            </a:r>
          </a:p>
          <a:p>
            <a:pPr algn="just"/>
            <a:endParaRPr lang="en-US" sz="1100" dirty="0"/>
          </a:p>
          <a:p>
            <a:pPr algn="just"/>
            <a:r>
              <a:rPr lang="en-US" sz="1100" dirty="0"/>
              <a:t>M: Only women have AHP attacks.</a:t>
            </a:r>
          </a:p>
          <a:p>
            <a:pPr algn="just"/>
            <a:r>
              <a:rPr lang="en-US" sz="1100" dirty="0"/>
              <a:t>T: Both men and women can experience the variety of AHP symptoms/attacks, though women tend to be more at risk.</a:t>
            </a:r>
          </a:p>
          <a:p>
            <a:pPr algn="just"/>
            <a:endParaRPr lang="en-US" sz="1100" dirty="0"/>
          </a:p>
          <a:p>
            <a:pPr algn="just"/>
            <a:r>
              <a:rPr lang="en-US" sz="1100" dirty="0"/>
              <a:t>M: One genetic test won’t be enough.</a:t>
            </a:r>
          </a:p>
          <a:p>
            <a:pPr algn="just"/>
            <a:r>
              <a:rPr lang="en-US" sz="1100" dirty="0"/>
              <a:t>T: Because genetic testing is up to 100% accurate, it is very unlikely you will ever need to have more than one in your lifetime.</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a:t>
            </a:r>
            <a:r>
              <a:rPr lang="en-US" sz="1100" dirty="0"/>
              <a:t>: AHP occurs when these toxins are released throughout the body, attacking the nerves and causing a variety of physical responses including acute attacks, chronic symptoms, or other long-term complications. AHP can significantly affect sleep, work, and daily life. Toxins include aminolevulinic acid (ALA), porphobilinogen (PBG), and porphyrins.</a:t>
            </a:r>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b="1" dirty="0"/>
              <a:t>Presenter</a:t>
            </a:r>
            <a:r>
              <a:rPr lang="en-US" dirty="0"/>
              <a:t>: </a:t>
            </a:r>
            <a:r>
              <a:rPr lang="en-US" b="0" dirty="0"/>
              <a:t>There are four types of AHP: Acute Intermittent Porphyria (AIP), Variegate Porphyria (VP), Hereditary </a:t>
            </a:r>
            <a:r>
              <a:rPr lang="en-US" sz="1300" dirty="0"/>
              <a:t>Coproporphyria (HCP),</a:t>
            </a:r>
            <a:r>
              <a:rPr lang="en-US" sz="1300" b="1" dirty="0"/>
              <a:t> </a:t>
            </a:r>
            <a:r>
              <a:rPr lang="en-US" b="0" dirty="0"/>
              <a:t>and ALAD-Deficient Porphyria (ADP). AIP is the most common type of AHP, affecting 5 to 10 individuals in every 100,000. VP and HCP are rarer forms of the condition, and ADP is the rarest type. There are only a few known cases of ADP.</a:t>
            </a:r>
          </a:p>
          <a:p>
            <a:pPr algn="just" defTabSz="966612">
              <a:defRPr/>
            </a:pPr>
            <a:endParaRPr lang="en-US" sz="1300" dirty="0"/>
          </a:p>
          <a:p>
            <a:pPr algn="just" defTabSz="966612">
              <a:defRPr/>
            </a:pPr>
            <a:r>
              <a:rPr lang="en-US" sz="1300" dirty="0"/>
              <a:t>Each type of AHP is caused by a unique gene mutation, which inhibits production of a certain enzyme in the heme synthesis pathway.</a:t>
            </a:r>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AHP is hereditary, meaning it can be passed from one generation to the next. The three most common types of AHP are passed down in an autosomal dominant pattern, which means a person only needs to inherit one copy of the affected gene from one parent in order to develop the disease risk. When one parent carries an autosomal dominant mutation, any child will have a 50% chance of inheriting that mutation, which can become clinically active. </a:t>
            </a:r>
          </a:p>
          <a:p>
            <a:pPr algn="just"/>
            <a:endParaRPr lang="en-US" sz="1100" dirty="0"/>
          </a:p>
          <a:p>
            <a:pPr algn="just"/>
            <a:r>
              <a:rPr lang="en-US" sz="1100" dirty="0"/>
              <a:t>It is important to remember that a family member may inherit the altered gene that causes AHP without ever developing symptoms. You may hear the term ‘penetrance’ from your doctor, which refers to the likelihood of developing symptoms. </a:t>
            </a:r>
          </a:p>
          <a:p>
            <a:pPr algn="just"/>
            <a:endParaRPr lang="en-US" sz="1100" dirty="0"/>
          </a:p>
          <a:p>
            <a:pPr algn="just" defTabSz="966612">
              <a:defRPr/>
            </a:pPr>
            <a:r>
              <a:rPr lang="en-US" sz="1100" dirty="0"/>
              <a:t>The fourth and extremely rare type of AHP, ALAD-deficient porphyria (ADP), is passed down in an autosomal recessive pattern, which means a person needs to inherit a copy of the affected gene from each parent in order to develop the disease risk; in other words, they need two copies of the affected gene.</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The AHP gene is not linked to gender, so women and men have an equal chance of inheriting the disease risk. However, women are more likely to experience symptoms. The first attack is often seen after puberty, between 14 and 45 years old. Sometimes, there are no symptoms, so AHP can go undetected for generations and suddenly happen without warning.</a:t>
            </a:r>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While the severity and types of symptoms of AHP vary widely, the most common is severe abdominal pain, occurring in about 90% of patients. AHP attacks can be acute or chronic and can lead to long-term complications. Because the symptoms of AHP vary and are non-specific, they are often attributed to other health issues, and diagnosis can take time.</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t>Presenter: </a:t>
            </a:r>
            <a:r>
              <a:rPr lang="en-US" sz="1100" dirty="0"/>
              <a:t>Along with the variety of symptoms, there are also triggers that can cause an AHP attack. For some people, triggers can lead to symptoms developing. Triggers are different for every person, but can include certain medications, contraceptives, hormone level fluctuations, especially during a woman’s menstrual cycle, stress, alcohol, smoking, and fasting. Avoiding triggers is one of the best ways to prevent attacks, but without a confirmed AHP diagnosis, this is hard to do.</a:t>
            </a:r>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US" sz="1100" b="1" dirty="0"/>
              <a:t>Presenter</a:t>
            </a:r>
            <a:r>
              <a:rPr lang="en-US" sz="1100" dirty="0"/>
              <a:t>: AHP is diagnosed through biochemical testing in individuals with symptoms suggestive of AHP.</a:t>
            </a:r>
          </a:p>
          <a:p>
            <a:pPr algn="just" defTabSz="966612">
              <a:defRPr/>
            </a:pPr>
            <a:endParaRPr lang="en-US" sz="1100" dirty="0"/>
          </a:p>
          <a:p>
            <a:pPr algn="just" defTabSz="966612">
              <a:defRPr/>
            </a:pPr>
            <a:r>
              <a:rPr lang="en-US" sz="1100" dirty="0"/>
              <a:t>A small sample of urine is taken, which is tested for the toxins, ALA, PBG and porphyrins, that circulate in the body with AHP.  Biochemical testing is recommended during or shortly after an attack when ALA and PBG levels are still elevated.</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4/27/2026</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4/27/2026</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4/27/2026</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4/27/2026</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4/27/2026</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4/27/2026</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4/27/2026</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4/27/2026</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4/27/2026</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4/27/2026</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4/27/2026</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4/27/2026</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4/27/2026</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4/27/2026</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4/27/2026</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9.sv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7.svg"/><Relationship Id="rId5" Type="http://schemas.openxmlformats.org/officeDocument/2006/relationships/image" Target="../media/image15.png"/><Relationship Id="rId10" Type="http://schemas.openxmlformats.org/officeDocument/2006/relationships/image" Target="../media/image36.emf"/><Relationship Id="rId4" Type="http://schemas.openxmlformats.org/officeDocument/2006/relationships/image" Target="../media/image2.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42.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35.emf"/><Relationship Id="rId5" Type="http://schemas.openxmlformats.org/officeDocument/2006/relationships/image" Target="../media/image45.emf"/><Relationship Id="rId10" Type="http://schemas.microsoft.com/office/2007/relationships/hdphoto" Target="../media/hdphoto6.wdp"/><Relationship Id="rId4" Type="http://schemas.openxmlformats.org/officeDocument/2006/relationships/image" Target="../media/image44.emf"/><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1.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1.emf"/><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5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2.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www.livingwithporphyria.eu/ahp-resources" TargetMode="External"/><Relationship Id="rId3" Type="http://schemas.openxmlformats.org/officeDocument/2006/relationships/image" Target="../media/image53.jpg"/><Relationship Id="rId7"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porphyria.org.uk/" TargetMode="External"/><Relationship Id="rId10" Type="http://schemas.openxmlformats.org/officeDocument/2006/relationships/hyperlink" Target="http://www.porphyria.org.uk/" TargetMode="External"/><Relationship Id="rId4" Type="http://schemas.openxmlformats.org/officeDocument/2006/relationships/image" Target="../media/image2.png"/><Relationship Id="rId9" Type="http://schemas.openxmlformats.org/officeDocument/2006/relationships/hyperlink" Target="porphyria.org.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30.emf"/><Relationship Id="rId10" Type="http://schemas.openxmlformats.org/officeDocument/2006/relationships/image" Target="../media/image33.sv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486635"/>
            <a:ext cx="7256892" cy="954107"/>
          </a:xfrm>
        </p:spPr>
        <p:txBody>
          <a:bodyPr wrap="square" anchor="ctr">
            <a:spAutoFit/>
          </a:bodyPr>
          <a:lstStyle/>
          <a:p>
            <a:pPr>
              <a:lnSpc>
                <a:spcPct val="100000"/>
              </a:lnSpc>
            </a:pPr>
            <a:r>
              <a:rPr lang="en-US" sz="2800" dirty="0">
                <a:solidFill>
                  <a:schemeClr val="bg1"/>
                </a:solidFill>
              </a:rPr>
              <a:t>The Importance of Family Genetic Testing for Acute Hepatic Porphyria (AHP)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1973617" cy="276999"/>
          </a:xfrm>
          <a:prstGeom prst="rect">
            <a:avLst/>
          </a:prstGeom>
          <a:noFill/>
        </p:spPr>
        <p:txBody>
          <a:bodyPr wrap="none" rtlCol="0">
            <a:spAutoFit/>
          </a:bodyPr>
          <a:lstStyle/>
          <a:p>
            <a:r>
              <a:rPr lang="fr-FR" sz="1200" dirty="0">
                <a:solidFill>
                  <a:srgbClr val="68365E"/>
                </a:solidFill>
              </a:rPr>
              <a:t>NP-INTX-00036  -  April 2024</a:t>
            </a:r>
            <a:endParaRPr lang="en-US" sz="1200" dirty="0">
              <a:solidFill>
                <a:srgbClr val="68365E"/>
              </a:solidFill>
            </a:endParaRP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3849002" cy="391517"/>
          </a:xfrm>
          <a:prstGeom prst="rect">
            <a:avLst/>
          </a:prstGeom>
          <a:noFill/>
        </p:spPr>
        <p:txBody>
          <a:bodyPr wrap="none" rtlCol="0">
            <a:spAutoFit/>
          </a:bodyPr>
          <a:lstStyle/>
          <a:p>
            <a:pPr>
              <a:lnSpc>
                <a:spcPct val="80000"/>
              </a:lnSpc>
            </a:pPr>
            <a:r>
              <a:rPr lang="fr-FR" sz="1200" dirty="0">
                <a:solidFill>
                  <a:srgbClr val="68365E"/>
                </a:solidFill>
              </a:rPr>
              <a:t>Isabelle, AHP Patient and Patient </a:t>
            </a:r>
            <a:r>
              <a:rPr lang="en-GB" sz="1200" dirty="0">
                <a:solidFill>
                  <a:srgbClr val="68365E"/>
                </a:solidFill>
              </a:rPr>
              <a:t>Advocate</a:t>
            </a:r>
            <a:r>
              <a:rPr lang="fr-FR" sz="1200" dirty="0">
                <a:solidFill>
                  <a:srgbClr val="68365E"/>
                </a:solidFill>
              </a:rPr>
              <a:t>, AFMAP </a:t>
            </a:r>
            <a:r>
              <a:rPr lang="en-US" sz="1200" dirty="0">
                <a:solidFill>
                  <a:srgbClr val="68365E"/>
                </a:solidFill>
              </a:rPr>
              <a:t> </a:t>
            </a:r>
            <a:br>
              <a:rPr lang="en-US" sz="1200" dirty="0">
                <a:solidFill>
                  <a:srgbClr val="68365E"/>
                </a:solidFill>
              </a:rPr>
            </a:br>
            <a:r>
              <a:rPr lang="fr-FR" sz="1200">
                <a:solidFill>
                  <a:srgbClr val="68365E"/>
                </a:solidFill>
              </a:rPr>
              <a:t>(Association Française des Malades Atteints de Porphyries)</a:t>
            </a:r>
            <a:endParaRPr lang="en-US" sz="1200" dirty="0">
              <a:solidFill>
                <a:srgbClr val="68365E"/>
              </a:solidFill>
            </a:endParaRP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092819" y="3490082"/>
            <a:ext cx="1821525" cy="276999"/>
          </a:xfrm>
          <a:prstGeom prst="rect">
            <a:avLst/>
          </a:prstGeom>
        </p:spPr>
        <p:txBody>
          <a:bodyPr wrap="none">
            <a:spAutoFit/>
          </a:bodyPr>
          <a:lstStyle/>
          <a:p>
            <a:pPr algn="ctr"/>
            <a:r>
              <a:rPr lang="en-US" sz="1200" dirty="0">
                <a:solidFill>
                  <a:schemeClr val="tx2"/>
                </a:solidFill>
              </a:rPr>
              <a:t>Developed and funded by </a:t>
            </a:r>
          </a:p>
        </p:txBody>
      </p:sp>
      <p:pic>
        <p:nvPicPr>
          <p:cNvPr id="4" name="Picture 3" descr="logo-07.png"/>
          <p:cNvPicPr>
            <a:picLocks noChangeAspect="1"/>
          </p:cNvPicPr>
          <p:nvPr/>
        </p:nvPicPr>
        <p:blipFill rotWithShape="1">
          <a:blip r:embed="rId5" cstate="screen">
            <a:extLst>
              <a:ext uri="{28A0092B-C50C-407E-A947-70E740481C1C}">
                <a14:useLocalDpi xmlns:a14="http://schemas.microsoft.com/office/drawing/2010/main"/>
              </a:ext>
            </a:extLst>
          </a:blip>
          <a:srcRect t="16040" b="18010"/>
          <a:stretch/>
        </p:blipFill>
        <p:spPr>
          <a:xfrm>
            <a:off x="5626520" y="3224947"/>
            <a:ext cx="2790107" cy="1300291"/>
          </a:xfrm>
          <a:prstGeom prst="rect">
            <a:avLst/>
          </a:prstGeom>
        </p:spPr>
      </p:pic>
      <p:pic>
        <p:nvPicPr>
          <p:cNvPr id="5" name="Picture 4" descr="logo-08.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6087752" y="4318360"/>
            <a:ext cx="1949188" cy="276999"/>
          </a:xfrm>
          <a:prstGeom prst="rect">
            <a:avLst/>
          </a:prstGeom>
        </p:spPr>
        <p:txBody>
          <a:bodyPr wrap="none">
            <a:spAutoFit/>
          </a:bodyPr>
          <a:lstStyle/>
          <a:p>
            <a:pPr algn="ctr"/>
            <a:r>
              <a:rPr lang="en-US" sz="1200" dirty="0">
                <a:solidFill>
                  <a:schemeClr val="tx2"/>
                </a:solidFill>
              </a:rPr>
              <a:t>www.livingwithporphyria.eu</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031051"/>
          </a:xfrm>
          <a:prstGeom prst="rect">
            <a:avLst/>
          </a:prstGeom>
          <a:noFill/>
        </p:spPr>
        <p:txBody>
          <a:bodyPr wrap="square" rtlCol="0">
            <a:spAutoFit/>
          </a:bodyPr>
          <a:lstStyle/>
          <a:p>
            <a:r>
              <a:rPr lang="en-US" sz="1100" b="1" dirty="0">
                <a:solidFill>
                  <a:srgbClr val="1B9AB2"/>
                </a:solidFill>
              </a:rPr>
              <a:t>Alnylam Pharmaceuticals is responsible for the funding and content of this piece. </a:t>
            </a:r>
          </a:p>
          <a:p>
            <a:r>
              <a:rPr lang="en-US" sz="1000" dirty="0">
                <a:solidFill>
                  <a:srgbClr val="1B9AB2"/>
                </a:solidFill>
              </a:rPr>
              <a:t>This document is intended for the general public in Europe (including UK), Middle East and Africa with the purpose of health promotion, disease prevention and providing advice to help understand the disease development and to help improve quality of life. Nothing in this piece constitutes individual medical advice. Individuals are advised to consult their physician or other appropriate healthcare professional (HCP) for a correct diagnosis and management of the disease. All illustrations are by Alnylam. Consent received from each patient and caregiver presented in this presentation.</a:t>
            </a:r>
          </a:p>
        </p:txBody>
      </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n-US" dirty="0"/>
              <a:t>AHP and genetic testing</a:t>
            </a:r>
            <a:endParaRPr lang="en-US" b="0" baseline="30000"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8120063" algn="l"/>
              </a:tabLst>
              <a:defRPr/>
            </a:pPr>
            <a:r>
              <a:rPr lang="de-DE" sz="800" dirty="0">
                <a:solidFill>
                  <a:srgbClr val="E7E6E6">
                    <a:lumMod val="50000"/>
                  </a:srgbClr>
                </a:solidFill>
              </a:rPr>
              <a:t>AHP: Acute </a:t>
            </a:r>
            <a:r>
              <a:rPr lang="de-DE" sz="800" dirty="0" err="1">
                <a:solidFill>
                  <a:srgbClr val="E7E6E6">
                    <a:lumMod val="50000"/>
                  </a:srgbClr>
                </a:solidFill>
              </a:rPr>
              <a:t>Hepatic</a:t>
            </a:r>
            <a:r>
              <a:rPr lang="de-DE" sz="800" dirty="0">
                <a:solidFill>
                  <a:srgbClr val="E7E6E6">
                    <a:lumMod val="50000"/>
                  </a:srgbClr>
                </a:solidFill>
              </a:rPr>
              <a:t> </a:t>
            </a:r>
            <a:r>
              <a:rPr lang="de-DE" sz="800" dirty="0" err="1">
                <a:solidFill>
                  <a:srgbClr val="E7E6E6">
                    <a:lumMod val="50000"/>
                  </a:srgbClr>
                </a:solidFill>
              </a:rPr>
              <a:t>Porphyria</a:t>
            </a:r>
            <a:endParaRPr lang="de-DE" sz="800" dirty="0">
              <a:solidFill>
                <a:srgbClr val="E7E6E6">
                  <a:lumMod val="50000"/>
                </a:srgbClr>
              </a:solidFill>
            </a:endParaRP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4995498"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9AB2"/>
                </a:solidFill>
                <a:effectLst/>
                <a:uLnTx/>
                <a:uFillTx/>
                <a:latin typeface="Calibri"/>
                <a:ea typeface="+mn-ea"/>
                <a:cs typeface="+mn-cs"/>
              </a:rPr>
              <a:t>Genetic Test</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14014"/>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0A0A"/>
                </a:solidFill>
                <a:effectLst/>
                <a:uLnTx/>
                <a:uFillTx/>
                <a:latin typeface="Calibri"/>
                <a:ea typeface="+mn-ea"/>
                <a:cs typeface="+mn-cs"/>
              </a:rPr>
              <a:t>Tests blood or saliva for an AHP gene change</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318614"/>
            <a:ext cx="5894629"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0A0A0A"/>
                </a:solidFill>
                <a:effectLst/>
                <a:uLnTx/>
                <a:uFillTx/>
                <a:latin typeface="Calibri"/>
                <a:ea typeface="+mn-ea"/>
                <a:cs typeface="+mn-cs"/>
              </a:rPr>
              <a:t>Can help inform who may be at risk of AHP symptoms</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126804"/>
            <a:ext cx="6178999"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A0A0A"/>
                </a:solidFill>
                <a:latin typeface="Calibri"/>
              </a:rPr>
              <a:t>Can be u</a:t>
            </a:r>
            <a:r>
              <a:rPr kumimoji="0" lang="en-US" sz="2000" b="0" i="0" u="none" strike="noStrike" kern="1200" cap="none" spc="0" normalizeH="0" baseline="0" noProof="0" dirty="0">
                <a:ln>
                  <a:noFill/>
                </a:ln>
                <a:solidFill>
                  <a:srgbClr val="0A0A0A"/>
                </a:solidFill>
                <a:effectLst/>
                <a:uLnTx/>
                <a:uFillTx/>
                <a:latin typeface="Calibri"/>
                <a:ea typeface="+mn-ea"/>
                <a:cs typeface="+mn-cs"/>
              </a:rPr>
              <a:t>sed to confirm diagnosis </a:t>
            </a:r>
            <a:r>
              <a:rPr lang="en-US" sz="2000" dirty="0">
                <a:solidFill>
                  <a:srgbClr val="0A0A0A"/>
                </a:solidFill>
                <a:latin typeface="Calibri"/>
              </a:rPr>
              <a:t>and</a:t>
            </a:r>
            <a:r>
              <a:rPr kumimoji="0" lang="en-US" sz="2000" b="0" i="0" u="none" strike="noStrike" kern="1200" cap="none" spc="0" normalizeH="0" baseline="0" noProof="0" dirty="0">
                <a:ln>
                  <a:noFill/>
                </a:ln>
                <a:solidFill>
                  <a:srgbClr val="0A0A0A"/>
                </a:solidFill>
                <a:effectLst/>
                <a:uLnTx/>
                <a:uFillTx/>
                <a:latin typeface="Calibri"/>
                <a:ea typeface="+mn-ea"/>
                <a:cs typeface="+mn-cs"/>
              </a:rPr>
              <a:t> determine the specific type of AHP</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en-US" dirty="0"/>
              <a:t>Why is having a diagnosis helpful?</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6950022"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769441"/>
          </a:xfrm>
          <a:prstGeom prst="rect">
            <a:avLst/>
          </a:prstGeom>
          <a:noFill/>
        </p:spPr>
        <p:txBody>
          <a:bodyPr wrap="square" rtlCol="0">
            <a:spAutoFit/>
          </a:bodyPr>
          <a:lstStyle/>
          <a:p>
            <a:pPr marL="0" lvl="1" algn="ctr"/>
            <a:r>
              <a:rPr lang="en-US" sz="2200" dirty="0"/>
              <a:t>Having a diagnosis can help you avoid triggers.</a:t>
            </a:r>
            <a:endParaRPr lang="en-US" sz="2200" baseline="30000"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46550"/>
          </a:xfrm>
          <a:prstGeom prst="rect">
            <a:avLst/>
          </a:prstGeom>
          <a:noFill/>
        </p:spPr>
        <p:txBody>
          <a:bodyPr wrap="square" rtlCol="0">
            <a:spAutoFit/>
          </a:bodyPr>
          <a:lstStyle/>
          <a:p>
            <a:pPr marL="0" lvl="1" algn="ctr"/>
            <a:r>
              <a:rPr lang="en-US" sz="2200" dirty="0"/>
              <a:t>It can help you receive timely and appropriate treatment for symptoms, if they develop.</a:t>
            </a:r>
            <a:endParaRPr lang="en-US" sz="2200" baseline="30000" dirty="0"/>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446550"/>
          </a:xfrm>
          <a:prstGeom prst="rect">
            <a:avLst/>
          </a:prstGeom>
          <a:noFill/>
        </p:spPr>
        <p:txBody>
          <a:bodyPr wrap="square" rtlCol="0">
            <a:spAutoFit/>
          </a:bodyPr>
          <a:lstStyle/>
          <a:p>
            <a:pPr marL="0" lvl="1" algn="ctr"/>
            <a:r>
              <a:rPr lang="en-US" sz="2200" dirty="0"/>
              <a:t>It enables you to inform </a:t>
            </a:r>
          </a:p>
          <a:p>
            <a:pPr marL="0" lvl="1" algn="ctr"/>
            <a:r>
              <a:rPr lang="en-US" sz="2200" dirty="0"/>
              <a:t>family members and </a:t>
            </a:r>
          </a:p>
          <a:p>
            <a:pPr marL="0" lvl="1" algn="ctr"/>
            <a:r>
              <a:rPr lang="en-US" sz="2200" dirty="0"/>
              <a:t>to encourage them to </a:t>
            </a:r>
          </a:p>
          <a:p>
            <a:pPr marL="0" lvl="1" algn="ctr"/>
            <a:r>
              <a:rPr lang="en-US" sz="2200" dirty="0"/>
              <a:t>have genetic testing.</a:t>
            </a:r>
            <a:endParaRPr lang="en-US" sz="2200" baseline="30000" dirty="0"/>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en-US" dirty="0"/>
              <a:t>Genetic testing: If I'd only known sooner...</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en-US" dirty="0">
                <a:solidFill>
                  <a:srgbClr val="2F7660"/>
                </a:solidFill>
              </a:rPr>
              <a:t>– Alicia, AHP Patient and BPA Volunteer</a:t>
            </a:r>
          </a:p>
          <a:p>
            <a:pPr algn="r"/>
            <a:r>
              <a:rPr lang="en-US" dirty="0">
                <a:solidFill>
                  <a:srgbClr val="2F7660"/>
                </a:solidFill>
              </a:rPr>
              <a:t>(British Porphyria Association)</a:t>
            </a: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249879"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en-US" sz="3600" dirty="0">
                <a:solidFill>
                  <a:schemeClr val="accent2">
                    <a:lumMod val="50000"/>
                  </a:schemeClr>
                </a:solidFill>
              </a:rPr>
              <a:t>If it had been clear that I </a:t>
            </a:r>
          </a:p>
          <a:p>
            <a:r>
              <a:rPr lang="en-US" sz="3600" dirty="0">
                <a:solidFill>
                  <a:schemeClr val="accent2">
                    <a:lumMod val="50000"/>
                  </a:schemeClr>
                </a:solidFill>
              </a:rPr>
              <a:t>had a genetic </a:t>
            </a:r>
            <a:r>
              <a:rPr lang="en-US" sz="3600" dirty="0">
                <a:solidFill>
                  <a:srgbClr val="2F7660"/>
                </a:solidFill>
              </a:rPr>
              <a:t>predisposition</a:t>
            </a:r>
            <a:r>
              <a:rPr lang="en-US" sz="3600" dirty="0">
                <a:solidFill>
                  <a:schemeClr val="accent2">
                    <a:lumMod val="50000"/>
                  </a:schemeClr>
                </a:solidFill>
              </a:rPr>
              <a:t> to porphyria, I might have avoided the medication </a:t>
            </a:r>
          </a:p>
          <a:p>
            <a:r>
              <a:rPr lang="en-US" sz="3600" dirty="0">
                <a:solidFill>
                  <a:schemeClr val="accent2">
                    <a:lumMod val="50000"/>
                  </a:schemeClr>
                </a:solidFill>
              </a:rPr>
              <a:t>that caused the first attack…</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en-US" dirty="0"/>
              <a:t>Who should consider genetic testing?</a:t>
            </a:r>
            <a:endParaRPr lang="en-US" b="0"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dirty="0"/>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 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735375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015193"/>
            <a:ext cx="5309875" cy="1569660"/>
          </a:xfrm>
          <a:prstGeom prst="rect">
            <a:avLst/>
          </a:prstGeom>
          <a:noFill/>
        </p:spPr>
        <p:txBody>
          <a:bodyPr wrap="square" rtlCol="0">
            <a:spAutoFit/>
          </a:bodyPr>
          <a:lstStyle/>
          <a:p>
            <a:r>
              <a:rPr lang="en-US" sz="2400" dirty="0"/>
              <a:t>Those who have had a positive biochemical test and have been told by their doctor that they have porphyria and should have a genetic test</a:t>
            </a:r>
            <a:endParaRPr lang="en-US" sz="2000" dirty="0"/>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3797824" cy="830997"/>
          </a:xfrm>
          <a:prstGeom prst="rect">
            <a:avLst/>
          </a:prstGeom>
          <a:noFill/>
        </p:spPr>
        <p:txBody>
          <a:bodyPr wrap="square" rtlCol="0">
            <a:spAutoFit/>
          </a:bodyPr>
          <a:lstStyle/>
          <a:p>
            <a:r>
              <a:rPr lang="en-US" sz="2400" dirty="0"/>
              <a:t>Those at risk of inheriting AHP from a family member</a:t>
            </a:r>
            <a:endParaRPr lang="en-US" sz="2400" baseline="30000" dirty="0"/>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en-US" dirty="0"/>
              <a:t>Where can I go to have a genetic test?</a:t>
            </a:r>
            <a:endParaRPr lang="en-US" i="1"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773875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361508"/>
            <a:ext cx="5901809" cy="461665"/>
          </a:xfrm>
          <a:prstGeom prst="rect">
            <a:avLst/>
          </a:prstGeom>
          <a:noFill/>
        </p:spPr>
        <p:txBody>
          <a:bodyPr wrap="square" rtlCol="0">
            <a:spAutoFit/>
          </a:bodyPr>
          <a:lstStyle/>
          <a:p>
            <a:r>
              <a:rPr lang="en-US" sz="2400" dirty="0"/>
              <a:t>If you decide genetic testing is right for you,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753756"/>
            <a:ext cx="6203436" cy="1938992"/>
          </a:xfrm>
          <a:prstGeom prst="rect">
            <a:avLst/>
          </a:prstGeom>
          <a:noFill/>
        </p:spPr>
        <p:txBody>
          <a:bodyPr wrap="square" rtlCol="0">
            <a:spAutoFit/>
          </a:bodyPr>
          <a:lstStyle/>
          <a:p>
            <a:r>
              <a:rPr lang="en-US" sz="4000" b="1" dirty="0">
                <a:solidFill>
                  <a:srgbClr val="1B9AB2"/>
                </a:solidFill>
              </a:rPr>
              <a:t>speak with your healthcare provider about where to have a genetic test.</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A genetic counsellor can support you</a:t>
            </a:r>
            <a:endParaRPr lang="en-US"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dirty="0"/>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8120063" algn="l"/>
              </a:tabLst>
            </a:pPr>
            <a:r>
              <a:rPr lang="en-US" sz="800" dirty="0">
                <a:solidFill>
                  <a:schemeClr val="bg2">
                    <a:lumMod val="50000"/>
                  </a:schemeClr>
                </a:solidFill>
              </a:rPr>
              <a:t>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7570822"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447843" y="1255943"/>
            <a:ext cx="11283782" cy="1200329"/>
          </a:xfrm>
          <a:prstGeom prst="rect">
            <a:avLst/>
          </a:prstGeom>
        </p:spPr>
        <p:txBody>
          <a:bodyPr wrap="square">
            <a:spAutoFit/>
          </a:bodyPr>
          <a:lstStyle/>
          <a:p>
            <a:pPr algn="ctr"/>
            <a:r>
              <a:rPr lang="en-US" sz="3600" b="1" dirty="0">
                <a:solidFill>
                  <a:srgbClr val="1B9AB2"/>
                </a:solidFill>
              </a:rPr>
              <a:t>They can help you understand and </a:t>
            </a:r>
          </a:p>
          <a:p>
            <a:pPr algn="ctr"/>
            <a:r>
              <a:rPr lang="en-US" sz="3600" b="1" dirty="0">
                <a:solidFill>
                  <a:srgbClr val="1B9AB2"/>
                </a:solidFill>
              </a:rPr>
              <a:t>make informed decisions on various topics by:</a:t>
            </a:r>
          </a:p>
        </p:txBody>
      </p:sp>
      <p:sp>
        <p:nvSpPr>
          <p:cNvPr id="14" name="Rectangle 13"/>
          <p:cNvSpPr/>
          <p:nvPr/>
        </p:nvSpPr>
        <p:spPr>
          <a:xfrm>
            <a:off x="1842924" y="2910804"/>
            <a:ext cx="2308225" cy="1200329"/>
          </a:xfrm>
          <a:prstGeom prst="rect">
            <a:avLst/>
          </a:prstGeom>
        </p:spPr>
        <p:txBody>
          <a:bodyPr wrap="square">
            <a:spAutoFit/>
          </a:bodyPr>
          <a:lstStyle/>
          <a:p>
            <a:pPr marL="0" lvl="1"/>
            <a:r>
              <a:rPr lang="en-US" sz="2400" dirty="0"/>
              <a:t>Helping you understand your family history</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200329"/>
          </a:xfrm>
          <a:prstGeom prst="rect">
            <a:avLst/>
          </a:prstGeom>
        </p:spPr>
        <p:txBody>
          <a:bodyPr wrap="square">
            <a:spAutoFit/>
          </a:bodyPr>
          <a:lstStyle/>
          <a:p>
            <a:pPr marL="0" lvl="1"/>
            <a:r>
              <a:rPr lang="en-US" sz="2400" dirty="0"/>
              <a:t>Explaining the genetic basis of AHP</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830997"/>
          </a:xfrm>
          <a:prstGeom prst="rect">
            <a:avLst/>
          </a:prstGeom>
        </p:spPr>
        <p:txBody>
          <a:bodyPr wrap="square">
            <a:spAutoFit/>
          </a:bodyPr>
          <a:lstStyle/>
          <a:p>
            <a:pPr marL="0" lvl="1"/>
            <a:r>
              <a:rPr lang="en-US" sz="2400" dirty="0"/>
              <a:t>Helping with family planning</a:t>
            </a:r>
            <a:endParaRPr lang="en-US" sz="2400" baseline="30000" dirty="0"/>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830997"/>
          </a:xfrm>
          <a:prstGeom prst="rect">
            <a:avLst/>
          </a:prstGeom>
        </p:spPr>
        <p:txBody>
          <a:bodyPr wrap="square">
            <a:spAutoFit/>
          </a:bodyPr>
          <a:lstStyle/>
          <a:p>
            <a:pPr marL="0" lvl="1"/>
            <a:r>
              <a:rPr lang="en-US" sz="2400" dirty="0"/>
              <a:t>Dispelling rumours and myths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830997"/>
          </a:xfrm>
          <a:prstGeom prst="rect">
            <a:avLst/>
          </a:prstGeom>
        </p:spPr>
        <p:txBody>
          <a:bodyPr wrap="square">
            <a:spAutoFit/>
          </a:bodyPr>
          <a:lstStyle/>
          <a:p>
            <a:pPr marL="0" lvl="1"/>
            <a:r>
              <a:rPr lang="en-US" sz="2400" dirty="0"/>
              <a:t>Finding solutions to individual problems</a:t>
            </a:r>
            <a:endParaRPr lang="en-US" sz="2400" baseline="30000" dirty="0"/>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200328"/>
          </a:xfrm>
          <a:prstGeom prst="rect">
            <a:avLst/>
          </a:prstGeom>
        </p:spPr>
        <p:txBody>
          <a:bodyPr wrap="square">
            <a:spAutoFit/>
          </a:bodyPr>
          <a:lstStyle/>
          <a:p>
            <a:pPr marL="0" lvl="1"/>
            <a:r>
              <a:rPr lang="en-US" sz="2400" dirty="0"/>
              <a:t>Supporting discussions with family members</a:t>
            </a:r>
            <a:endParaRPr lang="en-US" sz="2400" baseline="30000" dirty="0"/>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Genetic testing helped my sister and me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6" y="598752"/>
            <a:ext cx="825990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646331"/>
          </a:xfrm>
          <a:prstGeom prst="rect">
            <a:avLst/>
          </a:prstGeom>
          <a:noFill/>
        </p:spPr>
        <p:txBody>
          <a:bodyPr wrap="square" rtlCol="0">
            <a:spAutoFit/>
          </a:bodyPr>
          <a:lstStyle/>
          <a:p>
            <a:pPr algn="r"/>
            <a:r>
              <a:rPr lang="en-US" dirty="0">
                <a:solidFill>
                  <a:srgbClr val="5C375E"/>
                </a:solidFill>
              </a:rPr>
              <a:t>– Alicia, AHP Patient and BPA Volunteer</a:t>
            </a:r>
          </a:p>
          <a:p>
            <a:pPr algn="r"/>
            <a:r>
              <a:rPr lang="en-US" dirty="0">
                <a:solidFill>
                  <a:srgbClr val="5C375E"/>
                </a:solidFill>
              </a:rPr>
              <a:t>(British Porphyria Association)</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en-US" sz="3600" dirty="0">
                <a:solidFill>
                  <a:schemeClr val="tx2"/>
                </a:solidFill>
              </a:rPr>
              <a:t>If something good can come out of all of this, it is that my </a:t>
            </a:r>
            <a:r>
              <a:rPr lang="en-US" sz="3600">
                <a:solidFill>
                  <a:schemeClr val="tx2"/>
                </a:solidFill>
              </a:rPr>
              <a:t>sister and </a:t>
            </a:r>
            <a:r>
              <a:rPr lang="en-US" sz="3600" dirty="0">
                <a:solidFill>
                  <a:schemeClr val="tx2"/>
                </a:solidFill>
              </a:rPr>
              <a:t>our future generations will be tested as early as possible.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7382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8083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6988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en-US" dirty="0"/>
              <a:t>Speaking with your loved ones about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8427" y="598752"/>
            <a:ext cx="8561778"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2939266"/>
          </a:xfrm>
          <a:prstGeom prst="rect">
            <a:avLst/>
          </a:prstGeom>
          <a:noFill/>
        </p:spPr>
        <p:txBody>
          <a:bodyPr wrap="square" rtlCol="0">
            <a:spAutoFit/>
          </a:bodyPr>
          <a:lstStyle/>
          <a:p>
            <a:pPr>
              <a:spcAft>
                <a:spcPts val="1800"/>
              </a:spcAft>
            </a:pPr>
            <a:r>
              <a:rPr lang="en-US" sz="2000" dirty="0"/>
              <a:t>Am I emotionally ready to speak with my family about AHP?</a:t>
            </a:r>
          </a:p>
          <a:p>
            <a:pPr lvl="0">
              <a:spcAft>
                <a:spcPts val="1800"/>
              </a:spcAft>
            </a:pPr>
            <a:r>
              <a:rPr lang="en-US" sz="2000" dirty="0"/>
              <a:t>Will I be prepared to cope with their various emotional reactions?</a:t>
            </a:r>
          </a:p>
          <a:p>
            <a:pPr lvl="0">
              <a:spcAft>
                <a:spcPts val="1800"/>
              </a:spcAft>
            </a:pPr>
            <a:r>
              <a:rPr lang="en-US" sz="2000" dirty="0"/>
              <a:t>How prepared am I to explain AHP?</a:t>
            </a:r>
          </a:p>
          <a:p>
            <a:pPr lvl="0">
              <a:spcAft>
                <a:spcPts val="1800"/>
              </a:spcAft>
            </a:pPr>
            <a:r>
              <a:rPr lang="en-US" sz="2000" dirty="0"/>
              <a:t>What questions might they ask, and am I ready to guide them?</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098284"/>
          </a:xfrm>
          <a:prstGeom prst="rect">
            <a:avLst/>
          </a:prstGeom>
          <a:noFill/>
        </p:spPr>
        <p:txBody>
          <a:bodyPr wrap="square" rtlCol="0">
            <a:spAutoFit/>
          </a:bodyPr>
          <a:lstStyle/>
          <a:p>
            <a:pPr lvl="0">
              <a:spcAft>
                <a:spcPts val="1000"/>
              </a:spcAft>
            </a:pPr>
            <a:r>
              <a:rPr lang="en-US" dirty="0"/>
              <a:t>Has anyone ever been diagnosed with AHP or experienced symptoms that might be related to AHP?</a:t>
            </a:r>
          </a:p>
          <a:p>
            <a:pPr lvl="0">
              <a:spcAft>
                <a:spcPts val="1000"/>
              </a:spcAft>
            </a:pPr>
            <a:r>
              <a:rPr lang="en-US" dirty="0"/>
              <a:t>Which side, dad’s or mum’s, might be affected?</a:t>
            </a:r>
          </a:p>
          <a:p>
            <a:pPr lvl="0">
              <a:spcAft>
                <a:spcPts val="1000"/>
              </a:spcAft>
            </a:pPr>
            <a:r>
              <a:rPr lang="en-US" dirty="0"/>
              <a:t>Make a list of relatives, including their ages</a:t>
            </a:r>
          </a:p>
          <a:p>
            <a:pPr lvl="0">
              <a:spcAft>
                <a:spcPts val="1000"/>
              </a:spcAft>
            </a:pPr>
            <a:r>
              <a:rPr lang="en-US" dirty="0"/>
              <a:t>Are there any relatives who are planning to have children?</a:t>
            </a:r>
          </a:p>
          <a:p>
            <a:pPr lvl="0">
              <a:spcAft>
                <a:spcPts val="1000"/>
              </a:spcAft>
            </a:pPr>
            <a:r>
              <a:rPr lang="en-US" dirty="0"/>
              <a:t>Are my relatives ready and open to hearing this information?</a:t>
            </a:r>
          </a:p>
        </p:txBody>
      </p:sp>
      <p:pic>
        <p:nvPicPr>
          <p:cNvPr id="5" name="Picture 4"/>
          <p:cNvPicPr>
            <a:picLocks noChangeAspect="1"/>
          </p:cNvPicPr>
          <p:nvPr/>
        </p:nvPicPr>
        <p:blipFill>
          <a:blip r:embed="rId5"/>
          <a:stretch>
            <a:fillRect/>
          </a:stretch>
        </p:blipFill>
        <p:spPr>
          <a:xfrm>
            <a:off x="649476" y="2328615"/>
            <a:ext cx="859755" cy="859755"/>
          </a:xfrm>
          <a:prstGeom prst="rect">
            <a:avLst/>
          </a:prstGeom>
        </p:spPr>
      </p:pic>
      <p:pic>
        <p:nvPicPr>
          <p:cNvPr id="23" name="Picture 22"/>
          <p:cNvPicPr>
            <a:picLocks noChangeAspect="1"/>
          </p:cNvPicPr>
          <p:nvPr/>
        </p:nvPicPr>
        <p:blipFill>
          <a:blip r:embed="rId5"/>
          <a:stretch>
            <a:fillRect/>
          </a:stretch>
        </p:blipFill>
        <p:spPr>
          <a:xfrm>
            <a:off x="654215" y="4537631"/>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12487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8371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79652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20314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4871564"/>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6827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387589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284915"/>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494960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en-US" sz="3000" b="1" dirty="0">
                <a:solidFill>
                  <a:schemeClr val="accent2">
                    <a:lumMod val="75000"/>
                  </a:schemeClr>
                </a:solidFill>
              </a:rPr>
              <a:t>About me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en-US" sz="3000" b="1" dirty="0">
                <a:solidFill>
                  <a:schemeClr val="accent2">
                    <a:lumMod val="75000"/>
                  </a:schemeClr>
                </a:solidFill>
              </a:rPr>
              <a:t>About my family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p:txBody>
          <a:bodyPr/>
          <a:lstStyle/>
          <a:p>
            <a:r>
              <a:rPr lang="en-US" dirty="0"/>
              <a:t>Early AHP testing made a big impact on my family and me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dirty="0"/>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4976973"/>
            <a:ext cx="5489576" cy="646331"/>
          </a:xfrm>
          <a:prstGeom prst="rect">
            <a:avLst/>
          </a:prstGeom>
          <a:noFill/>
        </p:spPr>
        <p:txBody>
          <a:bodyPr wrap="square" rtlCol="0">
            <a:spAutoFit/>
          </a:bodyPr>
          <a:lstStyle/>
          <a:p>
            <a:pPr algn="r"/>
            <a:r>
              <a:rPr lang="en-US" dirty="0">
                <a:solidFill>
                  <a:schemeClr val="accent2">
                    <a:lumMod val="50000"/>
                  </a:schemeClr>
                </a:solidFill>
              </a:rPr>
              <a:t>– </a:t>
            </a:r>
            <a:r>
              <a:rPr lang="fr-FR" dirty="0">
                <a:solidFill>
                  <a:schemeClr val="accent2">
                    <a:lumMod val="50000"/>
                  </a:schemeClr>
                </a:solidFill>
              </a:rPr>
              <a:t>Maria, AHP Patient &amp; Patient </a:t>
            </a:r>
            <a:r>
              <a:rPr lang="en-GB" dirty="0">
                <a:solidFill>
                  <a:schemeClr val="accent2">
                    <a:lumMod val="50000"/>
                  </a:schemeClr>
                </a:solidFill>
              </a:rPr>
              <a:t>Advocate</a:t>
            </a:r>
            <a:r>
              <a:rPr lang="fr-FR" dirty="0">
                <a:solidFill>
                  <a:schemeClr val="accent2">
                    <a:lumMod val="50000"/>
                  </a:schemeClr>
                </a:solidFill>
              </a:rPr>
              <a:t>, RMP</a:t>
            </a:r>
            <a:br>
              <a:rPr lang="fr-FR" dirty="0">
                <a:solidFill>
                  <a:schemeClr val="accent2">
                    <a:lumMod val="50000"/>
                  </a:schemeClr>
                </a:solidFill>
              </a:rPr>
            </a:br>
            <a:r>
              <a:rPr lang="fr-FR" dirty="0">
                <a:solidFill>
                  <a:schemeClr val="accent2">
                    <a:lumMod val="50000"/>
                  </a:schemeClr>
                </a:solidFill>
              </a:rPr>
              <a:t>(</a:t>
            </a:r>
            <a:r>
              <a:rPr lang="fr-FR" dirty="0" err="1">
                <a:solidFill>
                  <a:schemeClr val="accent2">
                    <a:lumMod val="50000"/>
                  </a:schemeClr>
                </a:solidFill>
              </a:rPr>
              <a:t>Swedish</a:t>
            </a:r>
            <a:r>
              <a:rPr lang="fr-FR" dirty="0">
                <a:solidFill>
                  <a:schemeClr val="accent2">
                    <a:lumMod val="50000"/>
                  </a:schemeClr>
                </a:solidFill>
              </a:rPr>
              <a:t> </a:t>
            </a:r>
            <a:r>
              <a:rPr lang="fr-FR" dirty="0" err="1">
                <a:solidFill>
                  <a:schemeClr val="accent2">
                    <a:lumMod val="50000"/>
                  </a:schemeClr>
                </a:solidFill>
              </a:rPr>
              <a:t>porphyria</a:t>
            </a:r>
            <a:r>
              <a:rPr lang="fr-FR" dirty="0">
                <a:solidFill>
                  <a:schemeClr val="accent2">
                    <a:lumMod val="50000"/>
                  </a:schemeClr>
                </a:solidFill>
              </a:rPr>
              <a:t> association)</a:t>
            </a: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en-US" sz="2800" dirty="0">
                <a:solidFill>
                  <a:schemeClr val="accent2">
                    <a:lumMod val="50000"/>
                  </a:schemeClr>
                </a:solidFill>
              </a:rPr>
              <a:t>Because of my mum’s AHP diagnosis, my sisters and I were tested at very young ages. I was able to manage my health and avoid the AHP triggers all because I had the right information.</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6" y="598752"/>
            <a:ext cx="11791066"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8120063" algn="l"/>
              </a:tabLs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746247" y="2997062"/>
            <a:ext cx="8699503" cy="1938992"/>
          </a:xfrm>
        </p:spPr>
        <p:txBody>
          <a:bodyPr wrap="square">
            <a:spAutoFit/>
          </a:bodyPr>
          <a:lstStyle/>
          <a:p>
            <a:pPr algn="ctr">
              <a:lnSpc>
                <a:spcPct val="100000"/>
              </a:lnSpc>
            </a:pPr>
            <a:r>
              <a:rPr lang="en-US" sz="6000" dirty="0"/>
              <a:t>Map your family’s history of AHP</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US" sz="2000" dirty="0">
                <a:solidFill>
                  <a:schemeClr val="bg1"/>
                </a:solidFill>
              </a:rPr>
              <a:t>Download the Family Mapping Tool following this meeting</a:t>
            </a: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8120063" algn="l"/>
              </a:tabLs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2800" dirty="0"/>
              <a:t>What is Acute Hepatic Porphyria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dirty="0"/>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8112125" algn="l"/>
              </a:tabLst>
            </a:pPr>
            <a:r>
              <a:rPr lang="en-US" sz="800" dirty="0">
                <a:solidFill>
                  <a:schemeClr val="bg2">
                    <a:lumMod val="50000"/>
                  </a:schemeClr>
                </a:solidFill>
              </a:rPr>
              <a:t> AHP: Acute Hepatic Porphyria</a:t>
            </a:r>
            <a:endParaRPr lang="nb-NO" sz="800" dirty="0">
              <a:solidFill>
                <a:schemeClr val="tx1">
                  <a:lumMod val="50000"/>
                  <a:lumOff val="50000"/>
                </a:schemeClr>
              </a:solidFill>
            </a:endParaRP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8026626"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1046440"/>
          </a:xfrm>
          <a:prstGeom prst="rect">
            <a:avLst/>
          </a:prstGeom>
        </p:spPr>
        <p:txBody>
          <a:bodyPr wrap="square">
            <a:spAutoFit/>
          </a:bodyPr>
          <a:lstStyle/>
          <a:p>
            <a:pPr algn="ctr"/>
            <a:r>
              <a:rPr lang="en-US" sz="3600" b="1" dirty="0">
                <a:solidFill>
                  <a:srgbClr val="1B9AB2"/>
                </a:solidFill>
              </a:rPr>
              <a:t>AHP is a family of rare genetic diseases</a:t>
            </a:r>
            <a:endParaRPr lang="en-US" sz="3600" b="1" baseline="30000" dirty="0">
              <a:solidFill>
                <a:srgbClr val="1B9AB2"/>
              </a:solidFill>
            </a:endParaRPr>
          </a:p>
          <a:p>
            <a:pPr algn="ctr"/>
            <a:r>
              <a:rPr lang="en-US" sz="2400" dirty="0">
                <a:solidFill>
                  <a:srgbClr val="1B9AB2"/>
                </a:solidFill>
              </a:rPr>
              <a:t>caused by gene mutations that affect the liver's ability to make heme.</a:t>
            </a:r>
            <a:endParaRPr lang="en-US" sz="2400" baseline="30000" dirty="0">
              <a:solidFill>
                <a:srgbClr val="1B9AB2"/>
              </a:solidFill>
            </a:endParaRP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en-US" sz="1900" dirty="0">
                <a:solidFill>
                  <a:srgbClr val="0A0A0A"/>
                </a:solidFill>
              </a:rPr>
              <a:t>The result is the buildup of toxins in the liver, which are released throughout the body.</a:t>
            </a:r>
            <a:endParaRPr lang="en-US" sz="1900" baseline="30000" dirty="0">
              <a:solidFill>
                <a:srgbClr val="0A0A0A"/>
              </a:solidFill>
            </a:endParaRP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en-US" sz="1900" dirty="0">
                <a:solidFill>
                  <a:srgbClr val="0A0A0A"/>
                </a:solidFill>
              </a:rPr>
              <a:t>In AHP, an enzyme involved in the heme synthesis pathway does not work correctly.</a:t>
            </a:r>
            <a:endParaRPr lang="en-US" sz="1900" baseline="30000" dirty="0">
              <a:solidFill>
                <a:srgbClr val="0A0A0A"/>
              </a:solidFill>
            </a:endParaRP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en-US" sz="1900" dirty="0">
                <a:solidFill>
                  <a:srgbClr val="0A0A0A"/>
                </a:solidFill>
              </a:rPr>
              <a:t>Heme helps the liver function properly and is essential for the human body.</a:t>
            </a:r>
            <a:endParaRPr lang="en-US" sz="1900" baseline="30000" dirty="0">
              <a:solidFill>
                <a:srgbClr val="0A0A0A"/>
              </a:solidFill>
            </a:endParaRP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en-US" sz="3600" b="1" dirty="0"/>
              <a:t>1</a:t>
            </a:r>
            <a:endParaRPr lang="en-US" sz="2400" baseline="30000" dirty="0"/>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en-US" sz="3600" b="1" dirty="0"/>
              <a:t>2</a:t>
            </a:r>
            <a:endParaRPr lang="en-US" sz="2400" baseline="30000" dirty="0"/>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en-US" sz="3600" b="1" dirty="0"/>
              <a:t>3</a:t>
            </a:r>
            <a:endParaRPr lang="en-US" sz="2400" baseline="30000" dirty="0"/>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en-US" sz="1400" dirty="0">
                <a:solidFill>
                  <a:srgbClr val="0A0A0A"/>
                </a:solidFill>
              </a:rPr>
              <a:t>Enzyme</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en-US" dirty="0"/>
              <a:t>Explaining AHP to others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246385"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323799" cy="461665"/>
          </a:xfrm>
          <a:prstGeom prst="rect">
            <a:avLst/>
          </a:prstGeom>
        </p:spPr>
        <p:txBody>
          <a:bodyPr wrap="square">
            <a:spAutoFit/>
          </a:bodyPr>
          <a:lstStyle/>
          <a:p>
            <a:r>
              <a:rPr lang="en-US" sz="2400" dirty="0"/>
              <a:t>Start by saying AHP is real</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3626678" y="5863276"/>
            <a:ext cx="3884268" cy="391517"/>
          </a:xfrm>
          <a:prstGeom prst="rect">
            <a:avLst/>
          </a:prstGeom>
          <a:noFill/>
        </p:spPr>
        <p:txBody>
          <a:bodyPr wrap="none" rtlCol="0">
            <a:spAutoFit/>
          </a:bodyPr>
          <a:lstStyle/>
          <a:p>
            <a:pPr algn="r">
              <a:lnSpc>
                <a:spcPct val="80000"/>
              </a:lnSpc>
            </a:pPr>
            <a:r>
              <a:rPr lang="en-US" sz="1200" dirty="0">
                <a:solidFill>
                  <a:srgbClr val="68365E"/>
                </a:solidFill>
              </a:rPr>
              <a:t>Isabelle, AHP Patient and Patient Advocate, AFMAP</a:t>
            </a:r>
            <a:br>
              <a:rPr lang="en-US" sz="1200" dirty="0">
                <a:solidFill>
                  <a:srgbClr val="68365E"/>
                </a:solidFill>
              </a:rPr>
            </a:br>
            <a:r>
              <a:rPr lang="fr-FR" sz="1200" dirty="0">
                <a:solidFill>
                  <a:srgbClr val="68365E"/>
                </a:solidFill>
              </a:rPr>
              <a:t> (Association Française des Malades Atteints de Porphyries)</a:t>
            </a:r>
            <a:endParaRPr lang="en-US" sz="1200" dirty="0">
              <a:solidFill>
                <a:srgbClr val="68365E"/>
              </a:solidFill>
            </a:endParaRPr>
          </a:p>
        </p:txBody>
      </p:sp>
      <p:sp>
        <p:nvSpPr>
          <p:cNvPr id="25" name="Rectangle 24"/>
          <p:cNvSpPr/>
          <p:nvPr/>
        </p:nvSpPr>
        <p:spPr>
          <a:xfrm>
            <a:off x="1624286" y="2603498"/>
            <a:ext cx="6323799" cy="1200328"/>
          </a:xfrm>
          <a:prstGeom prst="rect">
            <a:avLst/>
          </a:prstGeom>
        </p:spPr>
        <p:txBody>
          <a:bodyPr wrap="square">
            <a:spAutoFit/>
          </a:bodyPr>
          <a:lstStyle/>
          <a:p>
            <a:r>
              <a:rPr lang="en-US" sz="2400" dirty="0"/>
              <a:t>Explain most people with AHP don’t have symptoms but some experience acute, chronic attacks and long-term complications</a:t>
            </a:r>
          </a:p>
        </p:txBody>
      </p:sp>
      <p:sp>
        <p:nvSpPr>
          <p:cNvPr id="23" name="Rectangle 22"/>
          <p:cNvSpPr/>
          <p:nvPr/>
        </p:nvSpPr>
        <p:spPr>
          <a:xfrm>
            <a:off x="1624286" y="4432997"/>
            <a:ext cx="5557350" cy="1200329"/>
          </a:xfrm>
          <a:prstGeom prst="rect">
            <a:avLst/>
          </a:prstGeom>
        </p:spPr>
        <p:txBody>
          <a:bodyPr wrap="square">
            <a:spAutoFit/>
          </a:bodyPr>
          <a:lstStyle/>
          <a:p>
            <a:r>
              <a:rPr lang="en-US" sz="2400" dirty="0"/>
              <a:t>Encourage them to talk to a healthcare professional about their own risk so they can make an informed decision</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en-US" dirty="0"/>
              <a:t>Your caregiver and you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4888094"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en-US" sz="1200" dirty="0">
                <a:solidFill>
                  <a:srgbClr val="68365E"/>
                </a:solidFill>
              </a:rPr>
              <a:t>Mechthild, caregiver of daughter who is living with AHP</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562457" cy="1938992"/>
          </a:xfrm>
          <a:prstGeom prst="rect">
            <a:avLst/>
          </a:prstGeom>
          <a:noFill/>
        </p:spPr>
        <p:txBody>
          <a:bodyPr wrap="square" rtlCol="0">
            <a:spAutoFit/>
          </a:bodyPr>
          <a:lstStyle/>
          <a:p>
            <a:r>
              <a:rPr lang="en-US" sz="2400" dirty="0"/>
              <a:t>A caregiver can be a family member, partner, or even a good friend, and they can make the world of difference during attacks.</a:t>
            </a:r>
          </a:p>
          <a:p>
            <a:endParaRPr lang="en-US" sz="2400" dirty="0"/>
          </a:p>
          <a:p>
            <a:r>
              <a:rPr lang="en-US" sz="2400" b="1" dirty="0"/>
              <a:t>Caregivers need to look after themselves too!</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687463" cy="1938992"/>
          </a:xfrm>
          <a:prstGeom prst="rect">
            <a:avLst/>
          </a:prstGeom>
          <a:noFill/>
        </p:spPr>
        <p:txBody>
          <a:bodyPr wrap="square" rtlCol="0">
            <a:spAutoFit/>
          </a:bodyPr>
          <a:lstStyle/>
          <a:p>
            <a:r>
              <a:rPr lang="en-US" sz="2400" dirty="0">
                <a:solidFill>
                  <a:schemeClr val="tx2"/>
                </a:solidFill>
              </a:rPr>
              <a:t>I spent countless hours with her in the clinic</a:t>
            </a:r>
            <a:r>
              <a:rPr lang="en-US" sz="2400" dirty="0">
                <a:solidFill>
                  <a:schemeClr val="tx2"/>
                </a:solidFill>
                <a:latin typeface="Arial" panose="020B0604020202020204" pitchFamily="34" charset="0"/>
                <a:cs typeface="Arial" panose="020B0604020202020204" pitchFamily="34" charset="0"/>
              </a:rPr>
              <a:t>—</a:t>
            </a:r>
            <a:r>
              <a:rPr lang="en-US" sz="2400" dirty="0">
                <a:solidFill>
                  <a:schemeClr val="tx2"/>
                </a:solidFill>
              </a:rPr>
              <a:t>not to forget my husband and her siblings who still also needed my care and attention. I was driving countless kilometres – but everything was valuable and worth it.</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en-US" sz="800" dirty="0">
                <a:solidFill>
                  <a:schemeClr val="bg2">
                    <a:lumMod val="50000"/>
                  </a:schemeClr>
                </a:solidFill>
              </a:rPr>
              <a:t>AHP: Acute Hepatic Porphyria</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en-US" dirty="0"/>
              <a:t>AHP: Understanding the truths</a:t>
            </a:r>
            <a:endParaRPr lang="en-US"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dirty="0"/>
          </a:p>
        </p:txBody>
      </p:sp>
      <p:sp>
        <p:nvSpPr>
          <p:cNvPr id="19" name="Footer Placeholder 6"/>
          <p:cNvSpPr>
            <a:spLocks noGrp="1"/>
          </p:cNvSpPr>
          <p:nvPr>
            <p:ph type="ftr" sz="quarter" idx="11"/>
          </p:nvPr>
        </p:nvSpPr>
        <p:spPr>
          <a:xfrm>
            <a:off x="479592" y="6246790"/>
            <a:ext cx="11489801" cy="521311"/>
          </a:xfrm>
        </p:spPr>
        <p:txBody>
          <a:bodyPr/>
          <a:lstStyle/>
          <a:p>
            <a:pPr>
              <a:spcAft>
                <a:spcPts val="300"/>
              </a:spcAft>
            </a:pPr>
            <a:endParaRPr lang="en-US" sz="800" dirty="0"/>
          </a:p>
          <a:p>
            <a:pPr>
              <a:spcAft>
                <a:spcPts val="300"/>
              </a:spcAft>
              <a:tabLst>
                <a:tab pos="8120063" algn="l"/>
              </a:tabLst>
            </a:pPr>
            <a:r>
              <a:rPr lang="en-US" sz="800" dirty="0"/>
              <a:t>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147886"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en-US" sz="3000" b="1" dirty="0">
                <a:solidFill>
                  <a:srgbClr val="1B9AB2"/>
                </a:solidFill>
              </a:rPr>
              <a:t>Myth</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54910"/>
            <a:ext cx="3919459" cy="646331"/>
          </a:xfrm>
          <a:prstGeom prst="rect">
            <a:avLst/>
          </a:prstGeom>
          <a:noFill/>
        </p:spPr>
        <p:txBody>
          <a:bodyPr wrap="square" rtlCol="0">
            <a:spAutoFit/>
          </a:bodyPr>
          <a:lstStyle/>
          <a:p>
            <a:r>
              <a:rPr lang="en-US" dirty="0"/>
              <a:t>I have AHP, but I don’t have symptoms, so my family should be fine too.</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23041"/>
            <a:ext cx="4189334" cy="646331"/>
          </a:xfrm>
          <a:prstGeom prst="rect">
            <a:avLst/>
          </a:prstGeom>
          <a:noFill/>
        </p:spPr>
        <p:txBody>
          <a:bodyPr wrap="square" rtlCol="0">
            <a:spAutoFit/>
          </a:bodyPr>
          <a:lstStyle/>
          <a:p>
            <a:r>
              <a:rPr lang="en-US" dirty="0"/>
              <a:t>I have AHP, but nobody in my family has symptoms so they don't need to be tested.</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22791"/>
            <a:ext cx="4744959" cy="369332"/>
          </a:xfrm>
          <a:prstGeom prst="rect">
            <a:avLst/>
          </a:prstGeom>
          <a:noFill/>
        </p:spPr>
        <p:txBody>
          <a:bodyPr wrap="square" rtlCol="0">
            <a:spAutoFit/>
          </a:bodyPr>
          <a:lstStyle/>
          <a:p>
            <a:r>
              <a:rPr lang="en-US" dirty="0"/>
              <a:t>AHP will only affect my physical health.</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62134"/>
            <a:ext cx="3919458" cy="369332"/>
          </a:xfrm>
          <a:prstGeom prst="rect">
            <a:avLst/>
          </a:prstGeom>
          <a:noFill/>
        </p:spPr>
        <p:txBody>
          <a:bodyPr wrap="square" rtlCol="0">
            <a:spAutoFit/>
          </a:bodyPr>
          <a:lstStyle/>
          <a:p>
            <a:r>
              <a:rPr lang="en-US" dirty="0"/>
              <a:t>Only women with AHP get attacks.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415289"/>
            <a:ext cx="3919459" cy="369332"/>
          </a:xfrm>
          <a:prstGeom prst="rect">
            <a:avLst/>
          </a:prstGeom>
          <a:noFill/>
        </p:spPr>
        <p:txBody>
          <a:bodyPr wrap="square" rtlCol="0">
            <a:spAutoFit/>
          </a:bodyPr>
          <a:lstStyle/>
          <a:p>
            <a:r>
              <a:rPr lang="en-US" dirty="0"/>
              <a:t>I need genetic testing more than once.</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en-US" sz="3000" b="1" dirty="0">
                <a:solidFill>
                  <a:srgbClr val="1B9AB2"/>
                </a:solidFill>
              </a:rPr>
              <a:t>Truth</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923330"/>
          </a:xfrm>
          <a:prstGeom prst="rect">
            <a:avLst/>
          </a:prstGeom>
          <a:noFill/>
        </p:spPr>
        <p:txBody>
          <a:bodyPr wrap="square" rtlCol="0">
            <a:spAutoFit/>
          </a:bodyPr>
          <a:lstStyle/>
          <a:p>
            <a:r>
              <a:rPr lang="en-US" dirty="0"/>
              <a:t>Even if you don’t have symptoms, others in your family with the same mutation can develop symptoms and have attacks.</a:t>
            </a:r>
            <a:endParaRPr lang="en-US" baseline="30000"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853694"/>
            <a:ext cx="5470678" cy="923330"/>
          </a:xfrm>
          <a:prstGeom prst="rect">
            <a:avLst/>
          </a:prstGeom>
          <a:noFill/>
        </p:spPr>
        <p:txBody>
          <a:bodyPr wrap="square" rtlCol="0">
            <a:spAutoFit/>
          </a:bodyPr>
          <a:lstStyle/>
          <a:p>
            <a:r>
              <a:rPr lang="en-US" dirty="0"/>
              <a:t>A genetic test is important to help your family members at risk of having AHP receive a diagnosis and prevent the onset of symptoms.</a:t>
            </a:r>
            <a:endParaRPr lang="en-US" baseline="30000" dirty="0"/>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79916"/>
            <a:ext cx="5647808" cy="646331"/>
          </a:xfrm>
          <a:prstGeom prst="rect">
            <a:avLst/>
          </a:prstGeom>
          <a:noFill/>
        </p:spPr>
        <p:txBody>
          <a:bodyPr wrap="square" rtlCol="0">
            <a:spAutoFit/>
          </a:bodyPr>
          <a:lstStyle/>
          <a:p>
            <a:r>
              <a:rPr lang="en-US" dirty="0"/>
              <a:t>People with AHP report its impact on sleep, finances, social life and lifestyle, mental health, and even nutrition.</a:t>
            </a:r>
            <a:endParaRPr lang="en-US" baseline="30000"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35134"/>
            <a:ext cx="4076182" cy="646331"/>
          </a:xfrm>
          <a:prstGeom prst="rect">
            <a:avLst/>
          </a:prstGeom>
          <a:noFill/>
        </p:spPr>
        <p:txBody>
          <a:bodyPr wrap="square" rtlCol="0">
            <a:spAutoFit/>
          </a:bodyPr>
          <a:lstStyle/>
          <a:p>
            <a:r>
              <a:rPr lang="en-US" dirty="0"/>
              <a:t>While most attacks happen in women, men can also be affected.</a:t>
            </a:r>
            <a:endParaRPr lang="en-US" baseline="30000" dirty="0"/>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26850"/>
            <a:ext cx="5085155" cy="646331"/>
          </a:xfrm>
          <a:prstGeom prst="rect">
            <a:avLst/>
          </a:prstGeom>
          <a:noFill/>
        </p:spPr>
        <p:txBody>
          <a:bodyPr wrap="square" rtlCol="0">
            <a:spAutoFit/>
          </a:bodyPr>
          <a:lstStyle/>
          <a:p>
            <a:r>
              <a:rPr lang="en-US" dirty="0"/>
              <a:t>Genetic testing detects approximately 95% of      disease-causing mutations.</a:t>
            </a:r>
            <a:endParaRPr lang="en-US" baseline="30000" dirty="0"/>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82E10A-668F-4BED-8A09-5A54960D590E}"/>
              </a:ext>
            </a:extLst>
          </p:cNvPr>
          <p:cNvPicPr>
            <a:picLocks noChangeAspect="1" noChangeArrowheads="1"/>
          </p:cNvPicPr>
          <p:nvPr/>
        </p:nvPicPr>
        <p:blipFill>
          <a:blip r:embed="rId3"/>
          <a:srcRect/>
          <a:stretch/>
        </p:blipFill>
        <p:spPr bwMode="auto">
          <a:xfrm>
            <a:off x="6788952" y="162807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normAutofit/>
          </a:bodyPr>
          <a:lstStyle/>
          <a:p>
            <a:r>
              <a:rPr lang="en-US" dirty="0"/>
              <a:t>Resources and information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dirty="0"/>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5813706"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16" name="Picture 15" descr="BPA-Logo-txt-red-125px-e1492643638320.p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07771" y="1628072"/>
            <a:ext cx="4254546" cy="1519481"/>
          </a:xfrm>
          <a:prstGeom prst="rect">
            <a:avLst/>
          </a:prstGeom>
        </p:spPr>
      </p:pic>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7">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087477" y="4092095"/>
            <a:ext cx="8017047"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en-US" b="0" dirty="0">
                <a:latin typeface="+mn-lt"/>
              </a:rPr>
              <a:t>Visit </a:t>
            </a:r>
            <a:r>
              <a:rPr lang="en-US" b="0" dirty="0">
                <a:latin typeface="+mn-lt"/>
                <a:hlinkClick r:id="rId8"/>
              </a:rPr>
              <a:t>www.livingwithporphyria.eu </a:t>
            </a:r>
            <a:r>
              <a:rPr lang="en-US" b="0" dirty="0">
                <a:latin typeface="+mn-lt"/>
              </a:rPr>
              <a:t>, Alnylam’s sponsored website, to find additional resources for understanding and living with AHP</a:t>
            </a:r>
          </a:p>
        </p:txBody>
      </p:sp>
      <p:sp>
        <p:nvSpPr>
          <p:cNvPr id="11" name="Title 12">
            <a:hlinkClick r:id="rId9" action="ppaction://hlinkfile"/>
            <a:extLst>
              <a:ext uri="{FF2B5EF4-FFF2-40B4-BE49-F238E27FC236}">
                <a16:creationId xmlns:a16="http://schemas.microsoft.com/office/drawing/2014/main" id="{3EBB4A7E-E065-48F9-AA17-7DBA3214B854}"/>
              </a:ext>
            </a:extLst>
          </p:cNvPr>
          <p:cNvSpPr txBox="1">
            <a:spLocks/>
          </p:cNvSpPr>
          <p:nvPr/>
        </p:nvSpPr>
        <p:spPr>
          <a:xfrm>
            <a:off x="3395590" y="2987602"/>
            <a:ext cx="2505242"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solidFill>
                  <a:srgbClr val="C00000"/>
                </a:solidFill>
                <a:latin typeface="+mn-lt"/>
                <a:hlinkClick r:id="rId10">
                  <a:extLst>
                    <a:ext uri="{A12FA001-AC4F-418D-AE19-62706E023703}">
                      <ahyp:hlinkClr xmlns:ahyp="http://schemas.microsoft.com/office/drawing/2018/hyperlinkcolor" val="tx"/>
                    </a:ext>
                  </a:extLst>
                </a:hlinkClick>
              </a:rPr>
              <a:t>www.porphyria.org.uk</a:t>
            </a:r>
            <a:endParaRPr lang="en-US" sz="2000" b="0" u="sng" dirty="0">
              <a:solidFill>
                <a:srgbClr val="C00000"/>
              </a:solidFill>
              <a:latin typeface="+mn-lt"/>
            </a:endParaRPr>
          </a:p>
        </p:txBody>
      </p:sp>
      <p:sp>
        <p:nvSpPr>
          <p:cNvPr id="15" name="Title 12">
            <a:hlinkClick r:id="rId10"/>
            <a:extLst>
              <a:ext uri="{FF2B5EF4-FFF2-40B4-BE49-F238E27FC236}">
                <a16:creationId xmlns:a16="http://schemas.microsoft.com/office/drawing/2014/main" id="{3EBB4A7E-E065-48F9-AA17-7DBA3214B854}"/>
              </a:ext>
            </a:extLst>
          </p:cNvPr>
          <p:cNvSpPr txBox="1">
            <a:spLocks/>
          </p:cNvSpPr>
          <p:nvPr/>
        </p:nvSpPr>
        <p:spPr>
          <a:xfrm>
            <a:off x="8086758" y="2987602"/>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solidFill>
                  <a:srgbClr val="442686"/>
                </a:solidFill>
                <a:latin typeface="+mn-lt"/>
              </a:rPr>
              <a:t>www.gpac-porphyria.org</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83451"/>
            <a:ext cx="11553372" cy="400109"/>
          </a:xfrm>
        </p:spPr>
        <p:txBody>
          <a:bodyPr/>
          <a:lstStyle/>
          <a:p>
            <a:pPr>
              <a:spcAft>
                <a:spcPts val="300"/>
              </a:spcAft>
              <a:tabLst>
                <a:tab pos="8056563" algn="l"/>
              </a:tabLst>
            </a:pPr>
            <a:r>
              <a:rPr lang="en-US" sz="800" dirty="0">
                <a:solidFill>
                  <a:schemeClr val="bg2">
                    <a:lumMod val="50000"/>
                  </a:schemeClr>
                </a:solidFill>
              </a:rPr>
              <a:t>AHP: Acute Hepatic Porphyria</a:t>
            </a:r>
          </a:p>
        </p:txBody>
      </p:sp>
      <p:sp>
        <p:nvSpPr>
          <p:cNvPr id="3" name="TextBox 2">
            <a:extLst>
              <a:ext uri="{FF2B5EF4-FFF2-40B4-BE49-F238E27FC236}">
                <a16:creationId xmlns:a16="http://schemas.microsoft.com/office/drawing/2014/main" id="{6EF0A133-D32A-DF9F-5948-27DD3811E2A5}"/>
              </a:ext>
            </a:extLst>
          </p:cNvPr>
          <p:cNvSpPr txBox="1"/>
          <p:nvPr/>
        </p:nvSpPr>
        <p:spPr>
          <a:xfrm>
            <a:off x="1825625" y="3448118"/>
            <a:ext cx="8540750" cy="523220"/>
          </a:xfrm>
          <a:prstGeom prst="rect">
            <a:avLst/>
          </a:prstGeom>
          <a:noFill/>
        </p:spPr>
        <p:txBody>
          <a:bodyPr wrap="square">
            <a:spAutoFit/>
          </a:bodyPr>
          <a:lstStyle/>
          <a:p>
            <a:pPr algn="ctr"/>
            <a:r>
              <a:rPr lang="en-GB" sz="1400" i="1" dirty="0"/>
              <a:t>Links to all outside sites are provided as a reference for our visitors. Alnylam Pharmaceuticals does not endorse and is not responsible for the content on sites that are not owned and operated by Alnylam Pharmaceuticals.</a:t>
            </a: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en-US" sz="4400" dirty="0">
                <a:solidFill>
                  <a:srgbClr val="1B9AB2"/>
                </a:solidFill>
              </a:rPr>
              <a:t>The Importance of Family Genetic Testing for Acute Hepatic Porphyria </a:t>
            </a:r>
          </a:p>
        </p:txBody>
      </p:sp>
      <p:sp>
        <p:nvSpPr>
          <p:cNvPr id="3" name="Rectangle 2"/>
          <p:cNvSpPr/>
          <p:nvPr/>
        </p:nvSpPr>
        <p:spPr>
          <a:xfrm>
            <a:off x="6716870" y="4538026"/>
            <a:ext cx="1786259" cy="276999"/>
          </a:xfrm>
          <a:prstGeom prst="rect">
            <a:avLst/>
          </a:prstGeom>
        </p:spPr>
        <p:txBody>
          <a:bodyPr wrap="none">
            <a:spAutoFit/>
          </a:bodyPr>
          <a:lstStyle/>
          <a:p>
            <a:pPr algn="ctr"/>
            <a:r>
              <a:rPr lang="en-US" sz="1200" dirty="0">
                <a:solidFill>
                  <a:srgbClr val="5C375E"/>
                </a:solidFill>
              </a:rPr>
              <a:t>Developed and funded by</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1938351" cy="276999"/>
          </a:xfrm>
          <a:prstGeom prst="rect">
            <a:avLst/>
          </a:prstGeom>
          <a:noFill/>
        </p:spPr>
        <p:txBody>
          <a:bodyPr wrap="none" rtlCol="0">
            <a:spAutoFit/>
          </a:bodyPr>
          <a:lstStyle/>
          <a:p>
            <a:r>
              <a:rPr lang="fr-FR" sz="1200" dirty="0">
                <a:solidFill>
                  <a:srgbClr val="68365E"/>
                </a:solidFill>
              </a:rPr>
              <a:t>NP-INTX-00036  </a:t>
            </a:r>
            <a:r>
              <a:rPr lang="fr-FR" sz="1200">
                <a:solidFill>
                  <a:srgbClr val="68365E"/>
                </a:solidFill>
              </a:rPr>
              <a:t>- April </a:t>
            </a:r>
            <a:r>
              <a:rPr lang="fr-FR" sz="1200" dirty="0">
                <a:solidFill>
                  <a:srgbClr val="68365E"/>
                </a:solidFill>
              </a:rPr>
              <a:t>2024</a:t>
            </a:r>
            <a:endParaRPr lang="en-US" sz="1200" dirty="0">
              <a:solidFill>
                <a:srgbClr val="68365E"/>
              </a:solidFill>
            </a:endParaRPr>
          </a:p>
        </p:txBody>
      </p:sp>
      <p:pic>
        <p:nvPicPr>
          <p:cNvPr id="4" name="Picture 3" descr="logo-07.png"/>
          <p:cNvPicPr>
            <a:picLocks noChangeAspect="1"/>
          </p:cNvPicPr>
          <p:nvPr/>
        </p:nvPicPr>
        <p:blipFill rotWithShape="1">
          <a:blip r:embed="rId3" cstate="screen">
            <a:extLst>
              <a:ext uri="{28A0092B-C50C-407E-A947-70E740481C1C}">
                <a14:useLocalDpi xmlns:a14="http://schemas.microsoft.com/office/drawing/2010/main"/>
              </a:ext>
            </a:extLst>
          </a:blip>
          <a:srcRect t="16040" b="18010"/>
          <a:stretch/>
        </p:blipFill>
        <p:spPr>
          <a:xfrm>
            <a:off x="3081354" y="4288207"/>
            <a:ext cx="2971365" cy="1384763"/>
          </a:xfrm>
          <a:prstGeom prst="rect">
            <a:avLst/>
          </a:prstGeom>
        </p:spPr>
      </p:pic>
      <p:pic>
        <p:nvPicPr>
          <p:cNvPr id="5" name="Picture 4" descr="logo-08.png"/>
          <p:cNvPicPr>
            <a:picLocks noChangeAspect="1"/>
          </p:cNvPicPr>
          <p:nvPr/>
        </p:nvPicPr>
        <p:blipFill rotWithShape="1">
          <a:blip r:embed="rId4"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276999"/>
          </a:xfrm>
          <a:prstGeom prst="rect">
            <a:avLst/>
          </a:prstGeom>
          <a:noFill/>
        </p:spPr>
        <p:txBody>
          <a:bodyPr wrap="square" rtlCol="0">
            <a:spAutoFit/>
          </a:bodyPr>
          <a:lstStyle/>
          <a:p>
            <a:r>
              <a:rPr lang="en-US" sz="1200" dirty="0">
                <a:solidFill>
                  <a:srgbClr val="68365E"/>
                </a:solidFill>
              </a:rPr>
              <a:t>© 2024 Alnylam Pharmaceuticals, Inc. All Rights Reserved.</a:t>
            </a:r>
          </a:p>
        </p:txBody>
      </p:sp>
      <p:sp>
        <p:nvSpPr>
          <p:cNvPr id="10" name="Rectangle 9"/>
          <p:cNvSpPr/>
          <p:nvPr/>
        </p:nvSpPr>
        <p:spPr>
          <a:xfrm>
            <a:off x="3486237" y="5438475"/>
            <a:ext cx="2308508" cy="276999"/>
          </a:xfrm>
          <a:prstGeom prst="rect">
            <a:avLst/>
          </a:prstGeom>
        </p:spPr>
        <p:txBody>
          <a:bodyPr wrap="square">
            <a:spAutoFit/>
          </a:bodyPr>
          <a:lstStyle/>
          <a:p>
            <a:pPr algn="ctr"/>
            <a:r>
              <a:rPr lang="en-US" sz="1200" dirty="0">
                <a:solidFill>
                  <a:srgbClr val="5C375E"/>
                </a:solidFill>
              </a:rPr>
              <a:t>www.livingwithporphyria.eu</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en-US" dirty="0">
                <a:solidFill>
                  <a:schemeClr val="tx2"/>
                </a:solidFill>
              </a:rPr>
              <a:t>Developed together with a steering committee consisting of European porphyria patient association leaders, acute hepatic porphyria (AHP) patients, caregivers and health care professionals. </a:t>
            </a:r>
          </a:p>
        </p:txBody>
      </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en-US" dirty="0"/>
              <a:t>These toxins result in AHP</a:t>
            </a:r>
            <a:endParaRPr lang="en-US" sz="28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dirty="0"/>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en-US" sz="2800" dirty="0"/>
              <a:t>Toxins include aminolevulinic acid (ALA), porphobilinogen (PBG), and porphyrins</a:t>
            </a:r>
            <a:endParaRPr lang="en-US" sz="2800" baseline="30000" dirty="0"/>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8112125" algn="l"/>
              </a:tabLst>
            </a:pPr>
            <a:r>
              <a:rPr lang="en-US" sz="800" dirty="0">
                <a:solidFill>
                  <a:schemeClr val="bg2">
                    <a:lumMod val="50000"/>
                  </a:schemeClr>
                </a:solidFill>
              </a:rPr>
              <a:t>AHP: Acute Hepatic Porphyria;  ALA: </a:t>
            </a:r>
            <a:r>
              <a:rPr lang="en-US" sz="800" dirty="0" err="1">
                <a:solidFill>
                  <a:schemeClr val="bg2">
                    <a:lumMod val="50000"/>
                  </a:schemeClr>
                </a:solidFill>
              </a:rPr>
              <a:t>Aminolevulinic</a:t>
            </a:r>
            <a:r>
              <a:rPr lang="en-US" sz="800" dirty="0">
                <a:solidFill>
                  <a:schemeClr val="bg2">
                    <a:lumMod val="50000"/>
                  </a:schemeClr>
                </a:solidFill>
              </a:rPr>
              <a:t> acid;  PBG: Porphobilinogen</a:t>
            </a:r>
            <a:endParaRPr lang="en-US" sz="800" dirty="0">
              <a:solidFill>
                <a:schemeClr val="tx1">
                  <a:lumMod val="50000"/>
                  <a:lumOff val="50000"/>
                </a:schemeClr>
              </a:solidFill>
            </a:endParaRP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5547287"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475040" cy="1569660"/>
          </a:xfrm>
          <a:prstGeom prst="rect">
            <a:avLst/>
          </a:prstGeom>
          <a:noFill/>
        </p:spPr>
        <p:txBody>
          <a:bodyPr wrap="square" rtlCol="0">
            <a:spAutoFit/>
          </a:bodyPr>
          <a:lstStyle/>
          <a:p>
            <a:r>
              <a:rPr lang="en-US" sz="2400" dirty="0"/>
              <a:t>High levels of toxins </a:t>
            </a:r>
          </a:p>
          <a:p>
            <a:r>
              <a:rPr lang="en-US" sz="2400" dirty="0"/>
              <a:t>can lead to acute attacks, chronic symptoms, and long-term complications</a:t>
            </a:r>
            <a:endParaRPr lang="en-US" sz="2400" baseline="30000" dirty="0"/>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2613059" cy="1569660"/>
          </a:xfrm>
          <a:prstGeom prst="rect">
            <a:avLst/>
          </a:prstGeom>
          <a:noFill/>
        </p:spPr>
        <p:txBody>
          <a:bodyPr wrap="square" rtlCol="0">
            <a:spAutoFit/>
          </a:bodyPr>
          <a:lstStyle/>
          <a:p>
            <a:r>
              <a:rPr lang="en-US" sz="2400" dirty="0"/>
              <a:t>Daily functioning and quality of life can be significantly impacted</a:t>
            </a:r>
            <a:endParaRPr lang="en-US" sz="2400" baseline="30000" dirty="0"/>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en-US" dirty="0">
                <a:solidFill>
                  <a:schemeClr val="tx2"/>
                </a:solidFill>
              </a:rPr>
              <a:t>Four types of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en-US" sz="1600" dirty="0">
                <a:solidFill>
                  <a:schemeClr val="tx2"/>
                </a:solidFill>
              </a:rPr>
              <a:t>Most common</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1200329"/>
          </a:xfrm>
          <a:prstGeom prst="rect">
            <a:avLst/>
          </a:prstGeom>
        </p:spPr>
        <p:txBody>
          <a:bodyPr wrap="square">
            <a:spAutoFit/>
          </a:bodyPr>
          <a:lstStyle/>
          <a:p>
            <a:pPr algn="ctr"/>
            <a:r>
              <a:rPr lang="en-GB" sz="2400" dirty="0"/>
              <a:t>All types of AHP are considered rare diseases.</a:t>
            </a:r>
            <a:br>
              <a:rPr lang="en-GB" sz="2400" dirty="0"/>
            </a:br>
            <a:r>
              <a:rPr lang="en-GB" sz="2400" dirty="0"/>
              <a:t>E</a:t>
            </a:r>
            <a:r>
              <a:rPr lang="en-US" sz="2400" dirty="0"/>
              <a:t>ach type of AHP is caused by a unique gene mutation,</a:t>
            </a:r>
            <a:br>
              <a:rPr lang="en-US" sz="2400" dirty="0"/>
            </a:br>
            <a:r>
              <a:rPr lang="en-US" sz="2400" dirty="0"/>
              <a:t>which inhibits production of a certain enzyme in the heme synthesis pathway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dirty="0"/>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en-US" sz="800" dirty="0">
                <a:solidFill>
                  <a:schemeClr val="bg2">
                    <a:lumMod val="50000"/>
                  </a:schemeClr>
                </a:solidFill>
              </a:rPr>
              <a:t>AHP: Acute Hepatic Porphyria;  AIP: Acute Intermittent Porphyria;  VP: Variegate Porphyria;  HCP: Hereditary Coproporphyria;  ADP: ALAD-Deficient Porphyria; ALAD: </a:t>
            </a:r>
            <a:r>
              <a:rPr lang="en-US" sz="800" dirty="0" err="1">
                <a:solidFill>
                  <a:schemeClr val="bg2">
                    <a:lumMod val="50000"/>
                  </a:schemeClr>
                </a:solidFill>
              </a:rPr>
              <a:t>Aminolevulinic</a:t>
            </a:r>
            <a:r>
              <a:rPr lang="en-US" sz="800" dirty="0">
                <a:solidFill>
                  <a:schemeClr val="bg2">
                    <a:lumMod val="50000"/>
                  </a:schemeClr>
                </a:solidFill>
              </a:rPr>
              <a:t> Acid Dehydratase</a:t>
            </a:r>
            <a:endParaRPr lang="en-US" sz="800" dirty="0">
              <a:solidFill>
                <a:schemeClr val="tx1">
                  <a:lumMod val="50000"/>
                  <a:lumOff val="50000"/>
                </a:schemeClr>
              </a:solidFill>
            </a:endParaRP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694872"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en-US" sz="2800" b="1" dirty="0">
                <a:solidFill>
                  <a:srgbClr val="5C375E"/>
                </a:solidFill>
              </a:rPr>
              <a:t>Acute Intermittent Porphyria (AIP)</a:t>
            </a:r>
            <a:endParaRPr lang="en-US" sz="2800" b="1" baseline="30000" dirty="0">
              <a:solidFill>
                <a:srgbClr val="5C375E"/>
              </a:solidFill>
            </a:endParaRP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en-US" sz="2500" b="1" dirty="0">
                <a:solidFill>
                  <a:srgbClr val="5C375E"/>
                </a:solidFill>
              </a:rPr>
              <a:t>Variegate Porphyria (VP)</a:t>
            </a:r>
            <a:endParaRPr lang="en-US" sz="2500" b="1" baseline="30000" dirty="0">
              <a:solidFill>
                <a:srgbClr val="5C375E"/>
              </a:solidFill>
            </a:endParaRP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en-US" sz="2300" b="1" dirty="0">
                <a:solidFill>
                  <a:srgbClr val="5C375E"/>
                </a:solidFill>
              </a:rPr>
              <a:t>Hereditary Coproporphyria (HCP)</a:t>
            </a:r>
            <a:endParaRPr lang="en-US" sz="2300" b="1" baseline="30000" dirty="0">
              <a:solidFill>
                <a:srgbClr val="5C375E"/>
              </a:solidFill>
            </a:endParaRP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746770" cy="707886"/>
          </a:xfrm>
          <a:prstGeom prst="rect">
            <a:avLst/>
          </a:prstGeom>
        </p:spPr>
        <p:txBody>
          <a:bodyPr wrap="square">
            <a:spAutoFit/>
          </a:bodyPr>
          <a:lstStyle/>
          <a:p>
            <a:pPr marL="0" lvl="1" algn="ctr"/>
            <a:r>
              <a:rPr lang="en-US" sz="2000" b="1" dirty="0">
                <a:solidFill>
                  <a:srgbClr val="5C375E"/>
                </a:solidFill>
              </a:rPr>
              <a:t>ALAD-Deficient Porphyria (ADP)</a:t>
            </a:r>
            <a:endParaRPr lang="en-US" sz="2000" b="1" baseline="30000" dirty="0">
              <a:solidFill>
                <a:srgbClr val="5C375E"/>
              </a:solidFill>
            </a:endParaRP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en-US" sz="1600" dirty="0">
                <a:solidFill>
                  <a:schemeClr val="tx2"/>
                </a:solidFill>
              </a:rPr>
              <a:t>Extremely rare</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en-US" dirty="0"/>
              <a:t>It’s in your genes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dirty="0"/>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8120063" algn="l"/>
                <a:tab pos="9261475" algn="l"/>
              </a:tabLst>
            </a:pPr>
            <a:r>
              <a:rPr lang="en-US" sz="800" dirty="0">
                <a:solidFill>
                  <a:schemeClr val="bg2">
                    <a:lumMod val="50000"/>
                  </a:schemeClr>
                </a:solidFill>
              </a:rPr>
              <a:t>AHP: Acute Hepatic Porphyria</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142536"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906200" y="4818652"/>
            <a:ext cx="4749755" cy="1200328"/>
          </a:xfrm>
          <a:prstGeom prst="rect">
            <a:avLst/>
          </a:prstGeom>
          <a:noFill/>
        </p:spPr>
        <p:txBody>
          <a:bodyPr wrap="square" rtlCol="0">
            <a:spAutoFit/>
          </a:bodyPr>
          <a:lstStyle/>
          <a:p>
            <a:pPr algn="ctr"/>
            <a:r>
              <a:rPr lang="en-US" sz="2400" b="1" dirty="0">
                <a:solidFill>
                  <a:schemeClr val="accent2">
                    <a:lumMod val="75000"/>
                  </a:schemeClr>
                </a:solidFill>
                <a:cs typeface="Calibri"/>
              </a:rPr>
              <a:t>If one parent carries the altered gene, a child has a 50% chance of inheriting the mutation.</a:t>
            </a:r>
            <a:endParaRPr lang="en-US" sz="2400" b="1" dirty="0">
              <a:solidFill>
                <a:schemeClr val="accent2">
                  <a:lumMod val="75000"/>
                </a:schemeClr>
              </a:solidFill>
            </a:endParaRP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en-US" sz="1400" dirty="0">
                <a:cs typeface="Calibri"/>
              </a:rPr>
              <a:t>Father </a:t>
            </a:r>
          </a:p>
          <a:p>
            <a:r>
              <a:rPr lang="en-US" sz="1400" dirty="0">
                <a:cs typeface="Calibri"/>
              </a:rPr>
              <a:t>is </a:t>
            </a:r>
            <a:r>
              <a:rPr lang="en-US" sz="1400" dirty="0">
                <a:solidFill>
                  <a:schemeClr val="accent2">
                    <a:lumMod val="75000"/>
                  </a:schemeClr>
                </a:solidFill>
                <a:cs typeface="Calibri"/>
              </a:rPr>
              <a:t>affected</a:t>
            </a:r>
            <a:endParaRPr lang="en-US" sz="1400" dirty="0">
              <a:solidFill>
                <a:schemeClr val="accent2">
                  <a:lumMod val="75000"/>
                </a:schemeClr>
              </a:solidFill>
            </a:endParaRP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en-US" sz="1400" dirty="0">
                <a:cs typeface="Calibri"/>
              </a:rPr>
              <a:t>Mother </a:t>
            </a:r>
          </a:p>
          <a:p>
            <a:r>
              <a:rPr lang="en-US" sz="1400" dirty="0">
                <a:cs typeface="Calibri"/>
              </a:rPr>
              <a:t>is unaffected</a:t>
            </a:r>
            <a:endParaRPr lang="en-US" sz="1400" dirty="0"/>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en-US" sz="1400" dirty="0"/>
              <a:t>Normal gene</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en-US" sz="1400" dirty="0"/>
              <a:t>Altered gene</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71080" y="4246053"/>
            <a:ext cx="1576768" cy="338554"/>
          </a:xfrm>
          <a:prstGeom prst="rect">
            <a:avLst/>
          </a:prstGeom>
          <a:noFill/>
        </p:spPr>
        <p:txBody>
          <a:bodyPr wrap="square" rtlCol="0">
            <a:spAutoFit/>
          </a:bodyPr>
          <a:lstStyle/>
          <a:p>
            <a:pPr algn="ctr"/>
            <a:r>
              <a:rPr lang="en-US" sz="1600" b="1" dirty="0">
                <a:cs typeface="Calibri"/>
              </a:rPr>
              <a:t>50% unaffected</a:t>
            </a:r>
            <a:endParaRPr lang="en-US" sz="1600" b="1" dirty="0"/>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en-US" sz="1600" b="1" dirty="0">
                <a:cs typeface="Calibri"/>
              </a:rPr>
              <a:t>50% affected</a:t>
            </a:r>
            <a:endParaRPr lang="en-US" sz="1600" b="1" dirty="0"/>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697644"/>
            <a:ext cx="4171782" cy="1200328"/>
          </a:xfrm>
          <a:prstGeom prst="rect">
            <a:avLst/>
          </a:prstGeom>
          <a:noFill/>
        </p:spPr>
        <p:txBody>
          <a:bodyPr wrap="square" rtlCol="0">
            <a:spAutoFit/>
          </a:bodyPr>
          <a:lstStyle/>
          <a:p>
            <a:pPr algn="ctr"/>
            <a:r>
              <a:rPr lang="en-US" sz="2400" dirty="0"/>
              <a:t>AHP is hereditary, meaning it can be passed from one generation to the next.</a:t>
            </a:r>
            <a:endParaRPr lang="en-US" sz="2400" baseline="30000" dirty="0">
              <a:cs typeface="Calibri"/>
            </a:endParaRPr>
          </a:p>
        </p:txBody>
      </p:sp>
      <p:sp>
        <p:nvSpPr>
          <p:cNvPr id="77" name="TextBox 76">
            <a:extLst>
              <a:ext uri="{FF2B5EF4-FFF2-40B4-BE49-F238E27FC236}">
                <a16:creationId xmlns:a16="http://schemas.microsoft.com/office/drawing/2014/main" id="{73D85CF0-C254-4FE3-A783-65043110B9A5}"/>
              </a:ext>
            </a:extLst>
          </p:cNvPr>
          <p:cNvSpPr txBox="1"/>
          <p:nvPr/>
        </p:nvSpPr>
        <p:spPr>
          <a:xfrm>
            <a:off x="6939512" y="4446581"/>
            <a:ext cx="4183014" cy="1200328"/>
          </a:xfrm>
          <a:prstGeom prst="rect">
            <a:avLst/>
          </a:prstGeom>
          <a:noFill/>
        </p:spPr>
        <p:txBody>
          <a:bodyPr wrap="square" rtlCol="0">
            <a:spAutoFit/>
          </a:bodyPr>
          <a:lstStyle/>
          <a:p>
            <a:pPr algn="ctr"/>
            <a:r>
              <a:rPr lang="en-US" sz="2400" dirty="0"/>
              <a:t>However, most people who have the gene mutation will </a:t>
            </a:r>
          </a:p>
          <a:p>
            <a:pPr algn="ctr"/>
            <a:r>
              <a:rPr lang="en-US" sz="2400" dirty="0"/>
              <a:t>not develop symptoms.</a:t>
            </a:r>
            <a:endParaRPr lang="en-US" sz="2400" baseline="30000" dirty="0"/>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832785" y="2507478"/>
            <a:ext cx="4171782" cy="1200328"/>
          </a:xfrm>
          <a:prstGeom prst="rect">
            <a:avLst/>
          </a:prstGeom>
          <a:noFill/>
        </p:spPr>
        <p:txBody>
          <a:bodyPr wrap="square" rtlCol="0">
            <a:spAutoFit/>
          </a:bodyPr>
          <a:lstStyle/>
          <a:p>
            <a:pPr algn="ctr"/>
            <a:r>
              <a:rPr lang="en-US" sz="2400" dirty="0"/>
              <a:t> If you inherit the mutation, there is the risk of developing symptoms.</a:t>
            </a:r>
            <a:endParaRPr lang="en-US" sz="2400" baseline="30000" dirty="0"/>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 about AHP</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dirty="0"/>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8120063" algn="l"/>
              </a:tabLst>
            </a:pPr>
            <a:r>
              <a:rPr lang="en-US" sz="800" dirty="0">
                <a:solidFill>
                  <a:schemeClr val="bg2">
                    <a:lumMod val="50000"/>
                  </a:schemeClr>
                </a:solidFill>
              </a:rPr>
              <a:t>AHP: Acute Hepatic Porphyria</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6831856"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600597"/>
            <a:ext cx="3530361" cy="1938992"/>
          </a:xfrm>
          <a:prstGeom prst="rect">
            <a:avLst/>
          </a:prstGeom>
          <a:noFill/>
        </p:spPr>
        <p:txBody>
          <a:bodyPr wrap="square" rtlCol="0">
            <a:spAutoFit/>
          </a:bodyPr>
          <a:lstStyle/>
          <a:p>
            <a:pPr algn="ctr"/>
            <a:r>
              <a:rPr lang="en-US" sz="2400" dirty="0"/>
              <a:t>Men and women have </a:t>
            </a:r>
          </a:p>
          <a:p>
            <a:pPr algn="ctr"/>
            <a:r>
              <a:rPr lang="en-US" sz="2400" dirty="0"/>
              <a:t>an equal chance of inheriting the altered gene, but </a:t>
            </a:r>
            <a:r>
              <a:rPr lang="en-US" sz="2400" b="1" dirty="0"/>
              <a:t>women are often more symptomatic.</a:t>
            </a:r>
            <a:endParaRPr lang="en-US" sz="2400" baseline="30000" dirty="0"/>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569660"/>
          </a:xfrm>
          <a:prstGeom prst="rect">
            <a:avLst/>
          </a:prstGeom>
          <a:noFill/>
        </p:spPr>
        <p:txBody>
          <a:bodyPr wrap="square" rtlCol="0">
            <a:spAutoFit/>
          </a:bodyPr>
          <a:lstStyle/>
          <a:p>
            <a:pPr algn="ctr"/>
            <a:r>
              <a:rPr lang="en-US" sz="2400" dirty="0"/>
              <a:t>The first attack is </a:t>
            </a:r>
          </a:p>
          <a:p>
            <a:pPr algn="ctr"/>
            <a:r>
              <a:rPr lang="en-US" sz="2400" dirty="0"/>
              <a:t>often after puberty, </a:t>
            </a:r>
          </a:p>
          <a:p>
            <a:pPr algn="ctr"/>
            <a:r>
              <a:rPr lang="en-US" sz="2400" b="1" dirty="0"/>
              <a:t>between 14 and 45 years old.</a:t>
            </a:r>
            <a:endParaRPr lang="en-US" sz="2400" baseline="30000" dirty="0"/>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200328"/>
          </a:xfrm>
          <a:prstGeom prst="rect">
            <a:avLst/>
          </a:prstGeom>
          <a:noFill/>
        </p:spPr>
        <p:txBody>
          <a:bodyPr wrap="square" rtlCol="0">
            <a:spAutoFit/>
          </a:bodyPr>
          <a:lstStyle/>
          <a:p>
            <a:pPr algn="ctr"/>
            <a:r>
              <a:rPr lang="en-US" sz="2400" dirty="0"/>
              <a:t> The AHP mutation can go </a:t>
            </a:r>
            <a:r>
              <a:rPr lang="en-US" sz="2400" b="1" dirty="0"/>
              <a:t>undetected for generations.</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en-US" dirty="0"/>
              <a:t>Experiencing AHP</a:t>
            </a:r>
          </a:p>
        </p:txBody>
      </p:sp>
      <p:sp>
        <p:nvSpPr>
          <p:cNvPr id="9" name="TextBox 8">
            <a:extLst>
              <a:ext uri="{FF2B5EF4-FFF2-40B4-BE49-F238E27FC236}">
                <a16:creationId xmlns:a16="http://schemas.microsoft.com/office/drawing/2014/main" id="{1BE7E686-1AE1-4123-A918-7AC07E4C1D32}"/>
              </a:ext>
            </a:extLst>
          </p:cNvPr>
          <p:cNvSpPr txBox="1"/>
          <p:nvPr/>
        </p:nvSpPr>
        <p:spPr>
          <a:xfrm>
            <a:off x="7671991" y="1456289"/>
            <a:ext cx="4026569" cy="1200329"/>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n-US" dirty="0"/>
              <a:t>Chronic pain</a:t>
            </a:r>
          </a:p>
          <a:p>
            <a:pPr marL="174625" indent="-174625">
              <a:buClr>
                <a:srgbClr val="1B9AB2"/>
              </a:buClr>
              <a:buFont typeface="Arial" panose="020B0604020202020204" pitchFamily="34" charset="0"/>
              <a:buChar char="•"/>
            </a:pPr>
            <a:r>
              <a:rPr lang="en-US" dirty="0"/>
              <a:t>Fatigue</a:t>
            </a:r>
          </a:p>
          <a:p>
            <a:pPr marL="174625" indent="-174625">
              <a:buClr>
                <a:srgbClr val="1B9AB2"/>
              </a:buClr>
              <a:buFont typeface="Arial" panose="020B0604020202020204" pitchFamily="34" charset="0"/>
              <a:buChar char="•"/>
            </a:pPr>
            <a:r>
              <a:rPr lang="en-US" dirty="0"/>
              <a:t>Nausea</a:t>
            </a:r>
          </a:p>
          <a:p>
            <a:pPr marL="174625" indent="-174625">
              <a:buClr>
                <a:srgbClr val="1B9AB2"/>
              </a:buClr>
              <a:buFont typeface="Arial" panose="020B0604020202020204" pitchFamily="34" charset="0"/>
              <a:buChar char="•"/>
            </a:pPr>
            <a:r>
              <a:rPr lang="en-US" dirty="0"/>
              <a:t>Depression and/or anxiety</a:t>
            </a:r>
            <a:endParaRPr lang="en-US" baseline="30000" dirty="0"/>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en-US" sz="3200" b="1" dirty="0">
                <a:solidFill>
                  <a:srgbClr val="1B9AB2"/>
                </a:solidFill>
              </a:rPr>
              <a:t>Long-term Complications</a:t>
            </a:r>
            <a:endParaRPr lang="en-US" sz="3200" baseline="30000" dirty="0">
              <a:solidFill>
                <a:srgbClr val="1B9AB2"/>
              </a:solidFill>
            </a:endParaRP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107996"/>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en-US" dirty="0"/>
              <a:t>Chronic kidney disease</a:t>
            </a:r>
          </a:p>
          <a:p>
            <a:pPr marL="174625" indent="-174625">
              <a:buClr>
                <a:srgbClr val="1B9AB2"/>
              </a:buClr>
              <a:buFont typeface="Arial" panose="020B0604020202020204" pitchFamily="34" charset="0"/>
              <a:buChar char="•"/>
            </a:pPr>
            <a:r>
              <a:rPr lang="en-US" dirty="0"/>
              <a:t>High blood pressure</a:t>
            </a:r>
          </a:p>
          <a:p>
            <a:pPr marL="174625" indent="-174625">
              <a:buClr>
                <a:srgbClr val="1B9AB2"/>
              </a:buClr>
              <a:buFont typeface="Arial" panose="020B0604020202020204" pitchFamily="34" charset="0"/>
              <a:buChar char="•"/>
            </a:pPr>
            <a:r>
              <a:rPr lang="en-US" dirty="0"/>
              <a:t>Liver cancer</a:t>
            </a:r>
            <a:endParaRPr lang="en-US" baseline="30000" dirty="0"/>
          </a:p>
          <a:p>
            <a:pPr marL="174625" indent="-174625">
              <a:buClr>
                <a:srgbClr val="1B9AB2"/>
              </a:buClr>
              <a:buFont typeface="Arial" panose="020B0604020202020204" pitchFamily="34" charset="0"/>
              <a:buChar char="•"/>
            </a:pPr>
            <a:endParaRPr lang="en-US"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dirty="0"/>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8120063" algn="l"/>
              </a:tabLst>
            </a:pPr>
            <a:r>
              <a:rPr lang="en-US" sz="800" dirty="0">
                <a:solidFill>
                  <a:schemeClr val="bg2">
                    <a:lumMod val="50000"/>
                  </a:schemeClr>
                </a:solidFill>
              </a:rPr>
              <a:t>AHP: Acute Hepatic Porphyria</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759430"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323923" cy="584775"/>
          </a:xfrm>
          <a:prstGeom prst="rect">
            <a:avLst/>
          </a:prstGeom>
          <a:noFill/>
        </p:spPr>
        <p:txBody>
          <a:bodyPr wrap="none" rtlCol="0">
            <a:spAutoFit/>
          </a:bodyPr>
          <a:lstStyle/>
          <a:p>
            <a:r>
              <a:rPr lang="en-US" sz="3200" b="1" dirty="0">
                <a:solidFill>
                  <a:srgbClr val="1B9AB2"/>
                </a:solidFill>
              </a:rPr>
              <a:t>Acute AHP Attacks</a:t>
            </a:r>
            <a:endParaRPr lang="en-US" sz="3200" baseline="30000" dirty="0">
              <a:solidFill>
                <a:srgbClr val="1B9AB2"/>
              </a:solidFill>
            </a:endParaRP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178892" cy="923330"/>
          </a:xfrm>
          <a:prstGeom prst="rect">
            <a:avLst/>
          </a:prstGeom>
          <a:noFill/>
        </p:spPr>
        <p:txBody>
          <a:bodyPr wrap="square" rtlCol="0">
            <a:spAutoFit/>
          </a:bodyPr>
          <a:lstStyle/>
          <a:p>
            <a:r>
              <a:rPr lang="en-US" dirty="0"/>
              <a:t>The most common symptom, experienced by more than 90% of people who have an AHP attack, is </a:t>
            </a:r>
            <a:r>
              <a:rPr lang="en-US" b="1" dirty="0"/>
              <a:t>severe abdominal pain.</a:t>
            </a:r>
            <a:endParaRPr lang="en-US" baseline="30000" dirty="0"/>
          </a:p>
        </p:txBody>
      </p:sp>
      <p:sp>
        <p:nvSpPr>
          <p:cNvPr id="4" name="TextBox 3"/>
          <p:cNvSpPr txBox="1"/>
          <p:nvPr/>
        </p:nvSpPr>
        <p:spPr>
          <a:xfrm>
            <a:off x="551861" y="2883893"/>
            <a:ext cx="4079262" cy="3131627"/>
          </a:xfrm>
          <a:prstGeom prst="rect">
            <a:avLst/>
          </a:prstGeom>
          <a:noFill/>
        </p:spPr>
        <p:txBody>
          <a:bodyPr wrap="square" rtlCol="0">
            <a:spAutoFit/>
          </a:bodyPr>
          <a:lstStyle/>
          <a:p>
            <a:pPr>
              <a:spcAft>
                <a:spcPts val="300"/>
              </a:spcAft>
              <a:buClr>
                <a:srgbClr val="1B9AB2"/>
              </a:buClr>
            </a:pPr>
            <a:r>
              <a:rPr lang="en-US" b="1" dirty="0"/>
              <a:t>Other symptoms:</a:t>
            </a:r>
          </a:p>
          <a:p>
            <a:pPr marL="174625" indent="-174625">
              <a:spcAft>
                <a:spcPts val="300"/>
              </a:spcAft>
              <a:buClr>
                <a:srgbClr val="1B9AB2"/>
              </a:buClr>
              <a:buFont typeface="Arial" panose="020B0604020202020204" pitchFamily="34" charset="0"/>
              <a:buChar char="•"/>
            </a:pPr>
            <a:r>
              <a:rPr lang="en-US" dirty="0"/>
              <a:t>Nausea and vomiting</a:t>
            </a:r>
          </a:p>
          <a:p>
            <a:pPr marL="174625" indent="-174625">
              <a:spcAft>
                <a:spcPts val="300"/>
              </a:spcAft>
              <a:buClr>
                <a:srgbClr val="1B9AB2"/>
              </a:buClr>
              <a:buFont typeface="Arial" panose="020B0604020202020204" pitchFamily="34" charset="0"/>
              <a:buChar char="•"/>
            </a:pPr>
            <a:r>
              <a:rPr lang="en-US" dirty="0"/>
              <a:t>Dark urine</a:t>
            </a:r>
          </a:p>
          <a:p>
            <a:pPr marL="174625" indent="-174625">
              <a:spcAft>
                <a:spcPts val="300"/>
              </a:spcAft>
              <a:buClr>
                <a:srgbClr val="1B9AB2"/>
              </a:buClr>
              <a:buFont typeface="Arial" panose="020B0604020202020204" pitchFamily="34" charset="0"/>
              <a:buChar char="•"/>
            </a:pPr>
            <a:r>
              <a:rPr lang="en-US" dirty="0"/>
              <a:t>Psychiatric disturbances</a:t>
            </a:r>
            <a:endParaRPr lang="en-US" baseline="30000" dirty="0"/>
          </a:p>
          <a:p>
            <a:pPr marL="174625" indent="-174625">
              <a:spcAft>
                <a:spcPts val="300"/>
              </a:spcAft>
              <a:buClr>
                <a:srgbClr val="1B9AB2"/>
              </a:buClr>
              <a:buFont typeface="Arial" panose="020B0604020202020204" pitchFamily="34" charset="0"/>
              <a:buChar char="•"/>
            </a:pPr>
            <a:r>
              <a:rPr lang="en-US" dirty="0"/>
              <a:t>Muscle weakness and paralysis</a:t>
            </a:r>
            <a:endParaRPr lang="en-US" baseline="30000" dirty="0"/>
          </a:p>
          <a:p>
            <a:pPr marL="174625" indent="-174625">
              <a:spcAft>
                <a:spcPts val="300"/>
              </a:spcAft>
              <a:buClr>
                <a:srgbClr val="1B9AB2"/>
              </a:buClr>
              <a:buFont typeface="Arial" panose="020B0604020202020204" pitchFamily="34" charset="0"/>
              <a:buChar char="•"/>
            </a:pPr>
            <a:r>
              <a:rPr lang="en-US" dirty="0"/>
              <a:t>Constipation </a:t>
            </a:r>
          </a:p>
          <a:p>
            <a:pPr marL="174625" indent="-174625">
              <a:spcAft>
                <a:spcPts val="300"/>
              </a:spcAft>
              <a:buClr>
                <a:srgbClr val="1B9AB2"/>
              </a:buClr>
              <a:buFont typeface="Arial" panose="020B0604020202020204" pitchFamily="34" charset="0"/>
              <a:buChar char="•"/>
            </a:pPr>
            <a:r>
              <a:rPr lang="en-US" dirty="0"/>
              <a:t>Heart palpitations</a:t>
            </a:r>
            <a:endParaRPr lang="en-US" baseline="30000" dirty="0"/>
          </a:p>
          <a:p>
            <a:pPr marL="174625" indent="-174625">
              <a:spcAft>
                <a:spcPts val="300"/>
              </a:spcAft>
              <a:buClr>
                <a:srgbClr val="1B9AB2"/>
              </a:buClr>
              <a:buFont typeface="Arial" panose="020B0604020202020204" pitchFamily="34" charset="0"/>
              <a:buChar char="•"/>
            </a:pPr>
            <a:r>
              <a:rPr lang="en-US" dirty="0"/>
              <a:t>Lesions or blisters on sun-exposed skin (Hereditary </a:t>
            </a:r>
            <a:r>
              <a:rPr lang="en-US" dirty="0" err="1"/>
              <a:t>Coproporphyria</a:t>
            </a:r>
            <a:r>
              <a:rPr lang="en-US" dirty="0"/>
              <a:t> or Variegate Porphyria only)</a:t>
            </a:r>
            <a:endParaRPr lang="en-US" baseline="30000" dirty="0"/>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1" y="5781022"/>
            <a:ext cx="4368177" cy="391517"/>
          </a:xfrm>
          <a:prstGeom prst="rect">
            <a:avLst/>
          </a:prstGeom>
          <a:noFill/>
        </p:spPr>
        <p:txBody>
          <a:bodyPr wrap="square" rtlCol="0">
            <a:spAutoFit/>
          </a:bodyPr>
          <a:lstStyle/>
          <a:p>
            <a:pPr>
              <a:lnSpc>
                <a:spcPct val="80000"/>
              </a:lnSpc>
            </a:pPr>
            <a:r>
              <a:rPr lang="en-US" sz="1200" dirty="0">
                <a:solidFill>
                  <a:srgbClr val="68365E"/>
                </a:solidFill>
              </a:rPr>
              <a:t>Veronica, AHP Patient and Advocate, AEP</a:t>
            </a:r>
            <a:br>
              <a:rPr lang="en-US" sz="1200" dirty="0">
                <a:solidFill>
                  <a:srgbClr val="68365E"/>
                </a:solidFill>
              </a:rPr>
            </a:br>
            <a:r>
              <a:rPr lang="en-US" sz="1200" dirty="0">
                <a:solidFill>
                  <a:srgbClr val="68365E"/>
                </a:solidFill>
              </a:rPr>
              <a:t>(</a:t>
            </a:r>
            <a:r>
              <a:rPr lang="en-US" sz="1200" dirty="0" err="1">
                <a:solidFill>
                  <a:srgbClr val="68365E"/>
                </a:solidFill>
              </a:rPr>
              <a:t>Asociación</a:t>
            </a:r>
            <a:r>
              <a:rPr lang="en-US" sz="1200" dirty="0">
                <a:solidFill>
                  <a:srgbClr val="68365E"/>
                </a:solidFill>
              </a:rPr>
              <a:t> Española de </a:t>
            </a:r>
            <a:r>
              <a:rPr lang="en-US" sz="1200" dirty="0" err="1">
                <a:solidFill>
                  <a:srgbClr val="68365E"/>
                </a:solidFill>
              </a:rPr>
              <a:t>Porfiria</a:t>
            </a:r>
            <a:r>
              <a:rPr lang="en-US" sz="1200" dirty="0">
                <a:solidFill>
                  <a:srgbClr val="68365E"/>
                </a:solidFill>
              </a:rPr>
              <a:t>)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919139"/>
            <a:ext cx="4290863" cy="584775"/>
          </a:xfrm>
          <a:prstGeom prst="rect">
            <a:avLst/>
          </a:prstGeom>
          <a:noFill/>
        </p:spPr>
        <p:txBody>
          <a:bodyPr wrap="square" rtlCol="0">
            <a:spAutoFit/>
          </a:bodyPr>
          <a:lstStyle/>
          <a:p>
            <a:r>
              <a:rPr lang="en-US" sz="3200" b="1" dirty="0">
                <a:solidFill>
                  <a:srgbClr val="1B9AB2"/>
                </a:solidFill>
              </a:rPr>
              <a:t>Chronic AHP Symptoms</a:t>
            </a:r>
            <a:endParaRPr lang="en-US" sz="3200" baseline="30000" dirty="0">
              <a:solidFill>
                <a:srgbClr val="1B9AB2"/>
              </a:solidFill>
            </a:endParaRP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en-US" dirty="0"/>
              <a:t>Be aware of AHP triggers</a:t>
            </a:r>
            <a:endParaRPr lang="en-US" b="0" baseline="30000" dirty="0"/>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dirty="0"/>
          </a:p>
        </p:txBody>
      </p:sp>
      <p:sp>
        <p:nvSpPr>
          <p:cNvPr id="19" name="Footer Placeholder 6"/>
          <p:cNvSpPr>
            <a:spLocks noGrp="1"/>
          </p:cNvSpPr>
          <p:nvPr>
            <p:ph type="ftr" sz="quarter" idx="11"/>
          </p:nvPr>
        </p:nvSpPr>
        <p:spPr>
          <a:xfrm>
            <a:off x="479592" y="6370810"/>
            <a:ext cx="11553657" cy="457853"/>
          </a:xfrm>
        </p:spPr>
        <p:txBody>
          <a:bodyPr/>
          <a:lstStyle/>
          <a:p>
            <a:pPr>
              <a:spcAft>
                <a:spcPts val="300"/>
              </a:spcAft>
              <a:tabLst>
                <a:tab pos="8120063" algn="l"/>
              </a:tabLst>
            </a:pPr>
            <a:r>
              <a:rPr lang="en-US" sz="800" dirty="0"/>
              <a:t>AHP: Acute Hepatic Porphyria</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20" y="598752"/>
            <a:ext cx="5287329"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en-US" sz="2400" b="1" dirty="0"/>
              <a:t>Smoking</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en-US" sz="2400" b="1" dirty="0"/>
              <a:t>Certain medications</a:t>
            </a:r>
            <a:endParaRPr lang="en-US" sz="2400" baseline="30000"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en-US" dirty="0"/>
              <a:t>Speak with your doctor if you have any questions about AHP and medications.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8"/>
          </a:xfrm>
          <a:prstGeom prst="rect">
            <a:avLst/>
          </a:prstGeom>
          <a:noFill/>
        </p:spPr>
        <p:txBody>
          <a:bodyPr wrap="square" rtlCol="0">
            <a:spAutoFit/>
          </a:bodyPr>
          <a:lstStyle/>
          <a:p>
            <a:r>
              <a:rPr lang="en-US" sz="2400" b="1" dirty="0"/>
              <a:t>Hormone level fluctuations during a woman’s menstrual cycle</a:t>
            </a:r>
            <a:endParaRPr lang="en-US" sz="2400" baseline="30000" dirty="0"/>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en-US" sz="2400" b="1" dirty="0"/>
              <a:t>Stress caused by:</a:t>
            </a:r>
            <a:endParaRPr lang="en-US" sz="2400" dirty="0"/>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en-US" dirty="0"/>
              <a:t>Infections</a:t>
            </a:r>
          </a:p>
          <a:p>
            <a:pPr marL="174625" lvl="1" indent="-174625">
              <a:lnSpc>
                <a:spcPct val="130000"/>
              </a:lnSpc>
              <a:buClr>
                <a:schemeClr val="tx2"/>
              </a:buClr>
              <a:buFont typeface="Arial"/>
              <a:buChar char="•"/>
            </a:pPr>
            <a:r>
              <a:rPr lang="en-US" dirty="0"/>
              <a:t>Surgery</a:t>
            </a:r>
          </a:p>
          <a:p>
            <a:pPr marL="174625" lvl="1" indent="-174625">
              <a:lnSpc>
                <a:spcPct val="130000"/>
              </a:lnSpc>
              <a:buClr>
                <a:schemeClr val="tx2"/>
              </a:buClr>
              <a:buFont typeface="Arial"/>
              <a:buChar char="•"/>
            </a:pPr>
            <a:r>
              <a:rPr lang="en-US" dirty="0"/>
              <a:t>Physical or emotional exhaustion</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en-US" sz="2400" b="1" dirty="0"/>
              <a:t>Alcohol</a:t>
            </a:r>
            <a:endParaRPr lang="en-US" sz="2400" dirty="0"/>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en-US" sz="2400" b="1" dirty="0"/>
              <a:t>Fasting</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en-US" dirty="0"/>
              <a:t>AHP is diagnosed by biochemical testing</a:t>
            </a:r>
            <a:endParaRPr lang="en-US" b="0" baseline="30000"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8120063" algn="l"/>
              </a:tabLst>
              <a:defRPr/>
            </a:pPr>
            <a:r>
              <a:rPr lang="it-IT" sz="800" dirty="0">
                <a:solidFill>
                  <a:srgbClr val="E7E6E6">
                    <a:lumMod val="50000"/>
                  </a:srgbClr>
                </a:solidFill>
              </a:rPr>
              <a:t>AHP: Acute Hepatic Porphyria;  PBG: Porphobilinogen;  ALA: </a:t>
            </a:r>
            <a:r>
              <a:rPr lang="it-IT" sz="800" dirty="0" err="1">
                <a:solidFill>
                  <a:srgbClr val="E7E6E6">
                    <a:lumMod val="50000"/>
                  </a:srgbClr>
                </a:solidFill>
              </a:rPr>
              <a:t>Aminolevulinic</a:t>
            </a:r>
            <a:r>
              <a:rPr lang="it-IT" sz="800" dirty="0">
                <a:solidFill>
                  <a:srgbClr val="E7E6E6">
                    <a:lumMod val="50000"/>
                  </a:srgbClr>
                </a:solidFill>
              </a:rPr>
              <a:t> acid</a:t>
            </a:r>
            <a:endParaRPr kumimoji="0" lang="en-US" sz="800" b="0" i="0" u="none" strike="noStrike" kern="1200" cap="none" spc="0" normalizeH="0" baseline="0" noProof="0" dirty="0">
              <a:ln>
                <a:noFill/>
              </a:ln>
              <a:solidFill>
                <a:srgbClr val="E7E6E6">
                  <a:lumMod val="50000"/>
                </a:srgbClr>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1657" y="598752"/>
            <a:ext cx="8060621"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7FCCB4">
                    <a:lumMod val="75000"/>
                  </a:srgbClr>
                </a:solidFill>
                <a:latin typeface="Calibri"/>
              </a:rPr>
              <a:t>Biochemical</a:t>
            </a:r>
            <a:r>
              <a:rPr kumimoji="0" lang="en-US" sz="3200" b="1" i="0" u="none" strike="noStrike" kern="1200" cap="none" spc="0" normalizeH="0" baseline="0" noProof="0" dirty="0">
                <a:ln>
                  <a:noFill/>
                </a:ln>
                <a:solidFill>
                  <a:srgbClr val="7FCCB4">
                    <a:lumMod val="75000"/>
                  </a:srgbClr>
                </a:solidFill>
                <a:effectLst/>
                <a:uLnTx/>
                <a:uFillTx/>
                <a:latin typeface="Calibri"/>
                <a:ea typeface="+mn-ea"/>
                <a:cs typeface="+mn-cs"/>
              </a:rPr>
              <a:t> Test</a:t>
            </a:r>
            <a:endParaRPr kumimoji="0" lang="en-US" sz="3200" b="0" i="0" u="none" strike="noStrike" kern="1200" cap="none" spc="0" normalizeH="0" baseline="30000" noProof="0" dirty="0">
              <a:ln>
                <a:noFill/>
              </a:ln>
              <a:solidFill>
                <a:srgbClr val="7FCCB4">
                  <a:lumMod val="75000"/>
                </a:srgbClr>
              </a:solidFill>
              <a:effectLst/>
              <a:uLnTx/>
              <a:uFillTx/>
              <a:latin typeface="Calibri"/>
              <a:ea typeface="+mn-ea"/>
              <a:cs typeface="+mn-cs"/>
            </a:endParaRP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1" y="2658826"/>
            <a:ext cx="5300584" cy="707886"/>
          </a:xfrm>
          <a:prstGeom prst="rect">
            <a:avLst/>
          </a:prstGeom>
          <a:noFill/>
        </p:spPr>
        <p:txBody>
          <a:bodyPr wrap="square" rtlCol="0">
            <a:spAutoFit/>
          </a:bodyPr>
          <a:lstStyle/>
          <a:p>
            <a:pPr lvl="0"/>
            <a:r>
              <a:rPr kumimoji="0" lang="en-US" sz="2000" b="0" i="0" u="none" strike="noStrike" kern="1200" cap="none" spc="0" normalizeH="0" baseline="0" noProof="0" dirty="0">
                <a:ln>
                  <a:noFill/>
                </a:ln>
                <a:solidFill>
                  <a:srgbClr val="0A0A0A"/>
                </a:solidFill>
                <a:effectLst/>
                <a:uLnTx/>
                <a:uFillTx/>
                <a:latin typeface="Calibri"/>
                <a:ea typeface="+mn-ea"/>
                <a:cs typeface="+mn-cs"/>
              </a:rPr>
              <a:t>Tests urine levels </a:t>
            </a:r>
            <a:r>
              <a:rPr lang="en-US" sz="2000" dirty="0">
                <a:solidFill>
                  <a:srgbClr val="0A0A0A"/>
                </a:solidFill>
              </a:rPr>
              <a:t>of </a:t>
            </a:r>
            <a:r>
              <a:rPr lang="en-US" sz="2000" dirty="0"/>
              <a:t>ALA (</a:t>
            </a:r>
            <a:r>
              <a:rPr lang="en-US" sz="2000" dirty="0" err="1"/>
              <a:t>aminolevulinic</a:t>
            </a:r>
            <a:r>
              <a:rPr lang="en-US" sz="2000" dirty="0"/>
              <a:t> acid), </a:t>
            </a:r>
            <a:r>
              <a:rPr lang="en-US" sz="2000" dirty="0">
                <a:solidFill>
                  <a:srgbClr val="0A0A0A"/>
                </a:solidFill>
              </a:rPr>
              <a:t>PBG (porphobilinogen) and porphyrins</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en-US" sz="2000" dirty="0">
                <a:solidFill>
                  <a:srgbClr val="0A0A0A"/>
                </a:solidFill>
              </a:rPr>
              <a:t>Recommended during or shortly after an attack when ALA and PBG levels are still elevated</a:t>
            </a: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3702</Words>
  <Application>Microsoft Office PowerPoint</Application>
  <PresentationFormat>Widescreen</PresentationFormat>
  <Paragraphs>311</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The Importance of Family Genetic Testing for Acute Hepatic Porphyria (AHP) </vt:lpstr>
      <vt:lpstr>What is Acute Hepatic Porphyria (AHP)? </vt:lpstr>
      <vt:lpstr>These toxins result in AHP</vt:lpstr>
      <vt:lpstr>Four types of AHP </vt:lpstr>
      <vt:lpstr>It’s in your genes </vt:lpstr>
      <vt:lpstr>What you should know about AHP</vt:lpstr>
      <vt:lpstr>Experiencing AHP</vt:lpstr>
      <vt:lpstr>Be aware of AHP triggers</vt:lpstr>
      <vt:lpstr>AHP is diagnosed by biochemical testing</vt:lpstr>
      <vt:lpstr>AHP and genetic testing</vt:lpstr>
      <vt:lpstr>Why is having a diagnosis helpful?</vt:lpstr>
      <vt:lpstr>Genetic testing: If I'd only known sooner...</vt:lpstr>
      <vt:lpstr>Who should consider genetic testing?</vt:lpstr>
      <vt:lpstr>Where can I go to have a genetic test?</vt:lpstr>
      <vt:lpstr>A genetic counsellor can support you</vt:lpstr>
      <vt:lpstr>Genetic testing helped my sister and me </vt:lpstr>
      <vt:lpstr>Speaking with your loved ones about AHP</vt:lpstr>
      <vt:lpstr>Early AHP testing made a big impact on my family and me </vt:lpstr>
      <vt:lpstr>Map your family’s history of AHP</vt:lpstr>
      <vt:lpstr>Explaining AHP to others</vt:lpstr>
      <vt:lpstr>Your caregiver and you </vt:lpstr>
      <vt:lpstr>AHP: Understanding the truths</vt:lpstr>
      <vt:lpstr>Resources and information</vt:lpstr>
      <vt:lpstr>The Importance of Family Genetic Testing for Acute Hepatic Porphyria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Maggie Mamdouh</cp:lastModifiedBy>
  <cp:revision>949</cp:revision>
  <cp:lastPrinted>2021-09-13T15:09:48Z</cp:lastPrinted>
  <dcterms:created xsi:type="dcterms:W3CDTF">2021-03-12T17:48:17Z</dcterms:created>
  <dcterms:modified xsi:type="dcterms:W3CDTF">2026-04-27T14:10:55Z</dcterms:modified>
  <cp:category/>
</cp:coreProperties>
</file>