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320" r:id="rId2"/>
    <p:sldId id="294" r:id="rId3"/>
    <p:sldId id="324" r:id="rId4"/>
    <p:sldId id="325" r:id="rId5"/>
    <p:sldId id="327" r:id="rId6"/>
    <p:sldId id="297" r:id="rId7"/>
    <p:sldId id="302" r:id="rId8"/>
    <p:sldId id="303" r:id="rId9"/>
    <p:sldId id="334" r:id="rId10"/>
    <p:sldId id="335" r:id="rId11"/>
    <p:sldId id="322" r:id="rId12"/>
    <p:sldId id="307" r:id="rId13"/>
    <p:sldId id="308" r:id="rId14"/>
    <p:sldId id="309" r:id="rId15"/>
    <p:sldId id="331" r:id="rId16"/>
    <p:sldId id="310" r:id="rId17"/>
    <p:sldId id="311" r:id="rId18"/>
    <p:sldId id="330" r:id="rId19"/>
    <p:sldId id="333" r:id="rId20"/>
    <p:sldId id="323" r:id="rId21"/>
    <p:sldId id="316" r:id="rId22"/>
    <p:sldId id="317" r:id="rId23"/>
    <p:sldId id="318" r:id="rId24"/>
    <p:sldId id="256" r:id="rId2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YjTN1fcaw8253PkevQOcw==" hashData="wha4uZcIbcrWu5YS96YWNy1rim6aICZrq6TSdOTven3WorG9kGXZfQIBMMiK/a1EbMvF/PxLzMGQZrLdgcftvA=="/>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9CB06E-9130-968C-0CA1-9FA1187EEE16}" name="RWS FPR" initials="RWS FPR" userId="RWS FP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lan Nolan" initials="AN" lastIdx="13" clrIdx="6"/>
  <p:cmAuthor id="1" name="Anita Smith (SnowCo)" initials="AS(" lastIdx="30" clrIdx="0"/>
  <p:cmAuthor id="8" name="Sophie Weber (SnowCo)" initials="SW(" lastIdx="50" clrIdx="7"/>
  <p:cmAuthor id="2" name="Aprile Castagna Cappuzzo (SnowCo)" initials="ACC(" lastIdx="59" clrIdx="1"/>
  <p:cmAuthor id="9" name="Evgeniya Monico (SnowCo)" initials="EM(" lastIdx="11" clrIdx="8"/>
  <p:cmAuthor id="3" name="Desdemona De Souza (SnowCo)" initials="DDS(" lastIdx="36" clrIdx="2"/>
  <p:cmAuthor id="10" name="Veronica Dudu" initials="VD" lastIdx="5" clrIdx="9"/>
  <p:cmAuthor id="4" name="Banks Shewey (SnowCo)" initials="BS(" lastIdx="45" clrIdx="3"/>
  <p:cmAuthor id="11" name="Amy Templin (SnowCo)" initials="AT(" lastIdx="5" clrIdx="10"/>
  <p:cmAuthor id="5" name="Jordanna Mora" initials="JM" lastIdx="26" clrIdx="4"/>
  <p:cmAuthor id="12" name="Alina Luput" initials="AL" lastIdx="11" clrIdx="11">
    <p:extLst>
      <p:ext uri="{19B8F6BF-5375-455C-9EA6-DF929625EA0E}">
        <p15:presenceInfo xmlns:p15="http://schemas.microsoft.com/office/powerpoint/2012/main" userId="S::Alina.Luput@corptransinc.com::e14bbeb1-fefc-4faa-9cf3-fc245194ae35" providerId="AD"/>
      </p:ext>
    </p:extLst>
  </p:cmAuthor>
  <p:cmAuthor id="6" name="Joseph Salameh" initials="JS" lastIdx="19" clrIdx="5"/>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1C64"/>
    <a:srgbClr val="0ABFD8"/>
    <a:srgbClr val="5B2274"/>
    <a:srgbClr val="442686"/>
    <a:srgbClr val="522EA2"/>
    <a:srgbClr val="67365E"/>
    <a:srgbClr val="C10012"/>
    <a:srgbClr val="2F7660"/>
    <a:srgbClr val="F0F0C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6F3740-764A-4FAE-89CF-1291B0C1FBF6}" v="1" dt="2022-10-25T09:40:17.8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90" autoAdjust="0"/>
    <p:restoredTop sz="84174" autoAdjust="0"/>
  </p:normalViewPr>
  <p:slideViewPr>
    <p:cSldViewPr snapToGrid="0" snapToObjects="1">
      <p:cViewPr varScale="1">
        <p:scale>
          <a:sx n="54" d="100"/>
          <a:sy n="54" d="100"/>
        </p:scale>
        <p:origin x="1364" y="52"/>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8480"/>
    </p:cViewPr>
  </p:sorterViewPr>
  <p:notesViewPr>
    <p:cSldViewPr snapToGrid="0" snapToObjects="1">
      <p:cViewPr varScale="1">
        <p:scale>
          <a:sx n="45" d="100"/>
          <a:sy n="45" d="100"/>
        </p:scale>
        <p:origin x="254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gret Wenzel" userId="8b1db1ce-9461-48b4-b233-fc010038baa2" providerId="ADAL" clId="{8D6F3740-764A-4FAE-89CF-1291B0C1FBF6}"/>
    <pc:docChg chg="modSld">
      <pc:chgData name="Annegret Wenzel" userId="8b1db1ce-9461-48b4-b233-fc010038baa2" providerId="ADAL" clId="{8D6F3740-764A-4FAE-89CF-1291B0C1FBF6}" dt="2022-10-25T09:40:21.929" v="1" actId="207"/>
      <pc:docMkLst>
        <pc:docMk/>
      </pc:docMkLst>
      <pc:sldChg chg="modSp mod">
        <pc:chgData name="Annegret Wenzel" userId="8b1db1ce-9461-48b4-b233-fc010038baa2" providerId="ADAL" clId="{8D6F3740-764A-4FAE-89CF-1291B0C1FBF6}" dt="2022-10-25T09:40:21.929" v="1" actId="207"/>
        <pc:sldMkLst>
          <pc:docMk/>
          <pc:sldMk cId="1969076594" sldId="333"/>
        </pc:sldMkLst>
        <pc:spChg chg="mod">
          <ac:chgData name="Annegret Wenzel" userId="8b1db1ce-9461-48b4-b233-fc010038baa2" providerId="ADAL" clId="{8D6F3740-764A-4FAE-89CF-1291B0C1FBF6}" dt="2022-10-25T09:40:21.929" v="1" actId="207"/>
          <ac:spMkLst>
            <pc:docMk/>
            <pc:sldMk cId="1969076594" sldId="333"/>
            <ac:spMk id="7" creationId="{C8C96603-83B0-4978-9226-309436ABB10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843441E8-FEE1-9344-96A0-E6FD15ED26C8}" type="datetimeFigureOut">
              <a:rPr lang="en-US" smtClean="0"/>
              <a:t>10/25/2022</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09D4F0C-8331-CE4F-9C88-319CE822A691}" type="slidenum">
              <a:rPr lang="en-US" smtClean="0"/>
              <a:t>‹#›</a:t>
            </a:fld>
            <a:endParaRPr lang="en-US" dirty="0"/>
          </a:p>
        </p:txBody>
      </p:sp>
    </p:spTree>
    <p:extLst>
      <p:ext uri="{BB962C8B-B14F-4D97-AF65-F5344CB8AC3E}">
        <p14:creationId xmlns:p14="http://schemas.microsoft.com/office/powerpoint/2010/main" val="39755148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68D6458-8D0E-5549-86C4-0CBA3165C295}" type="datetimeFigureOut">
              <a:rPr lang="en-US" smtClean="0"/>
              <a:t>10/25/2022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61" tIns="48331" rIns="96661" bIns="48331" rtlCol="0" anchor="b"/>
          <a:lstStyle>
            <a:lvl1pPr algn="r">
              <a:defRPr sz="1300"/>
            </a:lvl1pPr>
          </a:lstStyle>
          <a:p>
            <a:fld id="{C96E42B7-F35E-454D-95A0-4626A4D25AEC}" type="slidenum">
              <a:rPr lang="en-US" smtClean="0"/>
              <a:t>‹#›</a:t>
            </a:fld>
            <a:endParaRPr lang="en-US" dirty="0"/>
          </a:p>
        </p:txBody>
      </p:sp>
    </p:spTree>
    <p:extLst>
      <p:ext uri="{BB962C8B-B14F-4D97-AF65-F5344CB8AC3E}">
        <p14:creationId xmlns:p14="http://schemas.microsoft.com/office/powerpoint/2010/main" val="34651576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pt-PT" sz="1800" b="1" dirty="0">
                <a:effectLst/>
                <a:latin typeface="Calibri" panose="020F0502020204030204" pitchFamily="34" charset="0"/>
                <a:ea typeface="DengXian" panose="02010600030101010101" pitchFamily="2" charset="-122"/>
                <a:cs typeface="Arial" panose="020B0604020202020204" pitchFamily="34" charset="0"/>
              </a:rPr>
              <a:t>Orador: </a:t>
            </a:r>
            <a:r>
              <a:rPr lang="pt-PT" sz="1800" dirty="0">
                <a:effectLst/>
                <a:latin typeface="Calibri" panose="020F0502020204030204" pitchFamily="34" charset="0"/>
                <a:ea typeface="DengXian" panose="02010600030101010101" pitchFamily="2" charset="-122"/>
                <a:cs typeface="Arial" panose="020B0604020202020204" pitchFamily="34" charset="0"/>
              </a:rPr>
              <a:t>Se está a viver com ou se lhe foi recentemente diagnosticada porfiria hepática aguda (PHA) poderá querer falar com a sua família sobre a doença e como esta pode ter impacto sobre ela. Nesta apresentação vai aprender sobre porfiria hepática aguda – o que é, qual a sensação nas pessoas que a têm e sugestões para viver com ela – assim como testes genéticos e herança genética familiar. Foi concebida para o informar e o empoderar a si e aos membros da sua família para fazerem as escolhas certas para a sua saúde e para o futuro.</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C96E42B7-F35E-454D-95A0-4626A4D25AEC}" type="slidenum">
              <a:rPr lang="en-US" smtClean="0"/>
              <a:t>1</a:t>
            </a:fld>
            <a:endParaRPr lang="en-US" dirty="0"/>
          </a:p>
        </p:txBody>
      </p:sp>
    </p:spTree>
    <p:extLst>
      <p:ext uri="{BB962C8B-B14F-4D97-AF65-F5344CB8AC3E}">
        <p14:creationId xmlns:p14="http://schemas.microsoft.com/office/powerpoint/2010/main" val="3375846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307105"/>
          </a:xfrm>
        </p:spPr>
        <p:txBody>
          <a:bodyPr/>
          <a:lstStyle/>
          <a:p>
            <a:pPr marL="0" marR="0">
              <a:lnSpc>
                <a:spcPct val="107000"/>
              </a:lnSpc>
              <a:spcBef>
                <a:spcPts val="0"/>
              </a:spcBef>
              <a:spcAft>
                <a:spcPts val="800"/>
              </a:spcAft>
            </a:pPr>
            <a:r>
              <a:rPr lang="pt-PT" sz="1800" b="1" dirty="0">
                <a:effectLst/>
                <a:latin typeface="Calibri" panose="020F0502020204030204" pitchFamily="34" charset="0"/>
                <a:ea typeface="DengXian" panose="02010600030101010101" pitchFamily="2" charset="-122"/>
                <a:cs typeface="Arial" panose="020B0604020202020204" pitchFamily="34" charset="0"/>
              </a:rPr>
              <a:t>Orador</a:t>
            </a:r>
            <a:r>
              <a:rPr lang="pt-PT" sz="1800" dirty="0">
                <a:effectLst/>
                <a:latin typeface="Calibri" panose="020F0502020204030204" pitchFamily="34" charset="0"/>
                <a:ea typeface="DengXian" panose="02010600030101010101" pitchFamily="2" charset="-122"/>
                <a:cs typeface="Arial" panose="020B0604020202020204" pitchFamily="34" charset="0"/>
              </a:rPr>
              <a:t>:  Para aqueles que têm sintomas e um teste bioquímico positivo, os testes genéticos podem ser utilizados para confirmar o diagnóstico de PHA e determinar o tipo específico de PHA. (1)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pt-PT" sz="1800" dirty="0">
                <a:effectLst/>
                <a:latin typeface="Calibri" panose="020F0502020204030204" pitchFamily="34" charset="0"/>
                <a:ea typeface="DengXian" panose="02010600030101010101" pitchFamily="2" charset="-122"/>
                <a:cs typeface="Arial" panose="020B0604020202020204" pitchFamily="34" charset="0"/>
              </a:rPr>
              <a:t>Os testes genéticos utilizam uma amostra do seu sangue ou saliva para verificar quanto a uma mutação genética da PHA.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pt-PT" sz="1800" dirty="0">
                <a:effectLst/>
                <a:latin typeface="Calibri" panose="020F0502020204030204" pitchFamily="34" charset="0"/>
                <a:ea typeface="DengXian" panose="02010600030101010101" pitchFamily="2" charset="-122"/>
                <a:cs typeface="Arial" panose="020B0604020202020204" pitchFamily="34" charset="0"/>
              </a:rPr>
              <a:t>Para membros da família, dado qua a PHA tem fatores hereditários, os testes genéticos são uma boa forma de determinar se é portador da mutação do gene da PHA e se pode estar em risco de sintomas da PHA. Isto não só lhe vai dar o seu próprio diagnóstico, mas também lhe vai permitir a si e à sua família compreenderem o passado e prepararem o futuro. (2)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highlight>
                <a:srgbClr val="FFFF00"/>
              </a:highlight>
            </a:endParaRPr>
          </a:p>
          <a:p>
            <a:pPr marL="241653" indent="-241653">
              <a:buFont typeface="+mj-lt"/>
              <a:buAutoNum type="arabicPeriod"/>
            </a:pPr>
            <a:r>
              <a:rPr lang="de-DE" sz="1100" dirty="0"/>
              <a:t>Bissell DM &amp; Wang B. J C/,n Transl Hepatol. 2015 Mar,3(1):17-26</a:t>
            </a:r>
            <a:endParaRPr lang="en-US" sz="1100" dirty="0"/>
          </a:p>
          <a:p>
            <a:pPr marL="241653" indent="-241653">
              <a:buFont typeface="+mj-lt"/>
              <a:buAutoNum type="arabicPeriod"/>
            </a:pPr>
            <a:r>
              <a:rPr lang="en-US" sz="1100" dirty="0" err="1"/>
              <a:t>Balwani</a:t>
            </a:r>
            <a:r>
              <a:rPr lang="en-US" sz="1100" dirty="0"/>
              <a:t> M, Wang B, Anderson KE, et al. Acute hepatic porphyrias: Recommendations for evaluation and long-term management. </a:t>
            </a:r>
            <a:r>
              <a:rPr lang="en-US" sz="1100" i="1" dirty="0"/>
              <a:t>Hepatology</a:t>
            </a:r>
            <a:r>
              <a:rPr lang="en-US" sz="1100" dirty="0"/>
              <a:t>. 2017;66(4):1314-1322. doi:10.1002/hep.29313</a:t>
            </a:r>
          </a:p>
        </p:txBody>
      </p:sp>
      <p:sp>
        <p:nvSpPr>
          <p:cNvPr id="4" name="Slide Number Placeholder 3"/>
          <p:cNvSpPr>
            <a:spLocks noGrp="1"/>
          </p:cNvSpPr>
          <p:nvPr>
            <p:ph type="sldNum" sz="quarter" idx="10"/>
          </p:nvPr>
        </p:nvSpPr>
        <p:spPr/>
        <p:txBody>
          <a:bodyPr/>
          <a:lstStyle/>
          <a:p>
            <a:pPr defTabSz="966612">
              <a:defRPr/>
            </a:pPr>
            <a:fld id="{C96E42B7-F35E-454D-95A0-4626A4D25AEC}" type="slidenum">
              <a:rPr lang="en-US">
                <a:solidFill>
                  <a:prstClr val="black"/>
                </a:solidFill>
                <a:latin typeface="Calibri"/>
              </a:rPr>
              <a:pPr defTabSz="966612">
                <a:defRPr/>
              </a:pPr>
              <a:t>10</a:t>
            </a:fld>
            <a:endParaRPr lang="en-US" dirty="0">
              <a:solidFill>
                <a:prstClr val="black"/>
              </a:solidFill>
              <a:latin typeface="Calibri"/>
            </a:endParaRPr>
          </a:p>
        </p:txBody>
      </p:sp>
    </p:spTree>
    <p:extLst>
      <p:ext uri="{BB962C8B-B14F-4D97-AF65-F5344CB8AC3E}">
        <p14:creationId xmlns:p14="http://schemas.microsoft.com/office/powerpoint/2010/main" val="3952665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pt-PT" sz="1800" b="1" dirty="0">
                <a:effectLst/>
                <a:latin typeface="Calibri" panose="020F0502020204030204" pitchFamily="34" charset="0"/>
                <a:ea typeface="DengXian" panose="02010600030101010101" pitchFamily="2" charset="-122"/>
                <a:cs typeface="Arial" panose="020B0604020202020204" pitchFamily="34" charset="0"/>
              </a:rPr>
              <a:t>Orador: </a:t>
            </a:r>
            <a:r>
              <a:rPr lang="pt-PT" sz="1800" dirty="0">
                <a:effectLst/>
                <a:latin typeface="Calibri" panose="020F0502020204030204" pitchFamily="34" charset="0"/>
                <a:ea typeface="DengXian" panose="02010600030101010101" pitchFamily="2" charset="-122"/>
                <a:cs typeface="Arial" panose="020B0604020202020204" pitchFamily="34" charset="0"/>
              </a:rPr>
              <a:t>A PHA pode passar despercebida durante gerações, mas a mutação genética ainda pode ser transportada silenciosamente de progenitor para filho/filha até ao dia em que alguém desenvolve sintomas. Os testes genéticos permitem aos indivíduos tomarem conhecimento do risco genético da PHA e assim tomarem decisões informadas relativamente ao seu estilo de </a:t>
            </a:r>
            <a:r>
              <a:rPr lang="pt-PT" sz="1800">
                <a:effectLst/>
                <a:latin typeface="Calibri" panose="020F0502020204030204" pitchFamily="34" charset="0"/>
                <a:ea typeface="DengXian" panose="02010600030101010101" pitchFamily="2" charset="-122"/>
                <a:cs typeface="Arial" panose="020B0604020202020204" pitchFamily="34" charset="0"/>
              </a:rPr>
              <a:t>vida com </a:t>
            </a:r>
            <a:r>
              <a:rPr lang="pt-PT" sz="1800" dirty="0">
                <a:effectLst/>
                <a:latin typeface="Calibri" panose="020F0502020204030204" pitchFamily="34" charset="0"/>
                <a:ea typeface="DengXian" panose="02010600030101010101" pitchFamily="2" charset="-122"/>
                <a:cs typeface="Arial" panose="020B0604020202020204" pitchFamily="34" charset="0"/>
              </a:rPr>
              <a:t>o intento de prevenir crises e complicações relacionadas com a doença.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buFont typeface="+mj-lt"/>
              <a:buAutoNum type="arabicPeriod"/>
            </a:pPr>
            <a:r>
              <a:rPr lang="en-US" sz="1100" dirty="0">
                <a:solidFill>
                  <a:schemeClr val="tx1">
                    <a:lumMod val="50000"/>
                    <a:lumOff val="50000"/>
                  </a:schemeClr>
                </a:solidFill>
              </a:rPr>
              <a:t>Anderson KE, Bloomer JR, </a:t>
            </a:r>
            <a:r>
              <a:rPr lang="en-US" sz="1100" dirty="0" err="1">
                <a:solidFill>
                  <a:schemeClr val="tx1">
                    <a:lumMod val="50000"/>
                    <a:lumOff val="50000"/>
                  </a:schemeClr>
                </a:solidFill>
              </a:rPr>
              <a:t>Bonkovsky</a:t>
            </a:r>
            <a:r>
              <a:rPr lang="en-US" sz="1100" dirty="0">
                <a:solidFill>
                  <a:schemeClr val="tx1">
                    <a:lumMod val="50000"/>
                    <a:lumOff val="50000"/>
                  </a:schemeClr>
                </a:solidFill>
              </a:rPr>
              <a:t> HL, et al. Recommendations for the diagnosis and treatment of the acute </a:t>
            </a:r>
            <a:r>
              <a:rPr lang="en-US" sz="1100" dirty="0" err="1">
                <a:solidFill>
                  <a:schemeClr val="tx1">
                    <a:lumMod val="50000"/>
                    <a:lumOff val="50000"/>
                  </a:schemeClr>
                </a:solidFill>
              </a:rPr>
              <a:t>porphyrias</a:t>
            </a:r>
            <a:r>
              <a:rPr lang="en-US" sz="1100" dirty="0">
                <a:solidFill>
                  <a:schemeClr val="tx1">
                    <a:lumMod val="50000"/>
                    <a:lumOff val="50000"/>
                  </a:schemeClr>
                </a:solidFill>
              </a:rPr>
              <a:t> [published correction appears in Ann Intern Med. 2005 Aug 16;143(4):316]. Ann Intern Med. 2005;142(6):439-450. doi:10.7326/0003-4819-142-6-200503150-00010.</a:t>
            </a:r>
          </a:p>
        </p:txBody>
      </p:sp>
      <p:sp>
        <p:nvSpPr>
          <p:cNvPr id="4" name="Slide Number Placeholder 3"/>
          <p:cNvSpPr>
            <a:spLocks noGrp="1"/>
          </p:cNvSpPr>
          <p:nvPr>
            <p:ph type="sldNum" sz="quarter" idx="10"/>
          </p:nvPr>
        </p:nvSpPr>
        <p:spPr/>
        <p:txBody>
          <a:bodyPr/>
          <a:lstStyle/>
          <a:p>
            <a:fld id="{C96E42B7-F35E-454D-95A0-4626A4D25AEC}" type="slidenum">
              <a:rPr lang="en-US" smtClean="0"/>
              <a:t>11</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C96E42B7-F35E-454D-95A0-4626A4D25AEC}" type="slidenum">
              <a:rPr lang="en-US" smtClean="0"/>
              <a:t>12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pt-PT" sz="1800" b="1" dirty="0">
                <a:effectLst/>
                <a:latin typeface="Calibri" panose="020F0502020204030204" pitchFamily="34" charset="0"/>
                <a:ea typeface="DengXian" panose="02010600030101010101" pitchFamily="2" charset="-122"/>
                <a:cs typeface="Arial" panose="020B0604020202020204" pitchFamily="34" charset="0"/>
              </a:rPr>
              <a:t>Orador: </a:t>
            </a:r>
            <a:r>
              <a:rPr lang="pt-PT" sz="1800" dirty="0">
                <a:effectLst/>
                <a:latin typeface="Calibri" panose="020F0502020204030204" pitchFamily="34" charset="0"/>
                <a:ea typeface="DengXian" panose="02010600030101010101" pitchFamily="2" charset="-122"/>
                <a:cs typeface="Arial" panose="020B0604020202020204" pitchFamily="34" charset="0"/>
              </a:rPr>
              <a:t>Deve considerar os testes genéticos se tem um historial de PHA na sua família ou se foi informado que tem PHA após um teste bioquímico. Os testes genéticos também podem beneficiar os membros da sua família, caso eles optem por determinar os seus estados relativamente à PHA.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defTabSz="966612">
              <a:defRPr/>
            </a:pPr>
            <a:r>
              <a:rPr lang="en-US" sz="1100" dirty="0"/>
              <a:t>1. 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pt-PT" sz="1800" b="1" dirty="0">
                <a:effectLst/>
                <a:latin typeface="Calibri" panose="020F0502020204030204" pitchFamily="34" charset="0"/>
                <a:ea typeface="DengXian" panose="02010600030101010101" pitchFamily="2" charset="-122"/>
                <a:cs typeface="Arial" panose="020B0604020202020204" pitchFamily="34" charset="0"/>
              </a:rPr>
              <a:t>Orador:</a:t>
            </a:r>
            <a:r>
              <a:rPr lang="pt-PT" sz="1800" dirty="0">
                <a:effectLst/>
                <a:latin typeface="Calibri" panose="020F0502020204030204" pitchFamily="34" charset="0"/>
                <a:ea typeface="DengXian" panose="02010600030101010101" pitchFamily="2" charset="-122"/>
                <a:cs typeface="Arial" panose="020B0604020202020204" pitchFamily="34" charset="0"/>
              </a:rPr>
              <a:t> O seu prestador de cuidados médicos é o melhor local para começar no que diz respeito aos passos a seguir. Podem aconselhá-lo sobre as opções disponíveis na sua área e, após ter realizado testes genéticos, podem continuar a apoiá-lo com a gestão dos seus sintomas e estado de saúde geral.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b="0" dirty="0"/>
          </a:p>
          <a:p>
            <a:pPr algn="just" defTabSz="966612">
              <a:defRPr/>
            </a:pPr>
            <a:endParaRPr lang="en-US" b="0" dirty="0"/>
          </a:p>
          <a:p>
            <a:pPr algn="just" defTabSz="966612">
              <a:defRPr/>
            </a:pPr>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14</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pt-PT" sz="1800" b="1" dirty="0">
                <a:effectLst/>
                <a:latin typeface="Calibri" panose="020F0502020204030204" pitchFamily="34" charset="0"/>
                <a:ea typeface="DengXian" panose="02010600030101010101" pitchFamily="2" charset="-122"/>
                <a:cs typeface="Arial" panose="020B0604020202020204" pitchFamily="34" charset="0"/>
              </a:rPr>
              <a:t>Orador:</a:t>
            </a:r>
            <a:r>
              <a:rPr lang="pt-PT" sz="1800" dirty="0">
                <a:effectLst/>
                <a:latin typeface="Calibri" panose="020F0502020204030204" pitchFamily="34" charset="0"/>
                <a:ea typeface="DengXian" panose="02010600030101010101" pitchFamily="2" charset="-122"/>
                <a:cs typeface="Arial" panose="020B0604020202020204" pitchFamily="34" charset="0"/>
              </a:rPr>
              <a:t> Nem todos aqueles que têm conhecimento da sua predisposição genética para a PHA querem fazer o teste. Quer isto seja verdade ou não para si, um profissional de saúde pode ajudá-lo a tomar decisões informadas. Eles estão preparados para explicar como a PHA o pode afetar a si, à sua saúde, às suas decisões de planeamento familiar. Podem também sugerir formas para aprender mais sobre o historial da sua família.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defTabSz="966612">
              <a:defRPr/>
            </a:pPr>
            <a:r>
              <a:rPr lang="en-US" sz="1100" dirty="0"/>
              <a:t>1. Patch, C., &amp; Middleton, A. (2018). Genetic counselling in the era of genomic medicine. </a:t>
            </a:r>
            <a:r>
              <a:rPr lang="en-US" sz="1100" i="1" dirty="0"/>
              <a:t>British medical bulletin</a:t>
            </a:r>
            <a:r>
              <a:rPr lang="en-US" sz="1100" dirty="0"/>
              <a:t>, </a:t>
            </a:r>
            <a:r>
              <a:rPr lang="en-US" sz="1100" i="1" dirty="0"/>
              <a:t>126</a:t>
            </a:r>
            <a:r>
              <a:rPr lang="en-US" sz="1100" dirty="0"/>
              <a:t>(1), 27–36. https://doi.org/10.1093/bmb/ldy008</a:t>
            </a:r>
            <a:endParaRPr lang="en-US" sz="1100"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15</a:t>
            </a:fld>
            <a:endParaRPr lang="en-US" dirty="0"/>
          </a:p>
        </p:txBody>
      </p:sp>
    </p:spTree>
    <p:extLst>
      <p:ext uri="{BB962C8B-B14F-4D97-AF65-F5344CB8AC3E}">
        <p14:creationId xmlns:p14="http://schemas.microsoft.com/office/powerpoint/2010/main" val="21286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pt-PT" sz="1800" b="1" dirty="0">
                <a:effectLst/>
                <a:latin typeface="Calibri" panose="020F0502020204030204" pitchFamily="34" charset="0"/>
                <a:ea typeface="DengXian" panose="02010600030101010101" pitchFamily="2" charset="-122"/>
                <a:cs typeface="Arial" panose="020B0604020202020204" pitchFamily="34" charset="0"/>
              </a:rPr>
              <a:t>Orador: </a:t>
            </a:r>
            <a:r>
              <a:rPr lang="pt-PT" sz="1800" dirty="0">
                <a:effectLst/>
                <a:latin typeface="Calibri" panose="020F0502020204030204" pitchFamily="34" charset="0"/>
                <a:ea typeface="DengXian" panose="02010600030101010101" pitchFamily="2" charset="-122"/>
                <a:cs typeface="Arial" panose="020B0604020202020204" pitchFamily="34" charset="0"/>
              </a:rPr>
              <a:t>Dado que a PHA é uma doença genética rara, que pode permanecer por diagnosticar durante anos, ela cria um desafio único para as famílias. Mesmo que não tenha a certeza se alguém na sua família tem sintomas associados à PHA, eles ainda podem ser portadores. Ao informar os membros da sua família quanto ao seu diagnóstico de PHA, vai estar a abrir a porta para os ajudar a determinar se também estão em risco.</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16</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pt-PT" sz="1800" b="1" dirty="0">
                <a:effectLst/>
                <a:latin typeface="Calibri" panose="020F0502020204030204" pitchFamily="34" charset="0"/>
                <a:ea typeface="DengXian" panose="02010600030101010101" pitchFamily="2" charset="-122"/>
                <a:cs typeface="Arial" panose="020B0604020202020204" pitchFamily="34" charset="0"/>
              </a:rPr>
              <a:t>Orador</a:t>
            </a:r>
            <a:r>
              <a:rPr lang="pt-PT" sz="1800" dirty="0">
                <a:effectLst/>
                <a:latin typeface="Calibri" panose="020F0502020204030204" pitchFamily="34" charset="0"/>
                <a:ea typeface="DengXian" panose="02010600030101010101" pitchFamily="2" charset="-122"/>
                <a:cs typeface="Arial" panose="020B0604020202020204" pitchFamily="34" charset="0"/>
              </a:rPr>
              <a:t>: Começar a conversa sobre PHA é talvez a parte mais difícil, mas quanto mais precoce o diagnóstico, mais precocemente pode evitar os desencadeadores.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pt-PT" sz="1800" dirty="0">
                <a:effectLst/>
                <a:latin typeface="Calibri" panose="020F0502020204030204" pitchFamily="34" charset="0"/>
                <a:ea typeface="DengXian" panose="02010600030101010101" pitchFamily="2" charset="-122"/>
                <a:cs typeface="Arial" panose="020B0604020202020204" pitchFamily="34" charset="0"/>
              </a:rPr>
              <a:t>Em primeiro lugar, pergunte-se se está emocionalmente pronto para falar com os membros da sua família. Acha que está pronto para lidar com várias perguntas e emoções da parte daqueles a quem conta? Está preparado para explicar a PHA?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pt-PT" sz="1800" dirty="0">
                <a:effectLst/>
                <a:latin typeface="Calibri" panose="020F0502020204030204" pitchFamily="34" charset="0"/>
                <a:ea typeface="DengXian" panose="02010600030101010101" pitchFamily="2" charset="-122"/>
                <a:cs typeface="Arial" panose="020B0604020202020204" pitchFamily="34" charset="0"/>
              </a:rPr>
              <a:t>Tenha em consideração se outros membros da família foram diagnosticados com PHA ou sofreram sintomas que podem estar relacionados com a PHA.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17</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300" dirty="0">
              <a:latin typeface="Calibri" panose="020F0502020204030204" pitchFamily="34" charset="0"/>
              <a:ea typeface="Calibri" panose="020F0502020204030204" pitchFamily="34" charset="0"/>
              <a:cs typeface="Calibri"/>
            </a:endParaRPr>
          </a:p>
          <a:p>
            <a:pPr algn="just"/>
            <a:endParaRPr lang="en-US" sz="1300" dirty="0">
              <a:latin typeface="Calibri" panose="020F0502020204030204" pitchFamily="34" charset="0"/>
              <a:ea typeface="Calibri" panose="020F0502020204030204" pitchFamily="34" charset="0"/>
              <a:cs typeface="Calibri"/>
            </a:endParaRPr>
          </a:p>
          <a:p>
            <a:endParaRPr lang="en-US" dirty="0"/>
          </a:p>
          <a:p>
            <a:endParaRPr lang="en-US" sz="2500" dirty="0"/>
          </a:p>
          <a:p>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18</a:t>
            </a:fld>
            <a:endParaRPr lang="en-US" dirty="0"/>
          </a:p>
        </p:txBody>
      </p:sp>
    </p:spTree>
    <p:extLst>
      <p:ext uri="{BB962C8B-B14F-4D97-AF65-F5344CB8AC3E}">
        <p14:creationId xmlns:p14="http://schemas.microsoft.com/office/powerpoint/2010/main" val="1566611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pt-PT" sz="1800" b="1" dirty="0">
                <a:effectLst/>
                <a:latin typeface="Calibri" panose="020F0502020204030204" pitchFamily="34" charset="0"/>
                <a:ea typeface="DengXian" panose="02010600030101010101" pitchFamily="2" charset="-122"/>
                <a:cs typeface="Arial" panose="020B0604020202020204" pitchFamily="34" charset="0"/>
              </a:rPr>
              <a:t>Orador: </a:t>
            </a:r>
            <a:r>
              <a:rPr lang="pt-PT" sz="1800" dirty="0">
                <a:effectLst/>
                <a:latin typeface="Calibri" panose="020F0502020204030204" pitchFamily="34" charset="0"/>
                <a:ea typeface="DengXian" panose="02010600030101010101" pitchFamily="2" charset="-122"/>
                <a:cs typeface="Arial" panose="020B0604020202020204" pitchFamily="34" charset="0"/>
              </a:rPr>
              <a:t>Quando começar a conversa com a sua família, o próximo passo é determinar quem mais pode ter contraído ou ter sido afetado pela PHA.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pt-PT" sz="1800" dirty="0">
                <a:effectLst/>
                <a:latin typeface="Calibri" panose="020F0502020204030204" pitchFamily="34" charset="0"/>
                <a:ea typeface="DengXian" panose="02010600030101010101" pitchFamily="2" charset="-122"/>
                <a:cs typeface="Arial" panose="020B0604020202020204" pitchFamily="34" charset="0"/>
              </a:rPr>
              <a:t>Utilizando esta árvore genealógica como um guia, adicione os nomes dos seus familiares, por exemplo, mãe, pai, avós, os seus filhos/filhas e assim por diante, para mapear o historial de PHA da sua família.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pt-PT" sz="1800" dirty="0">
                <a:effectLst/>
                <a:latin typeface="Calibri" panose="020F0502020204030204" pitchFamily="34" charset="0"/>
                <a:ea typeface="DengXian" panose="02010600030101010101" pitchFamily="2" charset="-122"/>
                <a:cs typeface="Arial" panose="020B0604020202020204" pitchFamily="34" charset="0"/>
              </a:rPr>
              <a:t>Comece com aquilo que sabe e progrida lentamente! Pode utilizar a sua árvore genealógica para o ajudar a continuar a conversa.</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19</a:t>
            </a:fld>
            <a:endParaRPr lang="en-US" dirty="0"/>
          </a:p>
        </p:txBody>
      </p:sp>
    </p:spTree>
    <p:extLst>
      <p:ext uri="{BB962C8B-B14F-4D97-AF65-F5344CB8AC3E}">
        <p14:creationId xmlns:p14="http://schemas.microsoft.com/office/powerpoint/2010/main" val="140681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770596"/>
          </a:xfrm>
        </p:spPr>
        <p:txBody>
          <a:bodyPr/>
          <a:lstStyle/>
          <a:p>
            <a:pPr marL="0" marR="0">
              <a:lnSpc>
                <a:spcPct val="107000"/>
              </a:lnSpc>
              <a:spcBef>
                <a:spcPts val="0"/>
              </a:spcBef>
              <a:spcAft>
                <a:spcPts val="800"/>
              </a:spcAft>
            </a:pPr>
            <a:r>
              <a:rPr lang="pt-PT" sz="1800" b="1" dirty="0">
                <a:effectLst/>
                <a:latin typeface="Calibri" panose="020F0502020204030204" pitchFamily="34" charset="0"/>
                <a:ea typeface="DengXian" panose="02010600030101010101" pitchFamily="2" charset="-122"/>
                <a:cs typeface="Arial" panose="020B0604020202020204" pitchFamily="34" charset="0"/>
              </a:rPr>
              <a:t>Orador</a:t>
            </a:r>
            <a:r>
              <a:rPr lang="pt-PT" sz="1800" dirty="0">
                <a:effectLst/>
                <a:latin typeface="Calibri" panose="020F0502020204030204" pitchFamily="34" charset="0"/>
                <a:ea typeface="DengXian" panose="02010600030101010101" pitchFamily="2" charset="-122"/>
                <a:cs typeface="Arial" panose="020B0604020202020204" pitchFamily="34" charset="0"/>
              </a:rPr>
              <a:t>: A PHA refere-se a uma família de doenças genéticas raras, cada uma delas provocada por uma mutação genética única que afeta a capacidade do corpo para produzir heme, que o nosso fígado precisa para funcionar corretamente. (1,2) Isto leva à acumulação de substâncias neurotóxicas, que são libertadas em todo o corpo.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pt-PT" sz="1800" dirty="0">
                <a:effectLst/>
                <a:latin typeface="Calibri" panose="020F0502020204030204" pitchFamily="34" charset="0"/>
                <a:ea typeface="DengXian" panose="02010600030101010101" pitchFamily="2" charset="-122"/>
                <a:cs typeface="Arial" panose="020B0604020202020204" pitchFamily="34" charset="0"/>
              </a:rPr>
              <a:t>A PHA faz parte de uma família maior de condições denominada porfiria. (3) Cada porfiria é provocada por uma mutação genética única que afeta a capacidade do corpo para produzir heme.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marL="241653" indent="-241653">
              <a:buFont typeface="+mj-lt"/>
              <a:buAutoNum type="arabicPeriod"/>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marL="241653" indent="-241653">
              <a:buFont typeface="+mj-lt"/>
              <a:buAutoNum type="arabicPeriod"/>
            </a:pPr>
            <a:r>
              <a:rPr lang="en-US" sz="1100" dirty="0"/>
              <a:t>Puy H, </a:t>
            </a:r>
            <a:r>
              <a:rPr lang="en-US" sz="1100" dirty="0" err="1"/>
              <a:t>Gouya</a:t>
            </a:r>
            <a:r>
              <a:rPr lang="en-US" sz="1100" dirty="0"/>
              <a:t> L, Deybach JC. </a:t>
            </a:r>
            <a:r>
              <a:rPr lang="en-US" sz="1100" dirty="0" err="1"/>
              <a:t>Porphyrias</a:t>
            </a:r>
            <a:r>
              <a:rPr lang="en-US" sz="1100" dirty="0"/>
              <a:t>. Lancet. 2010;375(9718):924-937. doi:10.1016/S0140-6736(09)61925-5.</a:t>
            </a:r>
          </a:p>
          <a:p>
            <a:pPr marL="241653" indent="-241653">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pt-PT" sz="1800" b="1" dirty="0">
                <a:effectLst/>
                <a:latin typeface="Calibri" panose="020F0502020204030204" pitchFamily="34" charset="0"/>
                <a:ea typeface="DengXian" panose="02010600030101010101" pitchFamily="2" charset="-122"/>
                <a:cs typeface="Arial" panose="020B0604020202020204" pitchFamily="34" charset="0"/>
              </a:rPr>
              <a:t>Orador: </a:t>
            </a:r>
            <a:r>
              <a:rPr lang="pt-PT" sz="1800" dirty="0">
                <a:effectLst/>
                <a:latin typeface="Calibri" panose="020F0502020204030204" pitchFamily="34" charset="0"/>
                <a:ea typeface="DengXian" panose="02010600030101010101" pitchFamily="2" charset="-122"/>
                <a:cs typeface="Arial" panose="020B0604020202020204" pitchFamily="34" charset="0"/>
              </a:rPr>
              <a:t>Dado que a PHA é uma doença genética rara, que pode permanecer por diagnosticar durante anos mas ainda assim resultar em sintomas, ela cria um incómodo único para o doente, assim como para aqueles que fazem parte do mundo do mesmo. As crises debilitantes da PHA podem provocar perturbações na vida do dia-a-dia que levam a stress e mal-entendidos, assim como desafios variáveis relativamente ao estilo de vida e escolhas de dieta. Ao informar os outros na sua vida relativamente ao seu diagnóstico de PHA, vai dar-lhes uma oportunidade de serem mais solidários e compreensivos.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b="1" dirty="0">
              <a:effectLst/>
            </a:endParaRPr>
          </a:p>
          <a:p>
            <a:pPr algn="just" defTabSz="966612">
              <a:defRPr/>
            </a:pPr>
            <a:endParaRPr lang="en-US" b="1" dirty="0">
              <a:effectLst/>
            </a:endParaRPr>
          </a:p>
          <a:p>
            <a:pPr algn="just"/>
            <a:endParaRPr lang="en-US" b="0" dirty="0"/>
          </a:p>
          <a:p>
            <a:pPr algn="just"/>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20</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pt-PT" sz="1800" b="1" dirty="0">
                <a:effectLst/>
                <a:latin typeface="Calibri" panose="020F0502020204030204" pitchFamily="34" charset="0"/>
                <a:ea typeface="DengXian" panose="02010600030101010101" pitchFamily="2" charset="-122"/>
                <a:cs typeface="Arial" panose="020B0604020202020204" pitchFamily="34" charset="0"/>
              </a:rPr>
              <a:t>(Orador): </a:t>
            </a:r>
            <a:r>
              <a:rPr lang="pt-PT" sz="1800" dirty="0">
                <a:effectLst/>
                <a:latin typeface="Calibri" panose="020F0502020204030204" pitchFamily="34" charset="0"/>
                <a:ea typeface="DengXian" panose="02010600030101010101" pitchFamily="2" charset="-122"/>
                <a:cs typeface="Arial" panose="020B0604020202020204" pitchFamily="34" charset="0"/>
              </a:rPr>
              <a:t>A PHA afeta todos de forma diferente. Enquanto algumas pessoas podem não ter sintomas, outras têm dor crónica e aguda debilitante, que frequentemente resulta em internamentos no hospital.</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pt-PT" sz="1800" dirty="0">
                <a:effectLst/>
                <a:latin typeface="Calibri" panose="020F0502020204030204" pitchFamily="34" charset="0"/>
                <a:ea typeface="DengXian" panose="02010600030101010101" pitchFamily="2" charset="-122"/>
                <a:cs typeface="Arial" panose="020B0604020202020204" pitchFamily="34" charset="0"/>
              </a:rPr>
              <a:t>Um cuidador pode ser um membro da família, um parceiro ou até um bom amigo e pode fazer uma enorme diferença durante as crises.</a:t>
            </a:r>
          </a:p>
          <a:p>
            <a:pPr marL="0" marR="0">
              <a:lnSpc>
                <a:spcPct val="107000"/>
              </a:lnSpc>
              <a:spcBef>
                <a:spcPts val="0"/>
              </a:spcBef>
              <a:spcAft>
                <a:spcPts val="800"/>
              </a:spcAft>
            </a:pPr>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pt-BR" sz="1800" dirty="0">
                <a:effectLst/>
                <a:latin typeface="Calibri" panose="020F0502020204030204" pitchFamily="34" charset="0"/>
                <a:ea typeface="DengXian" panose="02010600030101010101" pitchFamily="2" charset="-122"/>
                <a:cs typeface="Arial" panose="020B0604020202020204" pitchFamily="34" charset="0"/>
              </a:rPr>
              <a:t>Pode ser o primeiro a reparar numa crise que se aproxima ou pode ser-lhe pedido que conduza até consultas médicas, monitorize medicações, coloque perguntas, faça compras, ajude com assuntos legais ou financeiros ou que seja simplesmente um ombro para chorar.</a:t>
            </a:r>
          </a:p>
          <a:p>
            <a:pPr marL="0" marR="0">
              <a:lnSpc>
                <a:spcPct val="107000"/>
              </a:lnSpc>
              <a:spcBef>
                <a:spcPts val="0"/>
              </a:spcBef>
              <a:spcAft>
                <a:spcPts val="800"/>
              </a:spcAft>
            </a:pPr>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pt-PT" sz="1800" dirty="0">
                <a:effectLst/>
                <a:latin typeface="Calibri" panose="020F0502020204030204" pitchFamily="34" charset="0"/>
                <a:ea typeface="DengXian" panose="02010600030101010101" pitchFamily="2" charset="-122"/>
                <a:cs typeface="Arial" panose="020B0604020202020204" pitchFamily="34" charset="0"/>
              </a:rPr>
              <a:t>Se for o cuidador de alguém que ama e sofre de PHA, não se esqueça de tomar também conta de si!</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21</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pt-PT" sz="1800" b="1" dirty="0">
                <a:effectLst/>
                <a:latin typeface="Calibri" panose="020F0502020204030204" pitchFamily="34" charset="0"/>
                <a:ea typeface="DengXian" panose="02010600030101010101" pitchFamily="2" charset="-122"/>
                <a:cs typeface="Arial" panose="020B0604020202020204" pitchFamily="34" charset="0"/>
              </a:rPr>
              <a:t>(Orador): </a:t>
            </a:r>
            <a:r>
              <a:rPr lang="pt-PT" sz="1800" dirty="0">
                <a:effectLst/>
                <a:latin typeface="Calibri" panose="020F0502020204030204" pitchFamily="34" charset="0"/>
                <a:ea typeface="DengXian" panose="02010600030101010101" pitchFamily="2" charset="-122"/>
                <a:cs typeface="Arial" panose="020B0604020202020204" pitchFamily="34" charset="0"/>
              </a:rPr>
              <a:t>A PHA é uma condição rara e quanto maior consciência tiver da verdade/factos, melhor preparado vai estar para gerir a sua saúde. Eis uma breve descrição de alguns dos mal-entendidos mais comuns.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pt-PT" sz="1800" dirty="0">
                <a:effectLst/>
                <a:latin typeface="Calibri" panose="020F0502020204030204" pitchFamily="34" charset="0"/>
                <a:ea typeface="DengXian" panose="02010600030101010101" pitchFamily="2" charset="-122"/>
                <a:cs typeface="Arial" panose="020B0604020202020204" pitchFamily="34" charset="0"/>
              </a:rPr>
              <a:t>M: Tenho PHA mas ainda não sofri nenhuns sintomas. Isto deve querer dizer que a minha família não vai ser afetada, certo?</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pt-PT" sz="1800" dirty="0">
                <a:effectLst/>
                <a:latin typeface="Calibri" panose="020F0502020204030204" pitchFamily="34" charset="0"/>
                <a:ea typeface="DengXian" panose="02010600030101010101" pitchFamily="2" charset="-122"/>
                <a:cs typeface="Arial" panose="020B0604020202020204" pitchFamily="34" charset="0"/>
              </a:rPr>
              <a:t>V: De facto, mesmo alguém sem sintomas pode transmitir a mutação genética da PHA a um filho/filha, que pode desenvolver sintomas.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pt-PT" sz="1800" dirty="0">
                <a:effectLst/>
                <a:latin typeface="Calibri" panose="020F0502020204030204" pitchFamily="34" charset="0"/>
                <a:ea typeface="DengXian" panose="02010600030101010101" pitchFamily="2" charset="-122"/>
                <a:cs typeface="Arial" panose="020B0604020202020204" pitchFamily="34" charset="0"/>
              </a:rPr>
              <a:t>M: Tenho PHA, mas ninguém na minha família tem sintomas e portanto não precisam de fazer testes.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pt-PT" sz="1800" dirty="0">
                <a:effectLst/>
                <a:latin typeface="Calibri" panose="020F0502020204030204" pitchFamily="34" charset="0"/>
                <a:ea typeface="DengXian" panose="02010600030101010101" pitchFamily="2" charset="-122"/>
                <a:cs typeface="Arial" panose="020B0604020202020204" pitchFamily="34" charset="0"/>
              </a:rPr>
              <a:t>V: Um teste genético é importante para ajudar os membros da sua família que podem estar em risco de PHA, a receber um diagnóstico e impedir futuras crises.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pt-PT" sz="1800" dirty="0">
                <a:effectLst/>
                <a:latin typeface="Calibri" panose="020F0502020204030204" pitchFamily="34" charset="0"/>
                <a:ea typeface="DengXian" panose="02010600030101010101" pitchFamily="2" charset="-122"/>
                <a:cs typeface="Arial" panose="020B0604020202020204" pitchFamily="34" charset="0"/>
              </a:rPr>
              <a:t>M: A PHA só afeta a saúde física, certo?</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pt-PT" sz="1800" dirty="0">
                <a:effectLst/>
                <a:latin typeface="Calibri" panose="020F0502020204030204" pitchFamily="34" charset="0"/>
                <a:ea typeface="DengXian" panose="02010600030101010101" pitchFamily="2" charset="-122"/>
                <a:cs typeface="Arial" panose="020B0604020202020204" pitchFamily="34" charset="0"/>
              </a:rPr>
              <a:t>V: Apesar da PHA ser uma doença física, os sintomas podem ser por vezes debilitantes, impactando o sono, a vida social, a carreira e até as finanças e a nutrição. (2)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pt-PT" sz="1800" dirty="0">
                <a:effectLst/>
                <a:latin typeface="Calibri" panose="020F0502020204030204" pitchFamily="34" charset="0"/>
                <a:ea typeface="DengXian" panose="02010600030101010101" pitchFamily="2" charset="-122"/>
                <a:cs typeface="Arial" panose="020B0604020202020204" pitchFamily="34" charset="0"/>
              </a:rPr>
              <a:t>M: </a:t>
            </a:r>
            <a:r>
              <a:rPr lang="pt-BR" sz="1800" dirty="0">
                <a:effectLst/>
                <a:latin typeface="Calibri" panose="020F0502020204030204" pitchFamily="34" charset="0"/>
                <a:ea typeface="DengXian" panose="02010600030101010101" pitchFamily="2" charset="-122"/>
                <a:cs typeface="Arial" panose="020B0604020202020204" pitchFamily="34" charset="0"/>
              </a:rPr>
              <a:t>Apenas as mulheres têm crises de PHA.</a:t>
            </a:r>
          </a:p>
          <a:p>
            <a:pPr marL="0" marR="0">
              <a:lnSpc>
                <a:spcPct val="107000"/>
              </a:lnSpc>
              <a:spcBef>
                <a:spcPts val="0"/>
              </a:spcBef>
              <a:spcAft>
                <a:spcPts val="800"/>
              </a:spcAft>
            </a:pPr>
            <a:r>
              <a:rPr lang="pt-PT" sz="1800" dirty="0">
                <a:effectLst/>
                <a:latin typeface="Calibri" panose="020F0502020204030204" pitchFamily="34" charset="0"/>
                <a:ea typeface="DengXian" panose="02010600030101010101" pitchFamily="2" charset="-122"/>
                <a:cs typeface="Arial" panose="020B0604020202020204" pitchFamily="34" charset="0"/>
              </a:rPr>
              <a:t>V: Tanto homens como mulheres podem ter diversos sintomas/crises de PHA, apesar de as mulheres terem tendência para um risco maior.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pt-PT" sz="1800" dirty="0">
                <a:effectLst/>
                <a:latin typeface="Calibri" panose="020F0502020204030204" pitchFamily="34" charset="0"/>
                <a:ea typeface="DengXian" panose="02010600030101010101" pitchFamily="2" charset="-122"/>
                <a:cs typeface="Arial" panose="020B0604020202020204" pitchFamily="34" charset="0"/>
              </a:rPr>
              <a:t>M: Um teste genético não é suficiente.</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pt-PT" sz="1800" dirty="0">
                <a:effectLst/>
                <a:latin typeface="Calibri" panose="020F0502020204030204" pitchFamily="34" charset="0"/>
                <a:ea typeface="DengXian" panose="02010600030101010101" pitchFamily="2" charset="-122"/>
                <a:cs typeface="Arial" panose="020B0604020202020204" pitchFamily="34" charset="0"/>
              </a:rPr>
              <a:t>V: Dado que os testes genéticos são precisos, é improvável que precise de fazer mais de um em toda a sua vida. (4)</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Whatley SD, Badminton MN. Role of genetic testing in the management of patients with inherited porphyria and their families. Ann Clin </a:t>
            </a:r>
            <a:r>
              <a:rPr lang="en-US" sz="1100" dirty="0" err="1"/>
              <a:t>Biochem</a:t>
            </a:r>
            <a:r>
              <a:rPr lang="en-US" sz="1100" dirty="0"/>
              <a:t>. 2013;50(Pt 3):204-216. doi:10.1177/0004563212473278.</a:t>
            </a:r>
          </a:p>
          <a:p>
            <a:pPr marL="241653" indent="-241653">
              <a:buFont typeface="+mj-lt"/>
              <a:buAutoNum type="arabicPeriod"/>
            </a:pPr>
            <a:r>
              <a:rPr lang="en-US" sz="1100" dirty="0"/>
              <a:t>Naik H, Stoecker M, Sanderson SC, Balwani M, Desnick RJ. Experiences and concerns of patients with recurrent attacks of acute hepatic porphyria: A qualitative study. </a:t>
            </a:r>
            <a:r>
              <a:rPr lang="en-US" sz="1100" i="1" dirty="0"/>
              <a:t>Mol Genet Metab</a:t>
            </a:r>
            <a:r>
              <a:rPr lang="en-US" sz="1100" dirty="0"/>
              <a:t>. 2016;119(3):278-283. doi:10.1016/j.ymgme.2016.08.006.</a:t>
            </a:r>
          </a:p>
          <a:p>
            <a:pPr marL="241653" indent="-241653">
              <a:buFont typeface="+mj-lt"/>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marL="241653" indent="-241653">
              <a:buFont typeface="+mj-lt"/>
              <a:buAutoNum type="arabicPeriod"/>
            </a:pPr>
            <a:r>
              <a:rPr lang="de-DE" sz="1100" dirty="0"/>
              <a:t>Bissell DM &amp; Wang B. J C/,n Transl Hepatol. 2015 Mar,3(1):17-26</a:t>
            </a:r>
          </a:p>
        </p:txBody>
      </p:sp>
      <p:sp>
        <p:nvSpPr>
          <p:cNvPr id="4" name="Slide Number Placeholder 3"/>
          <p:cNvSpPr>
            <a:spLocks noGrp="1"/>
          </p:cNvSpPr>
          <p:nvPr>
            <p:ph type="sldNum" sz="quarter" idx="10"/>
          </p:nvPr>
        </p:nvSpPr>
        <p:spPr/>
        <p:txBody>
          <a:bodyPr/>
          <a:lstStyle/>
          <a:p>
            <a:fld id="{C96E42B7-F35E-454D-95A0-4626A4D25AEC}" type="slidenum">
              <a:rPr lang="en-US" smtClean="0"/>
              <a:t>22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C96E42B7-F35E-454D-95A0-4626A4D25AEC}" type="slidenum">
              <a:rPr lang="en-US" smtClean="0"/>
              <a:t>23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5"/>
          </p:nvPr>
        </p:nvSpPr>
        <p:spPr/>
        <p:txBody>
          <a:bodyPr/>
          <a:lstStyle/>
          <a:p>
            <a:fld id="{C96E42B7-F35E-454D-95A0-4626A4D25AEC}" type="slidenum">
              <a:rPr lang="en-US" smtClean="0"/>
              <a:t>24</a:t>
            </a:fld>
            <a:endParaRPr lang="en-US" dirty="0"/>
          </a:p>
        </p:txBody>
      </p:sp>
    </p:spTree>
    <p:extLst>
      <p:ext uri="{BB962C8B-B14F-4D97-AF65-F5344CB8AC3E}">
        <p14:creationId xmlns:p14="http://schemas.microsoft.com/office/powerpoint/2010/main" val="337584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pt-PT" sz="1800" b="1" dirty="0">
                <a:effectLst/>
                <a:latin typeface="Calibri" panose="020F0502020204030204" pitchFamily="34" charset="0"/>
                <a:ea typeface="DengXian" panose="02010600030101010101" pitchFamily="2" charset="-122"/>
                <a:cs typeface="Arial" panose="020B0604020202020204" pitchFamily="34" charset="0"/>
              </a:rPr>
              <a:t>Orador</a:t>
            </a:r>
            <a:r>
              <a:rPr lang="pt-PT" sz="1800" dirty="0">
                <a:effectLst/>
                <a:latin typeface="Calibri" panose="020F0502020204030204" pitchFamily="34" charset="0"/>
                <a:ea typeface="DengXian" panose="02010600030101010101" pitchFamily="2" charset="-122"/>
                <a:cs typeface="Arial" panose="020B0604020202020204" pitchFamily="34" charset="0"/>
              </a:rPr>
              <a:t>: A PHA ocorre quando estas substâncias neurotóxicas são libertadas em todo o corpo, atacando os nervos e provocando diversas respostas físicas, incluindo crises agudas, sintomas crónicos ou outras complicações a longo prazo. A PHA pode afetar de forma significativa o sono, o trabalho e a vida do dia-a-dia. (1,2) As substâncias neurotóxicas incluem o ácido aminolevulínico (ALA), porfobilinogénio (PBG) e porfirinas.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Naik H, Stoecker M, Sanderson SC, Balwani M, Desnick RJ. Experiences and concerns of patients with recurrent attacks of acute hepatic porphyria: A qualitative study. </a:t>
            </a:r>
            <a:r>
              <a:rPr lang="en-US" sz="1100" i="1" dirty="0"/>
              <a:t>Mol Genet Metab</a:t>
            </a:r>
            <a:r>
              <a:rPr lang="en-US" sz="1100" dirty="0"/>
              <a:t>. 2016;119(3):278-283. doi:10.1016/j.ymgme.2016.08.006.</a:t>
            </a:r>
          </a:p>
          <a:p>
            <a:pPr marL="241653" indent="-241653">
              <a:buFont typeface="+mj-lt"/>
              <a:buAutoNum type="arabicPeriod"/>
            </a:pPr>
            <a:r>
              <a:rPr lang="en-US" sz="1100" dirty="0" err="1"/>
              <a:t>Gouya</a:t>
            </a:r>
            <a:r>
              <a:rPr lang="en-US" sz="1100" dirty="0"/>
              <a:t> L, Ventura P, </a:t>
            </a:r>
            <a:r>
              <a:rPr lang="en-US" sz="1100" dirty="0" err="1"/>
              <a:t>Balwani</a:t>
            </a:r>
            <a:r>
              <a:rPr lang="en-US" sz="1100" dirty="0"/>
              <a:t> M, et al. EXPLORE: A Prospective, Multinational, Natural History Study of Patients with Acute Hepatic Porphyria with Recurrent Attacks. Hepatology. 2020;71(5):1546-1558. doi:10.1002/hep.30936</a:t>
            </a:r>
          </a:p>
          <a:p>
            <a:endParaRPr lang="en-US" sz="1100" dirty="0"/>
          </a:p>
          <a:p>
            <a:pPr algn="just"/>
            <a:endParaRPr lang="en-US" sz="1300" dirty="0"/>
          </a:p>
          <a:p>
            <a:pPr algn="just"/>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pt-PT" sz="1800" b="1" dirty="0">
                <a:effectLst/>
                <a:latin typeface="Calibri" panose="020F0502020204030204" pitchFamily="34" charset="0"/>
                <a:ea typeface="DengXian" panose="02010600030101010101" pitchFamily="2" charset="-122"/>
                <a:cs typeface="Arial" panose="020B0604020202020204" pitchFamily="34" charset="0"/>
              </a:rPr>
              <a:t>Orador</a:t>
            </a:r>
            <a:r>
              <a:rPr lang="pt-PT" sz="1800" dirty="0">
                <a:effectLst/>
                <a:latin typeface="Calibri" panose="020F0502020204030204" pitchFamily="34" charset="0"/>
                <a:ea typeface="DengXian" panose="02010600030101010101" pitchFamily="2" charset="-122"/>
                <a:cs typeface="Arial" panose="020B0604020202020204" pitchFamily="34" charset="0"/>
              </a:rPr>
              <a:t>: Existem quatro tipo de PHA: Porfiria aguda intermitente (PAI), porfiria variegata (PV), coproporfiria hereditária (CPH)</a:t>
            </a:r>
            <a:r>
              <a:rPr lang="pt-PT" sz="1800" b="1" dirty="0">
                <a:effectLst/>
                <a:latin typeface="Calibri" panose="020F0502020204030204" pitchFamily="34" charset="0"/>
                <a:ea typeface="DengXian" panose="02010600030101010101" pitchFamily="2" charset="-122"/>
                <a:cs typeface="Arial" panose="020B0604020202020204" pitchFamily="34" charset="0"/>
              </a:rPr>
              <a:t> </a:t>
            </a:r>
            <a:r>
              <a:rPr lang="pt-PT" sz="1800" dirty="0">
                <a:effectLst/>
                <a:latin typeface="Calibri" panose="020F0502020204030204" pitchFamily="34" charset="0"/>
                <a:ea typeface="DengXian" panose="02010600030101010101" pitchFamily="2" charset="-122"/>
                <a:cs typeface="Arial" panose="020B0604020202020204" pitchFamily="34" charset="0"/>
              </a:rPr>
              <a:t>e porfiria por deficiência da ALAD (PDA). (1) A PAI é o tipo mais comum de PHA, afetando 5 a 10 indivíduos em cada 100 000. (1,3) PV e CPH são formas mais raras da condição (2) e a PDA é a forma mais rara. Existem apenas alguns casos conhecidos de PDA.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300" dirty="0"/>
          </a:p>
          <a:p>
            <a:pPr marL="0" marR="0">
              <a:lnSpc>
                <a:spcPct val="107000"/>
              </a:lnSpc>
              <a:spcBef>
                <a:spcPts val="0"/>
              </a:spcBef>
              <a:spcAft>
                <a:spcPts val="800"/>
              </a:spcAft>
            </a:pPr>
            <a:r>
              <a:rPr lang="pt-PT" sz="1800" dirty="0">
                <a:effectLst/>
                <a:latin typeface="Calibri" panose="020F0502020204030204" pitchFamily="34" charset="0"/>
                <a:ea typeface="DengXian" panose="02010600030101010101" pitchFamily="2" charset="-122"/>
                <a:cs typeface="Arial" panose="020B0604020202020204" pitchFamily="34" charset="0"/>
              </a:rPr>
              <a:t>Cada tipo de PHA é provocado por uma mutação genética única, que inibe a produção de uma certa </a:t>
            </a:r>
            <a:r>
              <a:rPr lang="it-IT" sz="1800" b="0" i="0" u="none" strike="noStrike" baseline="0" dirty="0">
                <a:solidFill>
                  <a:srgbClr val="333333"/>
                </a:solidFill>
                <a:latin typeface="Arial" panose="020B0604020202020204" pitchFamily="34" charset="0"/>
              </a:rPr>
              <a:t>enzima</a:t>
            </a:r>
            <a:r>
              <a:rPr lang="pt-PT" sz="1800" dirty="0">
                <a:effectLst/>
                <a:latin typeface="Calibri" panose="020F0502020204030204" pitchFamily="34" charset="0"/>
                <a:ea typeface="DengXian" panose="02010600030101010101" pitchFamily="2" charset="-122"/>
                <a:cs typeface="Arial" panose="020B0604020202020204" pitchFamily="34" charset="0"/>
              </a:rPr>
              <a:t> nas vias de síntese de heme.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marL="241653" indent="-241653">
              <a:buFont typeface="+mj-lt"/>
              <a:buAutoNum type="arabicPeriod"/>
            </a:pPr>
            <a:r>
              <a:rPr lang="en-US" sz="1100" dirty="0"/>
              <a:t>Elder G, Harper P, Badminton M, Sandberg S, Deybach JC. The incidence of inherited porphyrias in Europe. </a:t>
            </a:r>
            <a:r>
              <a:rPr lang="en-US" sz="1100" i="1" dirty="0"/>
              <a:t>J Inherit Metab Dis</a:t>
            </a:r>
            <a:r>
              <a:rPr lang="en-US" sz="1100" dirty="0"/>
              <a:t>. 2013;36(5):849-857. doi:10.1007/s10545-012-9544-4</a:t>
            </a:r>
          </a:p>
          <a:p>
            <a:pPr marL="241653" indent="-241653">
              <a:buFont typeface="+mj-lt"/>
              <a:buAutoNum type="arabicPeriod"/>
            </a:pPr>
            <a:r>
              <a:rPr lang="de-DE" sz="1100" dirty="0"/>
              <a:t>Bissell DM &amp; Wang B. J C/,n Transl Hepatol. 2015 Mar,3(1):17-26.</a:t>
            </a:r>
            <a:endParaRPr lang="en-US" sz="1100" dirty="0"/>
          </a:p>
        </p:txBody>
      </p:sp>
      <p:sp>
        <p:nvSpPr>
          <p:cNvPr id="4" name="Slide Number Placeholder 3"/>
          <p:cNvSpPr>
            <a:spLocks noGrp="1"/>
          </p:cNvSpPr>
          <p:nvPr>
            <p:ph type="sldNum" sz="quarter" idx="10"/>
          </p:nvPr>
        </p:nvSpPr>
        <p:spPr/>
        <p:txBody>
          <a:bodyPr/>
          <a:lstStyle/>
          <a:p>
            <a:fld id="{C96E42B7-F35E-454D-95A0-4626A4D25AEC}" type="slidenum">
              <a:rPr lang="en-US" smtClean="0"/>
              <a:t>4</a:t>
            </a:fld>
            <a:endParaRPr lang="en-US" dirty="0"/>
          </a:p>
        </p:txBody>
      </p:sp>
    </p:spTree>
    <p:extLst>
      <p:ext uri="{BB962C8B-B14F-4D97-AF65-F5344CB8AC3E}">
        <p14:creationId xmlns:p14="http://schemas.microsoft.com/office/powerpoint/2010/main" val="3776663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pt-PT" sz="1800" b="1" dirty="0">
                <a:effectLst/>
                <a:latin typeface="Calibri" panose="020F0502020204030204" pitchFamily="34" charset="0"/>
                <a:ea typeface="DengXian" panose="02010600030101010101" pitchFamily="2" charset="-122"/>
                <a:cs typeface="Arial" panose="020B0604020202020204" pitchFamily="34" charset="0"/>
              </a:rPr>
              <a:t>Orador: </a:t>
            </a:r>
            <a:r>
              <a:rPr lang="pt-PT" sz="1800" dirty="0">
                <a:effectLst/>
                <a:latin typeface="Calibri" panose="020F0502020204030204" pitchFamily="34" charset="0"/>
                <a:ea typeface="DengXian" panose="02010600030101010101" pitchFamily="2" charset="-122"/>
                <a:cs typeface="Arial" panose="020B0604020202020204" pitchFamily="34" charset="0"/>
              </a:rPr>
              <a:t>A PHA é hereditária, o que significa que é transmitida de uma geração para a outra. Os três tipos mais comuns de PHA são transmitidos num padrão autossómico dominante, o que significa que a pessoa só tem de herdar uma cópia do gene afetado de um dos progenitores para ter o risco de desenvolver a doença. (1) Quando um progenitor é portador de uma mutação autossómica dominante, qualquer criança terá 50% de probabilidade de herdar essa mutação, que se pode tornar clinicamente ativa.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pt-PT" sz="1800" dirty="0">
                <a:effectLst/>
                <a:latin typeface="Calibri" panose="020F0502020204030204" pitchFamily="34" charset="0"/>
                <a:ea typeface="DengXian" panose="02010600030101010101" pitchFamily="2" charset="-122"/>
                <a:cs typeface="Arial" panose="020B0604020202020204" pitchFamily="34" charset="0"/>
              </a:rPr>
              <a:t>É importante recordar que um membro da família pode herdar o gene alterado que provoca a PHA sem nunca desenvolver sintomas. O seu médico pode falar-lhe no termo "penetrância". Este termo refere-se à probabilidade de desenvolver sintomas.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pt-PT" sz="1800" dirty="0">
                <a:effectLst/>
                <a:latin typeface="Calibri" panose="020F0502020204030204" pitchFamily="34" charset="0"/>
                <a:ea typeface="DengXian" panose="02010600030101010101" pitchFamily="2" charset="-122"/>
                <a:cs typeface="Arial" panose="020B0604020202020204" pitchFamily="34" charset="0"/>
              </a:rPr>
              <a:t>O quarto e extremamente raro tipo de PHA, a porfiria por deficiência da ALAD (PDA) é transmitida num padrão autossómico recessivo, o que significa que a pessoa tem de herdar uma cópia do gene afetado de cada progenitor para desenvolver o risco de doença; por outras palavras, são necessárias duas cópias do gene afetado.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p:txBody>
      </p:sp>
      <p:sp>
        <p:nvSpPr>
          <p:cNvPr id="4" name="Slide Number Placeholder 3"/>
          <p:cNvSpPr>
            <a:spLocks noGrp="1"/>
          </p:cNvSpPr>
          <p:nvPr>
            <p:ph type="sldNum" sz="quarter" idx="10"/>
          </p:nvPr>
        </p:nvSpPr>
        <p:spPr/>
        <p:txBody>
          <a:bodyPr/>
          <a:lstStyle/>
          <a:p>
            <a:fld id="{C96E42B7-F35E-454D-95A0-4626A4D25AEC}" type="slidenum">
              <a:rPr lang="en-US" smtClean="0"/>
              <a:t>5</a:t>
            </a:fld>
            <a:endParaRPr lang="en-US" dirty="0"/>
          </a:p>
        </p:txBody>
      </p:sp>
    </p:spTree>
    <p:extLst>
      <p:ext uri="{BB962C8B-B14F-4D97-AF65-F5344CB8AC3E}">
        <p14:creationId xmlns:p14="http://schemas.microsoft.com/office/powerpoint/2010/main" val="833111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pt-PT" sz="1800" b="1" dirty="0">
                <a:effectLst/>
                <a:latin typeface="Calibri" panose="020F0502020204030204" pitchFamily="34" charset="0"/>
                <a:ea typeface="DengXian" panose="02010600030101010101" pitchFamily="2" charset="-122"/>
                <a:cs typeface="Arial" panose="020B0604020202020204" pitchFamily="34" charset="0"/>
              </a:rPr>
              <a:t>Orador: </a:t>
            </a:r>
            <a:r>
              <a:rPr lang="pt-PT" sz="1800" dirty="0">
                <a:effectLst/>
                <a:latin typeface="Calibri" panose="020F0502020204030204" pitchFamily="34" charset="0"/>
                <a:ea typeface="DengXian" panose="02010600030101010101" pitchFamily="2" charset="-122"/>
                <a:cs typeface="Arial" panose="020B0604020202020204" pitchFamily="34" charset="0"/>
              </a:rPr>
              <a:t>O gene da PHA não está associada ao género, portanto homens e mulheres têm hipóteses iguais de herdar o risco de doença. No entanto, as mulheres têm maior probabilidade de serem sintomáticas. (1) A primeira crise ocorre, frequentemente, entre os 14 e 45 anos de idade. (1) Por vezes não existem sintomas, pelo que a PHA pode não ser detetada durante várias gerações e subitamente ocorrer sem aviso. (2)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b="1" dirty="0"/>
          </a:p>
          <a:p>
            <a:pPr marL="241653" indent="-241653" defTabSz="966612">
              <a:buFontTx/>
              <a:buAutoNum type="arabicPeriod"/>
              <a:defRPr/>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marL="241653" indent="-241653" defTabSz="966612">
              <a:buFontTx/>
              <a:buAutoNum type="arabicPeriod"/>
              <a:defRPr/>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algn="just"/>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6</a:t>
            </a:fld>
            <a:endParaRPr lang="en-US" dirty="0"/>
          </a:p>
        </p:txBody>
      </p:sp>
    </p:spTree>
    <p:extLst>
      <p:ext uri="{BB962C8B-B14F-4D97-AF65-F5344CB8AC3E}">
        <p14:creationId xmlns:p14="http://schemas.microsoft.com/office/powerpoint/2010/main" val="727495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pt-PT" sz="1800" b="1" dirty="0">
                <a:effectLst/>
                <a:latin typeface="Calibri" panose="020F0502020204030204" pitchFamily="34" charset="0"/>
                <a:ea typeface="DengXian" panose="02010600030101010101" pitchFamily="2" charset="-122"/>
                <a:cs typeface="Arial" panose="020B0604020202020204" pitchFamily="34" charset="0"/>
              </a:rPr>
              <a:t>Orador: </a:t>
            </a:r>
            <a:r>
              <a:rPr lang="pt-PT" sz="1800" dirty="0">
                <a:effectLst/>
                <a:latin typeface="Calibri" panose="020F0502020204030204" pitchFamily="34" charset="0"/>
                <a:ea typeface="DengXian" panose="02010600030101010101" pitchFamily="2" charset="-122"/>
                <a:cs typeface="Arial" panose="020B0604020202020204" pitchFamily="34" charset="0"/>
              </a:rPr>
              <a:t>Apesar da </a:t>
            </a:r>
            <a:r>
              <a:rPr lang="it-IT" sz="1800" b="0" i="0" u="none" strike="noStrike" baseline="0" dirty="0" err="1">
                <a:solidFill>
                  <a:srgbClr val="333333"/>
                </a:solidFill>
                <a:latin typeface="Arial" panose="020B0604020202020204" pitchFamily="34" charset="0"/>
              </a:rPr>
              <a:t>gravidade</a:t>
            </a:r>
            <a:r>
              <a:rPr lang="pt-PT" sz="1800" dirty="0">
                <a:effectLst/>
                <a:latin typeface="Calibri" panose="020F0502020204030204" pitchFamily="34" charset="0"/>
                <a:ea typeface="DengXian" panose="02010600030101010101" pitchFamily="2" charset="-122"/>
                <a:cs typeface="Arial" panose="020B0604020202020204" pitchFamily="34" charset="0"/>
              </a:rPr>
              <a:t> e tipos de sintomas da PHA variar vastamente, o mais comum é dor abdominal intensa, que ocorre em cerca de 90% dos doentes. </a:t>
            </a:r>
            <a:r>
              <a:rPr lang="pt-BR" sz="1800" dirty="0">
                <a:effectLst/>
                <a:latin typeface="Calibri" panose="020F0502020204030204" pitchFamily="34" charset="0"/>
                <a:ea typeface="DengXian" panose="02010600030101010101" pitchFamily="2" charset="-122"/>
                <a:cs typeface="Arial" panose="020B0604020202020204" pitchFamily="34" charset="0"/>
              </a:rPr>
              <a:t>As crises de PHA podem ser agudas ou crónicas e podem levar a complicações a longo prazo</a:t>
            </a:r>
            <a:r>
              <a:rPr lang="pt-PT" sz="1800" dirty="0">
                <a:effectLst/>
                <a:latin typeface="Calibri" panose="020F0502020204030204" pitchFamily="34" charset="0"/>
                <a:ea typeface="DengXian" panose="02010600030101010101" pitchFamily="2" charset="-122"/>
                <a:cs typeface="Arial" panose="020B0604020202020204" pitchFamily="34" charset="0"/>
              </a:rPr>
              <a:t>. Dado que os sintomas da PHA variam e não são específicos, são frequentemente atribuídos a outros problemas de saúde e os diagnósticos podem demorar. (1,2)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marL="241653" indent="-241653">
              <a:buFont typeface="+mj-lt"/>
              <a:buAutoNum type="arabicPeriod"/>
            </a:pPr>
            <a:r>
              <a:rPr lang="en-US" sz="1100" dirty="0" err="1"/>
              <a:t>Gouya</a:t>
            </a:r>
            <a:r>
              <a:rPr lang="en-US" sz="1100" dirty="0"/>
              <a:t> L, Ventura P, Balwani M, et al. EXPLORE: A Prospective, Multinational, Natural History Study of Patients with Acute Hepatic Porphyria with Recurrent Attacks. </a:t>
            </a:r>
            <a:r>
              <a:rPr lang="en-US" sz="1100" i="1" dirty="0"/>
              <a:t>Hepatology</a:t>
            </a:r>
            <a:r>
              <a:rPr lang="en-US" sz="1100" dirty="0"/>
              <a:t>. 2020;71(5):1546-1558. doi:10.1002/hep.30936</a:t>
            </a:r>
          </a:p>
        </p:txBody>
      </p:sp>
      <p:sp>
        <p:nvSpPr>
          <p:cNvPr id="4" name="Slide Number Placeholder 3"/>
          <p:cNvSpPr>
            <a:spLocks noGrp="1"/>
          </p:cNvSpPr>
          <p:nvPr>
            <p:ph type="sldNum" sz="quarter" idx="10"/>
          </p:nvPr>
        </p:nvSpPr>
        <p:spPr/>
        <p:txBody>
          <a:bodyPr/>
          <a:lstStyle/>
          <a:p>
            <a:fld id="{C96E42B7-F35E-454D-95A0-4626A4D25AEC}" type="slidenum">
              <a:rPr lang="en-US" smtClean="0"/>
              <a:t>7</a:t>
            </a:fld>
            <a:endParaRPr lang="en-US" dirty="0"/>
          </a:p>
        </p:txBody>
      </p:sp>
    </p:spTree>
    <p:extLst>
      <p:ext uri="{BB962C8B-B14F-4D97-AF65-F5344CB8AC3E}">
        <p14:creationId xmlns:p14="http://schemas.microsoft.com/office/powerpoint/2010/main" val="3642217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pt-PT" sz="1800" b="1" dirty="0">
                <a:effectLst/>
                <a:latin typeface="Calibri" panose="020F0502020204030204" pitchFamily="34" charset="0"/>
                <a:ea typeface="DengXian" panose="02010600030101010101" pitchFamily="2" charset="-122"/>
                <a:cs typeface="Arial" panose="020B0604020202020204" pitchFamily="34" charset="0"/>
              </a:rPr>
              <a:t>Orador: </a:t>
            </a:r>
            <a:r>
              <a:rPr lang="pt-PT" sz="1800" dirty="0">
                <a:effectLst/>
                <a:latin typeface="Calibri" panose="020F0502020204030204" pitchFamily="34" charset="0"/>
                <a:ea typeface="DengXian" panose="02010600030101010101" pitchFamily="2" charset="-122"/>
                <a:cs typeface="Arial" panose="020B0604020202020204" pitchFamily="34" charset="0"/>
              </a:rPr>
              <a:t>Para além dos diversos sintomas, existem também desencadeadores que podem provocar uma crise de PHA. Para algumas pessoas, os desencadeadores podem levar ao desenvolvimento de sintomas. Os desencadeadores são diferentes para cada pessoa, mas podem incluir certos medicamentos, contracetivos, flutuações dos níveis hormonais, especialmente durante o ciclo menstrual da mulher, stress, álcool, tabagismo e jejum. Evitar desencadeadores é uma das melhores formas para prevenir crises, mas sem um diagnóstico de PHA confirmado isto é difícil de fazer.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indent="0">
              <a:buFont typeface="+mj-lt"/>
              <a:buNone/>
            </a:pPr>
            <a:endParaRPr lang="en-US" sz="1100" dirty="0"/>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err="1"/>
              <a:t>Balwani</a:t>
            </a:r>
            <a:r>
              <a:rPr lang="en-US" sz="1100" dirty="0"/>
              <a:t> M, Wang B, Anderson KE, et al. Acute hepatic porphyrias: Recommendations for evaluation and long-term management. </a:t>
            </a:r>
            <a:r>
              <a:rPr lang="en-US" sz="1100" i="1" dirty="0"/>
              <a:t>Hepatology</a:t>
            </a:r>
            <a:r>
              <a:rPr lang="en-US" sz="1100" dirty="0"/>
              <a:t>. 2017;66(4):1314-1322. doi:10.1002/hep.29313</a:t>
            </a:r>
          </a:p>
          <a:p>
            <a:pPr marL="241653" indent="-241653">
              <a:buFont typeface="+mj-lt"/>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algn="just"/>
            <a:endParaRPr lang="en-US" b="0" dirty="0"/>
          </a:p>
        </p:txBody>
      </p:sp>
      <p:sp>
        <p:nvSpPr>
          <p:cNvPr id="4" name="Slide Number Placeholder 3"/>
          <p:cNvSpPr>
            <a:spLocks noGrp="1"/>
          </p:cNvSpPr>
          <p:nvPr>
            <p:ph type="sldNum" sz="quarter" idx="10"/>
          </p:nvPr>
        </p:nvSpPr>
        <p:spPr/>
        <p:txBody>
          <a:bodyPr/>
          <a:lstStyle/>
          <a:p>
            <a:fld id="{C96E42B7-F35E-454D-95A0-4626A4D25AEC}" type="slidenum">
              <a:rPr lang="en-US" smtClean="0"/>
              <a:t>8</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pt-PT" sz="1800" b="1" dirty="0">
                <a:effectLst/>
                <a:latin typeface="Calibri" panose="020F0502020204030204" pitchFamily="34" charset="0"/>
                <a:ea typeface="DengXian" panose="02010600030101010101" pitchFamily="2" charset="-122"/>
                <a:cs typeface="Arial" panose="020B0604020202020204" pitchFamily="34" charset="0"/>
              </a:rPr>
              <a:t>Orador</a:t>
            </a:r>
            <a:r>
              <a:rPr lang="pt-PT" sz="1800" dirty="0">
                <a:effectLst/>
                <a:latin typeface="Calibri" panose="020F0502020204030204" pitchFamily="34" charset="0"/>
                <a:ea typeface="DengXian" panose="02010600030101010101" pitchFamily="2" charset="-122"/>
                <a:cs typeface="Arial" panose="020B0604020202020204" pitchFamily="34" charset="0"/>
              </a:rPr>
              <a:t>: A PHA é diagnosticada através de testes bioquímicos em indivíduos com sintomas que sugerem PHA.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pt-PT" sz="1800" dirty="0">
                <a:effectLst/>
                <a:latin typeface="Calibri" panose="020F0502020204030204" pitchFamily="34" charset="0"/>
                <a:ea typeface="DengXian" panose="02010600030101010101" pitchFamily="2" charset="-122"/>
                <a:cs typeface="Arial" panose="020B0604020202020204" pitchFamily="34" charset="0"/>
              </a:rPr>
              <a:t>É recolhida uma pequena amostra de urina que é testada quanto a substâncias neurotóxicas, ALA, PBG e porfirinas que circulam no corpo com PHA.  Os testes bioquímicos são recomendados durante ou pouco tempo depois de uma crise quando os níveis de ALA e PBG ainda estão elevados.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lgn="just">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algn="just" defTabSz="966612">
              <a:defRPr/>
            </a:pPr>
            <a:endParaRPr lang="en-US" sz="1300" b="1" dirty="0"/>
          </a:p>
        </p:txBody>
      </p:sp>
      <p:sp>
        <p:nvSpPr>
          <p:cNvPr id="4" name="Slide Number Placeholder 3"/>
          <p:cNvSpPr>
            <a:spLocks noGrp="1"/>
          </p:cNvSpPr>
          <p:nvPr>
            <p:ph type="sldNum" sz="quarter" idx="10"/>
          </p:nvPr>
        </p:nvSpPr>
        <p:spPr/>
        <p:txBody>
          <a:bodyPr/>
          <a:lstStyle/>
          <a:p>
            <a:pPr defTabSz="966612">
              <a:defRPr/>
            </a:pPr>
            <a:fld id="{C96E42B7-F35E-454D-95A0-4626A4D25AEC}" type="slidenum">
              <a:rPr lang="en-US">
                <a:solidFill>
                  <a:prstClr val="black"/>
                </a:solidFill>
                <a:latin typeface="Calibri"/>
              </a:rPr>
              <a:pPr defTabSz="966612">
                <a:defRPr/>
              </a:pPr>
              <a:t>9</a:t>
            </a:fld>
            <a:endParaRPr lang="en-US" dirty="0">
              <a:solidFill>
                <a:prstClr val="black"/>
              </a:solidFill>
              <a:latin typeface="Calibri"/>
            </a:endParaRPr>
          </a:p>
        </p:txBody>
      </p:sp>
    </p:spTree>
    <p:extLst>
      <p:ext uri="{BB962C8B-B14F-4D97-AF65-F5344CB8AC3E}">
        <p14:creationId xmlns:p14="http://schemas.microsoft.com/office/powerpoint/2010/main" val="3604599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789841-BA58-D243-8046-AFCE18504FC3}"/>
              </a:ext>
            </a:extLst>
          </p:cNvPr>
          <p:cNvPicPr>
            <a:picLocks noChangeAspect="1"/>
          </p:cNvPicPr>
          <p:nvPr userDrawn="1"/>
        </p:nvPicPr>
        <p:blipFill>
          <a:blip r:embed="rId2">
            <a:duotone>
              <a:prstClr val="black"/>
              <a:schemeClr val="accent4">
                <a:tint val="45000"/>
                <a:satMod val="400000"/>
              </a:schemeClr>
            </a:duotone>
            <a:alphaModFix amt="60000"/>
          </a:blip>
          <a:stretch>
            <a:fillRect/>
          </a:stretch>
        </p:blipFill>
        <p:spPr>
          <a:xfrm rot="10800000">
            <a:off x="288066" y="324046"/>
            <a:ext cx="11615869" cy="5939188"/>
          </a:xfrm>
          <a:prstGeom prst="rect">
            <a:avLst/>
          </a:prstGeom>
        </p:spPr>
      </p:pic>
      <p:sp>
        <p:nvSpPr>
          <p:cNvPr id="2" name="Title 1">
            <a:extLst>
              <a:ext uri="{FF2B5EF4-FFF2-40B4-BE49-F238E27FC236}">
                <a16:creationId xmlns:a16="http://schemas.microsoft.com/office/drawing/2014/main" id="{69317E89-8CB9-D043-B61D-77BF79C87BD7}"/>
              </a:ext>
            </a:extLst>
          </p:cNvPr>
          <p:cNvSpPr>
            <a:spLocks noGrp="1"/>
          </p:cNvSpPr>
          <p:nvPr>
            <p:ph type="ctrTitle"/>
          </p:nvPr>
        </p:nvSpPr>
        <p:spPr>
          <a:xfrm>
            <a:off x="1524000" y="1122363"/>
            <a:ext cx="9144000" cy="2387600"/>
          </a:xfrm>
        </p:spPr>
        <p:txBody>
          <a:bodyPr anchor="b"/>
          <a:lstStyle>
            <a:lvl1pPr algn="ctr">
              <a:defRPr sz="6000">
                <a:solidFill>
                  <a:srgbClr val="67365E"/>
                </a:solidFill>
              </a:defRPr>
            </a:lvl1pPr>
          </a:lstStyle>
          <a:p>
            <a:r>
              <a:rPr lang="en-US" dirty="0"/>
              <a:t>Click to edit Master title style</a:t>
            </a:r>
          </a:p>
        </p:txBody>
      </p:sp>
      <p:sp>
        <p:nvSpPr>
          <p:cNvPr id="3" name="Subtitle 2">
            <a:extLst>
              <a:ext uri="{FF2B5EF4-FFF2-40B4-BE49-F238E27FC236}">
                <a16:creationId xmlns:a16="http://schemas.microsoft.com/office/drawing/2014/main" id="{CCC5FE08-0174-624B-B856-3C74DAA089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6AC77F-AFC2-A144-B941-57B45234C253}"/>
              </a:ext>
            </a:extLst>
          </p:cNvPr>
          <p:cNvSpPr>
            <a:spLocks noGrp="1"/>
          </p:cNvSpPr>
          <p:nvPr>
            <p:ph type="dt" sz="half" idx="10"/>
          </p:nvPr>
        </p:nvSpPr>
        <p:spPr/>
        <p:txBody>
          <a:bodyPr/>
          <a:lstStyle/>
          <a:p>
            <a:fld id="{6305594F-BFE7-EF49-99AE-9CC155B78F79}" type="datetime1">
              <a:rPr lang="en-US" smtClean="0"/>
              <a:t>10/25/2022</a:t>
            </a:fld>
            <a:endParaRPr lang="en-US" dirty="0"/>
          </a:p>
        </p:txBody>
      </p:sp>
      <p:sp>
        <p:nvSpPr>
          <p:cNvPr id="5" name="Footer Placeholder 4">
            <a:extLst>
              <a:ext uri="{FF2B5EF4-FFF2-40B4-BE49-F238E27FC236}">
                <a16:creationId xmlns:a16="http://schemas.microsoft.com/office/drawing/2014/main" id="{1FCA1214-E5F4-064F-B8EE-0C1E5885B44C}"/>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DC607835-BB59-6245-8B33-BB1913797E93}"/>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828794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857D1F-AAED-5543-94A5-17AADA23FDD2}"/>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D78BA4-BA51-9E47-A970-8E88F3B31A72}"/>
              </a:ext>
            </a:extLst>
          </p:cNvPr>
          <p:cNvSpPr>
            <a:spLocks noGrp="1"/>
          </p:cNvSpPr>
          <p:nvPr>
            <p:ph type="title"/>
          </p:nvPr>
        </p:nvSpPr>
        <p:spPr>
          <a:xfrm>
            <a:off x="839788" y="365125"/>
            <a:ext cx="10515600" cy="823913"/>
          </a:xfrm>
        </p:spPr>
        <p:txBody>
          <a:bodyPr>
            <a:normAutofit/>
          </a:bodyPr>
          <a:lstStyle>
            <a:lvl1pPr>
              <a:defRPr sz="2800"/>
            </a:lvl1pPr>
          </a:lstStyle>
          <a:p>
            <a:r>
              <a:rPr lang="en-US" dirty="0"/>
              <a:t>Click to edit Master title style</a:t>
            </a:r>
          </a:p>
        </p:txBody>
      </p:sp>
      <p:sp>
        <p:nvSpPr>
          <p:cNvPr id="3" name="Text Placeholder 2">
            <a:extLst>
              <a:ext uri="{FF2B5EF4-FFF2-40B4-BE49-F238E27FC236}">
                <a16:creationId xmlns:a16="http://schemas.microsoft.com/office/drawing/2014/main" id="{7158E1AB-E77F-6642-A2C7-E9CEE57CF6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C6532C-E1A4-A448-AC43-A0EFA33A12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7EB0C3-A9C3-4F4D-AB25-20F3E0EB77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A29408-DBB6-2141-810D-17BAA9A29B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017675-E882-5643-9DFD-B2D4DAEBD05D}"/>
              </a:ext>
            </a:extLst>
          </p:cNvPr>
          <p:cNvSpPr>
            <a:spLocks noGrp="1"/>
          </p:cNvSpPr>
          <p:nvPr>
            <p:ph type="dt" sz="half" idx="10"/>
          </p:nvPr>
        </p:nvSpPr>
        <p:spPr/>
        <p:txBody>
          <a:bodyPr/>
          <a:lstStyle/>
          <a:p>
            <a:fld id="{0DEE8262-4DDE-6242-906C-A53EB9593F4B}" type="datetime1">
              <a:rPr lang="en-US" smtClean="0"/>
              <a:t>10/25/2022</a:t>
            </a:fld>
            <a:endParaRPr lang="en-US" dirty="0"/>
          </a:p>
        </p:txBody>
      </p:sp>
      <p:sp>
        <p:nvSpPr>
          <p:cNvPr id="8" name="Footer Placeholder 7">
            <a:extLst>
              <a:ext uri="{FF2B5EF4-FFF2-40B4-BE49-F238E27FC236}">
                <a16:creationId xmlns:a16="http://schemas.microsoft.com/office/drawing/2014/main" id="{4786EC18-6651-054D-8F0A-697031D05218}"/>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9" name="Slide Number Placeholder 8">
            <a:extLst>
              <a:ext uri="{FF2B5EF4-FFF2-40B4-BE49-F238E27FC236}">
                <a16:creationId xmlns:a16="http://schemas.microsoft.com/office/drawing/2014/main" id="{E3375E09-AB8A-7E44-9F9C-E331E1DBBF50}"/>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1" name="Picture 10">
            <a:extLst>
              <a:ext uri="{FF2B5EF4-FFF2-40B4-BE49-F238E27FC236}">
                <a16:creationId xmlns:a16="http://schemas.microsoft.com/office/drawing/2014/main" id="{50369F9C-0000-9743-9991-E7A939C535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995" y="920479"/>
            <a:ext cx="13749050" cy="596900"/>
          </a:xfrm>
          <a:prstGeom prst="rect">
            <a:avLst/>
          </a:prstGeom>
        </p:spPr>
      </p:pic>
    </p:spTree>
    <p:extLst>
      <p:ext uri="{BB962C8B-B14F-4D97-AF65-F5344CB8AC3E}">
        <p14:creationId xmlns:p14="http://schemas.microsoft.com/office/powerpoint/2010/main" val="2167574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1B9AB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3CBC569-54E7-9B47-A6E0-C7A7DA8A7D53}"/>
              </a:ext>
            </a:extLst>
          </p:cNvPr>
          <p:cNvPicPr>
            <a:picLocks noChangeAspect="1"/>
          </p:cNvPicPr>
          <p:nvPr userDrawn="1"/>
        </p:nvPicPr>
        <p:blipFill>
          <a:blip r:embed="rId2"/>
          <a:stretch>
            <a:fillRect/>
          </a:stretch>
        </p:blipFill>
        <p:spPr>
          <a:xfrm>
            <a:off x="304799" y="1602832"/>
            <a:ext cx="5774359" cy="4476247"/>
          </a:xfrm>
          <a:prstGeom prst="rect">
            <a:avLst/>
          </a:prstGeom>
        </p:spPr>
      </p:pic>
      <p:pic>
        <p:nvPicPr>
          <p:cNvPr id="16" name="Picture 15">
            <a:extLst>
              <a:ext uri="{FF2B5EF4-FFF2-40B4-BE49-F238E27FC236}">
                <a16:creationId xmlns:a16="http://schemas.microsoft.com/office/drawing/2014/main" id="{9BE138C0-0B49-2E4F-B57B-B5415E5FCB07}"/>
              </a:ext>
            </a:extLst>
          </p:cNvPr>
          <p:cNvPicPr>
            <a:picLocks noChangeAspect="1"/>
          </p:cNvPicPr>
          <p:nvPr userDrawn="1"/>
        </p:nvPicPr>
        <p:blipFill>
          <a:blip r:embed="rId3"/>
          <a:stretch>
            <a:fillRect/>
          </a:stretch>
        </p:blipFill>
        <p:spPr>
          <a:xfrm>
            <a:off x="6095999" y="1598614"/>
            <a:ext cx="5774357" cy="4476246"/>
          </a:xfrm>
          <a:prstGeom prst="rect">
            <a:avLst/>
          </a:prstGeom>
        </p:spPr>
      </p:pic>
      <p:sp>
        <p:nvSpPr>
          <p:cNvPr id="8" name="Rectangle 7">
            <a:extLst>
              <a:ext uri="{FF2B5EF4-FFF2-40B4-BE49-F238E27FC236}">
                <a16:creationId xmlns:a16="http://schemas.microsoft.com/office/drawing/2014/main" id="{6D7FC52F-4473-B348-989D-17AF747E21B9}"/>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0FADDC-24D3-1740-AD81-F6620C5E1BE5}"/>
              </a:ext>
            </a:extLst>
          </p:cNvPr>
          <p:cNvSpPr>
            <a:spLocks noGrp="1"/>
          </p:cNvSpPr>
          <p:nvPr>
            <p:ph type="title"/>
          </p:nvPr>
        </p:nvSpPr>
        <p:spPr>
          <a:xfrm>
            <a:off x="457465" y="162026"/>
            <a:ext cx="10718623" cy="1325563"/>
          </a:xfrm>
        </p:spPr>
        <p:txBody>
          <a:bodyPr>
            <a:normAutofit/>
          </a:bodyPr>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38C1BB6-13C1-134B-B959-992A19DBDA59}"/>
              </a:ext>
            </a:extLst>
          </p:cNvPr>
          <p:cNvSpPr>
            <a:spLocks noGrp="1"/>
          </p:cNvSpPr>
          <p:nvPr>
            <p:ph sz="half" idx="1"/>
          </p:nvPr>
        </p:nvSpPr>
        <p:spPr>
          <a:xfrm>
            <a:off x="635177" y="1825625"/>
            <a:ext cx="5181600" cy="391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587D02-C06E-7644-9ECE-C8BD9DAD0608}"/>
              </a:ext>
            </a:extLst>
          </p:cNvPr>
          <p:cNvSpPr>
            <a:spLocks noGrp="1"/>
          </p:cNvSpPr>
          <p:nvPr>
            <p:ph sz="half" idx="2"/>
          </p:nvPr>
        </p:nvSpPr>
        <p:spPr>
          <a:xfrm>
            <a:off x="6375223" y="1825625"/>
            <a:ext cx="5083714" cy="391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436410-9265-A14B-A178-93C2A48636BC}"/>
              </a:ext>
            </a:extLst>
          </p:cNvPr>
          <p:cNvSpPr>
            <a:spLocks noGrp="1"/>
          </p:cNvSpPr>
          <p:nvPr>
            <p:ph type="dt" sz="half" idx="10"/>
          </p:nvPr>
        </p:nvSpPr>
        <p:spPr/>
        <p:txBody>
          <a:bodyPr/>
          <a:lstStyle/>
          <a:p>
            <a:fld id="{5DEF737B-BF06-BC46-A13C-1441B7A63F12}" type="datetime1">
              <a:rPr lang="en-US" smtClean="0"/>
              <a:t>10/25/2022</a:t>
            </a:fld>
            <a:endParaRPr lang="en-US" dirty="0"/>
          </a:p>
        </p:txBody>
      </p:sp>
      <p:sp>
        <p:nvSpPr>
          <p:cNvPr id="6" name="Footer Placeholder 5">
            <a:extLst>
              <a:ext uri="{FF2B5EF4-FFF2-40B4-BE49-F238E27FC236}">
                <a16:creationId xmlns:a16="http://schemas.microsoft.com/office/drawing/2014/main" id="{0CD93D19-4ECD-DC46-B4A9-14853D331CB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19E76557-4CB5-3B4B-9B0E-2A1A1D7380B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143862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F1DC2F-91BB-4A48-B307-549E06DFD20C}"/>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2811ED6E-DEFB-A94A-8B7D-9A06169CCA75}"/>
              </a:ext>
            </a:extLst>
          </p:cNvPr>
          <p:cNvSpPr>
            <a:spLocks noGrp="1"/>
          </p:cNvSpPr>
          <p:nvPr>
            <p:ph type="dt" sz="half" idx="10"/>
          </p:nvPr>
        </p:nvSpPr>
        <p:spPr/>
        <p:txBody>
          <a:bodyPr/>
          <a:lstStyle/>
          <a:p>
            <a:fld id="{FD8D5AC5-F5CC-6B48-B3FE-92885A7154BA}" type="datetime1">
              <a:rPr lang="en-US" smtClean="0"/>
              <a:t>10/25/2022</a:t>
            </a:fld>
            <a:endParaRPr lang="en-US" dirty="0"/>
          </a:p>
        </p:txBody>
      </p:sp>
      <p:sp>
        <p:nvSpPr>
          <p:cNvPr id="4" name="Footer Placeholder 3">
            <a:extLst>
              <a:ext uri="{FF2B5EF4-FFF2-40B4-BE49-F238E27FC236}">
                <a16:creationId xmlns:a16="http://schemas.microsoft.com/office/drawing/2014/main" id="{570750CA-4A85-3449-88EC-CFD6881F4AB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DF351E29-59F3-2546-AC3E-C57744EDB81D}"/>
              </a:ext>
            </a:extLst>
          </p:cNvPr>
          <p:cNvSpPr>
            <a:spLocks noGrp="1"/>
          </p:cNvSpPr>
          <p:nvPr>
            <p:ph type="sldNum" sz="quarter" idx="12"/>
          </p:nvPr>
        </p:nvSpPr>
        <p:spPr/>
        <p:txBody>
          <a:bodyPr/>
          <a:lstStyle/>
          <a:p>
            <a:fld id="{DE3260E4-ED7B-584B-A073-E37901C7426D}" type="slidenum">
              <a:rPr lang="en-US" smtClean="0"/>
              <a:t>‹#›</a:t>
            </a:fld>
            <a:endParaRPr lang="en-US" dirty="0"/>
          </a:p>
        </p:txBody>
      </p:sp>
      <p:sp>
        <p:nvSpPr>
          <p:cNvPr id="6" name="Oval 8">
            <a:extLst>
              <a:ext uri="{FF2B5EF4-FFF2-40B4-BE49-F238E27FC236}">
                <a16:creationId xmlns:a16="http://schemas.microsoft.com/office/drawing/2014/main" id="{4CB2AA0D-985A-5A4B-BA32-E825910D0421}"/>
              </a:ext>
            </a:extLst>
          </p:cNvPr>
          <p:cNvSpPr/>
          <p:nvPr userDrawn="1"/>
        </p:nvSpPr>
        <p:spPr>
          <a:xfrm>
            <a:off x="418046" y="1338147"/>
            <a:ext cx="5007064" cy="3656438"/>
          </a:xfrm>
          <a:custGeom>
            <a:avLst/>
            <a:gdLst>
              <a:gd name="connsiteX0" fmla="*/ 0 w 4783874"/>
              <a:gd name="connsiteY0" fmla="*/ 2391937 h 4783874"/>
              <a:gd name="connsiteX1" fmla="*/ 2391937 w 4783874"/>
              <a:gd name="connsiteY1" fmla="*/ 0 h 4783874"/>
              <a:gd name="connsiteX2" fmla="*/ 4783874 w 4783874"/>
              <a:gd name="connsiteY2" fmla="*/ 2391937 h 4783874"/>
              <a:gd name="connsiteX3" fmla="*/ 2391937 w 4783874"/>
              <a:gd name="connsiteY3" fmla="*/ 4783874 h 4783874"/>
              <a:gd name="connsiteX4" fmla="*/ 0 w 4783874"/>
              <a:gd name="connsiteY4" fmla="*/ 2391937 h 4783874"/>
              <a:gd name="connsiteX0" fmla="*/ 0 w 4783874"/>
              <a:gd name="connsiteY0" fmla="*/ 2412934 h 4804871"/>
              <a:gd name="connsiteX1" fmla="*/ 2391937 w 4783874"/>
              <a:gd name="connsiteY1" fmla="*/ 20997 h 4804871"/>
              <a:gd name="connsiteX2" fmla="*/ 4783874 w 4783874"/>
              <a:gd name="connsiteY2" fmla="*/ 2412934 h 4804871"/>
              <a:gd name="connsiteX3" fmla="*/ 2391937 w 4783874"/>
              <a:gd name="connsiteY3" fmla="*/ 4804871 h 4804871"/>
              <a:gd name="connsiteX4" fmla="*/ 0 w 4783874"/>
              <a:gd name="connsiteY4" fmla="*/ 2412934 h 4804871"/>
              <a:gd name="connsiteX0" fmla="*/ 0 w 4783874"/>
              <a:gd name="connsiteY0" fmla="*/ 2412934 h 4816650"/>
              <a:gd name="connsiteX1" fmla="*/ 2391937 w 4783874"/>
              <a:gd name="connsiteY1" fmla="*/ 20997 h 4816650"/>
              <a:gd name="connsiteX2" fmla="*/ 4783874 w 4783874"/>
              <a:gd name="connsiteY2" fmla="*/ 2412934 h 4816650"/>
              <a:gd name="connsiteX3" fmla="*/ 2391937 w 4783874"/>
              <a:gd name="connsiteY3" fmla="*/ 4804871 h 4816650"/>
              <a:gd name="connsiteX4" fmla="*/ 0 w 4783874"/>
              <a:gd name="connsiteY4" fmla="*/ 2412934 h 4816650"/>
              <a:gd name="connsiteX0" fmla="*/ 0 w 4783874"/>
              <a:gd name="connsiteY0" fmla="*/ 2412934 h 4806164"/>
              <a:gd name="connsiteX1" fmla="*/ 2391937 w 4783874"/>
              <a:gd name="connsiteY1" fmla="*/ 20997 h 4806164"/>
              <a:gd name="connsiteX2" fmla="*/ 4783874 w 4783874"/>
              <a:gd name="connsiteY2" fmla="*/ 2412934 h 4806164"/>
              <a:gd name="connsiteX3" fmla="*/ 2391937 w 4783874"/>
              <a:gd name="connsiteY3" fmla="*/ 4804871 h 4806164"/>
              <a:gd name="connsiteX4" fmla="*/ 0 w 4783874"/>
              <a:gd name="connsiteY4" fmla="*/ 2412934 h 4806164"/>
              <a:gd name="connsiteX0" fmla="*/ 0 w 4616606"/>
              <a:gd name="connsiteY0" fmla="*/ 2392273 h 4784590"/>
              <a:gd name="connsiteX1" fmla="*/ 2391937 w 4616606"/>
              <a:gd name="connsiteY1" fmla="*/ 336 h 4784590"/>
              <a:gd name="connsiteX2" fmla="*/ 4616606 w 4616606"/>
              <a:gd name="connsiteY2" fmla="*/ 2526088 h 4784590"/>
              <a:gd name="connsiteX3" fmla="*/ 2391937 w 4616606"/>
              <a:gd name="connsiteY3" fmla="*/ 4784210 h 4784590"/>
              <a:gd name="connsiteX4" fmla="*/ 0 w 4616606"/>
              <a:gd name="connsiteY4" fmla="*/ 2392273 h 4784590"/>
              <a:gd name="connsiteX0" fmla="*/ 1355 w 4617961"/>
              <a:gd name="connsiteY0" fmla="*/ 2146871 h 4539188"/>
              <a:gd name="connsiteX1" fmla="*/ 2727829 w 4617961"/>
              <a:gd name="connsiteY1" fmla="*/ 261 h 4539188"/>
              <a:gd name="connsiteX2" fmla="*/ 4617961 w 4617961"/>
              <a:gd name="connsiteY2" fmla="*/ 2280686 h 4539188"/>
              <a:gd name="connsiteX3" fmla="*/ 2393292 w 4617961"/>
              <a:gd name="connsiteY3" fmla="*/ 4538808 h 4539188"/>
              <a:gd name="connsiteX4" fmla="*/ 1355 w 4617961"/>
              <a:gd name="connsiteY4" fmla="*/ 2146871 h 4539188"/>
              <a:gd name="connsiteX0" fmla="*/ 1355 w 4617961"/>
              <a:gd name="connsiteY0" fmla="*/ 2147626 h 4539943"/>
              <a:gd name="connsiteX1" fmla="*/ 2727829 w 4617961"/>
              <a:gd name="connsiteY1" fmla="*/ 1016 h 4539943"/>
              <a:gd name="connsiteX2" fmla="*/ 4617961 w 4617961"/>
              <a:gd name="connsiteY2" fmla="*/ 2281441 h 4539943"/>
              <a:gd name="connsiteX3" fmla="*/ 2393292 w 4617961"/>
              <a:gd name="connsiteY3" fmla="*/ 4539563 h 4539943"/>
              <a:gd name="connsiteX4" fmla="*/ 1355 w 4617961"/>
              <a:gd name="connsiteY4" fmla="*/ 2147626 h 4539943"/>
              <a:gd name="connsiteX0" fmla="*/ 1539 w 4372818"/>
              <a:gd name="connsiteY0" fmla="*/ 1958720 h 4542325"/>
              <a:gd name="connsiteX1" fmla="*/ 2482686 w 4372818"/>
              <a:gd name="connsiteY1" fmla="*/ 1681 h 4542325"/>
              <a:gd name="connsiteX2" fmla="*/ 4372818 w 4372818"/>
              <a:gd name="connsiteY2" fmla="*/ 2282106 h 4542325"/>
              <a:gd name="connsiteX3" fmla="*/ 2148149 w 4372818"/>
              <a:gd name="connsiteY3" fmla="*/ 4540228 h 4542325"/>
              <a:gd name="connsiteX4" fmla="*/ 1539 w 4372818"/>
              <a:gd name="connsiteY4" fmla="*/ 1958720 h 4542325"/>
              <a:gd name="connsiteX0" fmla="*/ 4793 w 4376072"/>
              <a:gd name="connsiteY0" fmla="*/ 1959751 h 4543356"/>
              <a:gd name="connsiteX1" fmla="*/ 2485940 w 4376072"/>
              <a:gd name="connsiteY1" fmla="*/ 2712 h 4543356"/>
              <a:gd name="connsiteX2" fmla="*/ 4376072 w 4376072"/>
              <a:gd name="connsiteY2" fmla="*/ 2283137 h 4543356"/>
              <a:gd name="connsiteX3" fmla="*/ 2151403 w 4376072"/>
              <a:gd name="connsiteY3" fmla="*/ 4541259 h 4543356"/>
              <a:gd name="connsiteX4" fmla="*/ 4793 w 4376072"/>
              <a:gd name="connsiteY4" fmla="*/ 1959751 h 4543356"/>
              <a:gd name="connsiteX0" fmla="*/ 125 w 4371404"/>
              <a:gd name="connsiteY0" fmla="*/ 1958661 h 4253129"/>
              <a:gd name="connsiteX1" fmla="*/ 2481272 w 4371404"/>
              <a:gd name="connsiteY1" fmla="*/ 1622 h 4253129"/>
              <a:gd name="connsiteX2" fmla="*/ 4371404 w 4371404"/>
              <a:gd name="connsiteY2" fmla="*/ 2282047 h 4253129"/>
              <a:gd name="connsiteX3" fmla="*/ 2380911 w 4371404"/>
              <a:gd name="connsiteY3" fmla="*/ 4250237 h 4253129"/>
              <a:gd name="connsiteX4" fmla="*/ 125 w 4371404"/>
              <a:gd name="connsiteY4" fmla="*/ 1958661 h 4253129"/>
              <a:gd name="connsiteX0" fmla="*/ 192 w 4371471"/>
              <a:gd name="connsiteY0" fmla="*/ 1958661 h 4251209"/>
              <a:gd name="connsiteX1" fmla="*/ 2481339 w 4371471"/>
              <a:gd name="connsiteY1" fmla="*/ 1622 h 4251209"/>
              <a:gd name="connsiteX2" fmla="*/ 4371471 w 4371471"/>
              <a:gd name="connsiteY2" fmla="*/ 2282047 h 4251209"/>
              <a:gd name="connsiteX3" fmla="*/ 2380978 w 4371471"/>
              <a:gd name="connsiteY3" fmla="*/ 4250237 h 4251209"/>
              <a:gd name="connsiteX4" fmla="*/ 192 w 4371471"/>
              <a:gd name="connsiteY4" fmla="*/ 1958661 h 4251209"/>
              <a:gd name="connsiteX0" fmla="*/ 157 w 3958841"/>
              <a:gd name="connsiteY0" fmla="*/ 2080289 h 4250378"/>
              <a:gd name="connsiteX1" fmla="*/ 2068709 w 3958841"/>
              <a:gd name="connsiteY1" fmla="*/ 587 h 4250378"/>
              <a:gd name="connsiteX2" fmla="*/ 3958841 w 3958841"/>
              <a:gd name="connsiteY2" fmla="*/ 2281012 h 4250378"/>
              <a:gd name="connsiteX3" fmla="*/ 1968348 w 3958841"/>
              <a:gd name="connsiteY3" fmla="*/ 4249202 h 4250378"/>
              <a:gd name="connsiteX4" fmla="*/ 157 w 3958841"/>
              <a:gd name="connsiteY4" fmla="*/ 2080289 h 4250378"/>
              <a:gd name="connsiteX0" fmla="*/ 429 w 3959113"/>
              <a:gd name="connsiteY0" fmla="*/ 2080695 h 4250784"/>
              <a:gd name="connsiteX1" fmla="*/ 2068981 w 3959113"/>
              <a:gd name="connsiteY1" fmla="*/ 993 h 4250784"/>
              <a:gd name="connsiteX2" fmla="*/ 3959113 w 3959113"/>
              <a:gd name="connsiteY2" fmla="*/ 2281418 h 4250784"/>
              <a:gd name="connsiteX3" fmla="*/ 1968620 w 3959113"/>
              <a:gd name="connsiteY3" fmla="*/ 4249608 h 4250784"/>
              <a:gd name="connsiteX4" fmla="*/ 429 w 3959113"/>
              <a:gd name="connsiteY4" fmla="*/ 2080695 h 4250784"/>
              <a:gd name="connsiteX0" fmla="*/ 272 w 4895658"/>
              <a:gd name="connsiteY0" fmla="*/ 1927161 h 4255662"/>
              <a:gd name="connsiteX1" fmla="*/ 3005526 w 4895658"/>
              <a:gd name="connsiteY1" fmla="*/ 3576 h 4255662"/>
              <a:gd name="connsiteX2" fmla="*/ 4895658 w 4895658"/>
              <a:gd name="connsiteY2" fmla="*/ 2284001 h 4255662"/>
              <a:gd name="connsiteX3" fmla="*/ 2905165 w 4895658"/>
              <a:gd name="connsiteY3" fmla="*/ 4252191 h 4255662"/>
              <a:gd name="connsiteX4" fmla="*/ 272 w 4895658"/>
              <a:gd name="connsiteY4" fmla="*/ 1927161 h 4255662"/>
              <a:gd name="connsiteX0" fmla="*/ 2212 w 4897598"/>
              <a:gd name="connsiteY0" fmla="*/ 1925595 h 4254096"/>
              <a:gd name="connsiteX1" fmla="*/ 2472207 w 4897598"/>
              <a:gd name="connsiteY1" fmla="*/ 2010 h 4254096"/>
              <a:gd name="connsiteX2" fmla="*/ 4897598 w 4897598"/>
              <a:gd name="connsiteY2" fmla="*/ 2282435 h 4254096"/>
              <a:gd name="connsiteX3" fmla="*/ 2907105 w 4897598"/>
              <a:gd name="connsiteY3" fmla="*/ 4250625 h 4254096"/>
              <a:gd name="connsiteX4" fmla="*/ 2212 w 4897598"/>
              <a:gd name="connsiteY4" fmla="*/ 1925595 h 4254096"/>
              <a:gd name="connsiteX0" fmla="*/ 2439 w 4897825"/>
              <a:gd name="connsiteY0" fmla="*/ 1934816 h 4263317"/>
              <a:gd name="connsiteX1" fmla="*/ 2472434 w 4897825"/>
              <a:gd name="connsiteY1" fmla="*/ 11231 h 4263317"/>
              <a:gd name="connsiteX2" fmla="*/ 4897825 w 4897825"/>
              <a:gd name="connsiteY2" fmla="*/ 2291656 h 4263317"/>
              <a:gd name="connsiteX3" fmla="*/ 2907332 w 4897825"/>
              <a:gd name="connsiteY3" fmla="*/ 4259846 h 4263317"/>
              <a:gd name="connsiteX4" fmla="*/ 2439 w 4897825"/>
              <a:gd name="connsiteY4" fmla="*/ 1934816 h 4263317"/>
              <a:gd name="connsiteX0" fmla="*/ 7873 w 4903259"/>
              <a:gd name="connsiteY0" fmla="*/ 1934816 h 4263317"/>
              <a:gd name="connsiteX1" fmla="*/ 2477868 w 4903259"/>
              <a:gd name="connsiteY1" fmla="*/ 11231 h 4263317"/>
              <a:gd name="connsiteX2" fmla="*/ 4903259 w 4903259"/>
              <a:gd name="connsiteY2" fmla="*/ 2291656 h 4263317"/>
              <a:gd name="connsiteX3" fmla="*/ 1808795 w 4903259"/>
              <a:gd name="connsiteY3" fmla="*/ 4259846 h 4263317"/>
              <a:gd name="connsiteX4" fmla="*/ 7873 w 4903259"/>
              <a:gd name="connsiteY4" fmla="*/ 1934816 h 4263317"/>
              <a:gd name="connsiteX0" fmla="*/ 15660 w 4911046"/>
              <a:gd name="connsiteY0" fmla="*/ 1934816 h 4260090"/>
              <a:gd name="connsiteX1" fmla="*/ 2485655 w 4911046"/>
              <a:gd name="connsiteY1" fmla="*/ 11231 h 4260090"/>
              <a:gd name="connsiteX2" fmla="*/ 4911046 w 4911046"/>
              <a:gd name="connsiteY2" fmla="*/ 2291656 h 4260090"/>
              <a:gd name="connsiteX3" fmla="*/ 1816582 w 4911046"/>
              <a:gd name="connsiteY3" fmla="*/ 4259846 h 4260090"/>
              <a:gd name="connsiteX4" fmla="*/ 15660 w 4911046"/>
              <a:gd name="connsiteY4" fmla="*/ 1934816 h 4260090"/>
              <a:gd name="connsiteX0" fmla="*/ 7779 w 4813955"/>
              <a:gd name="connsiteY0" fmla="*/ 1925717 h 4254474"/>
              <a:gd name="connsiteX1" fmla="*/ 2477774 w 4813955"/>
              <a:gd name="connsiteY1" fmla="*/ 2132 h 4254474"/>
              <a:gd name="connsiteX2" fmla="*/ 4813955 w 4813955"/>
              <a:gd name="connsiteY2" fmla="*/ 2293708 h 4254474"/>
              <a:gd name="connsiteX3" fmla="*/ 1808701 w 4813955"/>
              <a:gd name="connsiteY3" fmla="*/ 4250747 h 4254474"/>
              <a:gd name="connsiteX4" fmla="*/ 7779 w 4813955"/>
              <a:gd name="connsiteY4" fmla="*/ 1925717 h 4254474"/>
              <a:gd name="connsiteX0" fmla="*/ 12816 w 4818992"/>
              <a:gd name="connsiteY0" fmla="*/ 1892309 h 4221066"/>
              <a:gd name="connsiteX1" fmla="*/ 2694684 w 4818992"/>
              <a:gd name="connsiteY1" fmla="*/ 2178 h 4221066"/>
              <a:gd name="connsiteX2" fmla="*/ 4818992 w 4818992"/>
              <a:gd name="connsiteY2" fmla="*/ 2260300 h 4221066"/>
              <a:gd name="connsiteX3" fmla="*/ 1813738 w 4818992"/>
              <a:gd name="connsiteY3" fmla="*/ 4217339 h 4221066"/>
              <a:gd name="connsiteX4" fmla="*/ 12816 w 4818992"/>
              <a:gd name="connsiteY4" fmla="*/ 1892309 h 4221066"/>
              <a:gd name="connsiteX0" fmla="*/ 16702 w 4466039"/>
              <a:gd name="connsiteY0" fmla="*/ 1969486 h 4218851"/>
              <a:gd name="connsiteX1" fmla="*/ 2341731 w 4466039"/>
              <a:gd name="connsiteY1" fmla="*/ 1297 h 4218851"/>
              <a:gd name="connsiteX2" fmla="*/ 4466039 w 4466039"/>
              <a:gd name="connsiteY2" fmla="*/ 2259419 h 4218851"/>
              <a:gd name="connsiteX3" fmla="*/ 1460785 w 4466039"/>
              <a:gd name="connsiteY3" fmla="*/ 4216458 h 4218851"/>
              <a:gd name="connsiteX4" fmla="*/ 16702 w 4466039"/>
              <a:gd name="connsiteY4" fmla="*/ 1969486 h 4218851"/>
              <a:gd name="connsiteX0" fmla="*/ 7204 w 4456541"/>
              <a:gd name="connsiteY0" fmla="*/ 1969680 h 4219045"/>
              <a:gd name="connsiteX1" fmla="*/ 2332233 w 4456541"/>
              <a:gd name="connsiteY1" fmla="*/ 1491 h 4219045"/>
              <a:gd name="connsiteX2" fmla="*/ 4456541 w 4456541"/>
              <a:gd name="connsiteY2" fmla="*/ 2259613 h 4219045"/>
              <a:gd name="connsiteX3" fmla="*/ 1451287 w 4456541"/>
              <a:gd name="connsiteY3" fmla="*/ 4216652 h 4219045"/>
              <a:gd name="connsiteX4" fmla="*/ 7204 w 4456541"/>
              <a:gd name="connsiteY4" fmla="*/ 1969680 h 4219045"/>
              <a:gd name="connsiteX0" fmla="*/ 6109 w 4845738"/>
              <a:gd name="connsiteY0" fmla="*/ 1837835 h 4223449"/>
              <a:gd name="connsiteX1" fmla="*/ 2721430 w 4845738"/>
              <a:gd name="connsiteY1" fmla="*/ 3460 h 4223449"/>
              <a:gd name="connsiteX2" fmla="*/ 4845738 w 4845738"/>
              <a:gd name="connsiteY2" fmla="*/ 2261582 h 4223449"/>
              <a:gd name="connsiteX3" fmla="*/ 1840484 w 4845738"/>
              <a:gd name="connsiteY3" fmla="*/ 4218621 h 4223449"/>
              <a:gd name="connsiteX4" fmla="*/ 6109 w 4845738"/>
              <a:gd name="connsiteY4" fmla="*/ 1837835 h 4223449"/>
              <a:gd name="connsiteX0" fmla="*/ 12257 w 4851886"/>
              <a:gd name="connsiteY0" fmla="*/ 1659331 h 4044945"/>
              <a:gd name="connsiteX1" fmla="*/ 2716427 w 4851886"/>
              <a:gd name="connsiteY1" fmla="*/ 3376 h 4044945"/>
              <a:gd name="connsiteX2" fmla="*/ 4851886 w 4851886"/>
              <a:gd name="connsiteY2" fmla="*/ 2083078 h 4044945"/>
              <a:gd name="connsiteX3" fmla="*/ 1846632 w 4851886"/>
              <a:gd name="connsiteY3" fmla="*/ 4040117 h 4044945"/>
              <a:gd name="connsiteX4" fmla="*/ 12257 w 4851886"/>
              <a:gd name="connsiteY4" fmla="*/ 1659331 h 4044945"/>
              <a:gd name="connsiteX0" fmla="*/ 22570 w 4862199"/>
              <a:gd name="connsiteY0" fmla="*/ 1659260 h 3900974"/>
              <a:gd name="connsiteX1" fmla="*/ 2726740 w 4862199"/>
              <a:gd name="connsiteY1" fmla="*/ 3305 h 3900974"/>
              <a:gd name="connsiteX2" fmla="*/ 4862199 w 4862199"/>
              <a:gd name="connsiteY2" fmla="*/ 2083007 h 3900974"/>
              <a:gd name="connsiteX3" fmla="*/ 1622769 w 4862199"/>
              <a:gd name="connsiteY3" fmla="*/ 3895080 h 3900974"/>
              <a:gd name="connsiteX4" fmla="*/ 22570 w 4862199"/>
              <a:gd name="connsiteY4" fmla="*/ 1659260 h 3900974"/>
              <a:gd name="connsiteX0" fmla="*/ 45572 w 4885201"/>
              <a:gd name="connsiteY0" fmla="*/ 1659260 h 3895100"/>
              <a:gd name="connsiteX1" fmla="*/ 2749742 w 4885201"/>
              <a:gd name="connsiteY1" fmla="*/ 3305 h 3895100"/>
              <a:gd name="connsiteX2" fmla="*/ 4885201 w 4885201"/>
              <a:gd name="connsiteY2" fmla="*/ 2083007 h 3895100"/>
              <a:gd name="connsiteX3" fmla="*/ 1645771 w 4885201"/>
              <a:gd name="connsiteY3" fmla="*/ 3895080 h 3895100"/>
              <a:gd name="connsiteX4" fmla="*/ 45572 w 4885201"/>
              <a:gd name="connsiteY4" fmla="*/ 1659260 h 3895100"/>
              <a:gd name="connsiteX0" fmla="*/ 22857 w 4951695"/>
              <a:gd name="connsiteY0" fmla="*/ 1659945 h 3903297"/>
              <a:gd name="connsiteX1" fmla="*/ 2727027 w 4951695"/>
              <a:gd name="connsiteY1" fmla="*/ 3990 h 3903297"/>
              <a:gd name="connsiteX2" fmla="*/ 4951695 w 4951695"/>
              <a:gd name="connsiteY2" fmla="*/ 2128297 h 3903297"/>
              <a:gd name="connsiteX3" fmla="*/ 1623056 w 4951695"/>
              <a:gd name="connsiteY3" fmla="*/ 3895765 h 3903297"/>
              <a:gd name="connsiteX4" fmla="*/ 22857 w 4951695"/>
              <a:gd name="connsiteY4" fmla="*/ 1659945 h 3903297"/>
              <a:gd name="connsiteX0" fmla="*/ 22857 w 4951760"/>
              <a:gd name="connsiteY0" fmla="*/ 1659945 h 3903297"/>
              <a:gd name="connsiteX1" fmla="*/ 2727027 w 4951760"/>
              <a:gd name="connsiteY1" fmla="*/ 3990 h 3903297"/>
              <a:gd name="connsiteX2" fmla="*/ 4951695 w 4951760"/>
              <a:gd name="connsiteY2" fmla="*/ 2128297 h 3903297"/>
              <a:gd name="connsiteX3" fmla="*/ 1623056 w 4951760"/>
              <a:gd name="connsiteY3" fmla="*/ 3895765 h 3903297"/>
              <a:gd name="connsiteX4" fmla="*/ 22857 w 4951760"/>
              <a:gd name="connsiteY4" fmla="*/ 1659945 h 3903297"/>
              <a:gd name="connsiteX0" fmla="*/ 8666 w 4937553"/>
              <a:gd name="connsiteY0" fmla="*/ 1571012 h 3814364"/>
              <a:gd name="connsiteX1" fmla="*/ 2244485 w 4937553"/>
              <a:gd name="connsiteY1" fmla="*/ 4267 h 3814364"/>
              <a:gd name="connsiteX2" fmla="*/ 4937504 w 4937553"/>
              <a:gd name="connsiteY2" fmla="*/ 2039364 h 3814364"/>
              <a:gd name="connsiteX3" fmla="*/ 1608865 w 4937553"/>
              <a:gd name="connsiteY3" fmla="*/ 3806832 h 3814364"/>
              <a:gd name="connsiteX4" fmla="*/ 8666 w 4937553"/>
              <a:gd name="connsiteY4" fmla="*/ 1571012 h 3814364"/>
              <a:gd name="connsiteX0" fmla="*/ 8666 w 4937585"/>
              <a:gd name="connsiteY0" fmla="*/ 1566964 h 3810316"/>
              <a:gd name="connsiteX1" fmla="*/ 2244485 w 4937585"/>
              <a:gd name="connsiteY1" fmla="*/ 219 h 3810316"/>
              <a:gd name="connsiteX2" fmla="*/ 4937504 w 4937585"/>
              <a:gd name="connsiteY2" fmla="*/ 2035316 h 3810316"/>
              <a:gd name="connsiteX3" fmla="*/ 1608865 w 4937585"/>
              <a:gd name="connsiteY3" fmla="*/ 3802784 h 3810316"/>
              <a:gd name="connsiteX4" fmla="*/ 8666 w 4937585"/>
              <a:gd name="connsiteY4" fmla="*/ 1566964 h 3810316"/>
              <a:gd name="connsiteX0" fmla="*/ 43333 w 4972252"/>
              <a:gd name="connsiteY0" fmla="*/ 1566964 h 3645661"/>
              <a:gd name="connsiteX1" fmla="*/ 2279152 w 4972252"/>
              <a:gd name="connsiteY1" fmla="*/ 219 h 3645661"/>
              <a:gd name="connsiteX2" fmla="*/ 4972171 w 4972252"/>
              <a:gd name="connsiteY2" fmla="*/ 2035316 h 3645661"/>
              <a:gd name="connsiteX3" fmla="*/ 1130576 w 4972252"/>
              <a:gd name="connsiteY3" fmla="*/ 3635516 h 3645661"/>
              <a:gd name="connsiteX4" fmla="*/ 43333 w 4972252"/>
              <a:gd name="connsiteY4" fmla="*/ 1566964 h 3645661"/>
              <a:gd name="connsiteX0" fmla="*/ 78145 w 5007064"/>
              <a:gd name="connsiteY0" fmla="*/ 1566964 h 3656438"/>
              <a:gd name="connsiteX1" fmla="*/ 2313964 w 5007064"/>
              <a:gd name="connsiteY1" fmla="*/ 219 h 3656438"/>
              <a:gd name="connsiteX2" fmla="*/ 5006983 w 5007064"/>
              <a:gd name="connsiteY2" fmla="*/ 2035316 h 3656438"/>
              <a:gd name="connsiteX3" fmla="*/ 1165388 w 5007064"/>
              <a:gd name="connsiteY3" fmla="*/ 3635516 h 3656438"/>
              <a:gd name="connsiteX4" fmla="*/ 78145 w 5007064"/>
              <a:gd name="connsiteY4" fmla="*/ 1566964 h 3656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064" h="3656438">
                <a:moveTo>
                  <a:pt x="78145" y="1566964"/>
                </a:moveTo>
                <a:cubicBezTo>
                  <a:pt x="269574" y="961081"/>
                  <a:pt x="745360" y="11370"/>
                  <a:pt x="2313964" y="219"/>
                </a:cubicBezTo>
                <a:cubicBezTo>
                  <a:pt x="3882568" y="-10932"/>
                  <a:pt x="5018134" y="402052"/>
                  <a:pt x="5006983" y="2035316"/>
                </a:cubicBezTo>
                <a:cubicBezTo>
                  <a:pt x="5006983" y="3356346"/>
                  <a:pt x="2354851" y="3758180"/>
                  <a:pt x="1165388" y="3635516"/>
                </a:cubicBezTo>
                <a:cubicBezTo>
                  <a:pt x="-24075" y="3512852"/>
                  <a:pt x="-113284" y="2172847"/>
                  <a:pt x="78145" y="1566964"/>
                </a:cubicBezTo>
                <a:close/>
              </a:path>
            </a:pathLst>
          </a:custGeom>
          <a:solidFill>
            <a:srgbClr val="E7D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32E699A-8209-5142-B2D0-62E784EF14E4}"/>
              </a:ext>
            </a:extLst>
          </p:cNvPr>
          <p:cNvPicPr>
            <a:picLocks noChangeAspect="1"/>
          </p:cNvPicPr>
          <p:nvPr userDrawn="1"/>
        </p:nvPicPr>
        <p:blipFill>
          <a:blip r:embed="rId2"/>
          <a:stretch>
            <a:fillRect/>
          </a:stretch>
        </p:blipFill>
        <p:spPr>
          <a:xfrm>
            <a:off x="418046" y="1338147"/>
            <a:ext cx="5257693" cy="4343399"/>
          </a:xfrm>
          <a:prstGeom prst="rect">
            <a:avLst/>
          </a:prstGeom>
        </p:spPr>
      </p:pic>
      <p:sp>
        <p:nvSpPr>
          <p:cNvPr id="9" name="Title 1">
            <a:extLst>
              <a:ext uri="{FF2B5EF4-FFF2-40B4-BE49-F238E27FC236}">
                <a16:creationId xmlns:a16="http://schemas.microsoft.com/office/drawing/2014/main" id="{7636B625-381A-0D4D-A83E-06EF836244D4}"/>
              </a:ext>
            </a:extLst>
          </p:cNvPr>
          <p:cNvSpPr>
            <a:spLocks noGrp="1"/>
          </p:cNvSpPr>
          <p:nvPr>
            <p:ph type="title"/>
          </p:nvPr>
        </p:nvSpPr>
        <p:spPr>
          <a:xfrm>
            <a:off x="906035" y="1773044"/>
            <a:ext cx="4188679" cy="2843561"/>
          </a:xfrm>
        </p:spPr>
        <p:txBody>
          <a:bodyPr>
            <a:normAutofit/>
          </a:bodyPr>
          <a:lstStyle>
            <a:lvl1pPr>
              <a:defRPr sz="3200"/>
            </a:lvl1pPr>
          </a:lstStyle>
          <a:p>
            <a:r>
              <a:rPr lang="en-US" dirty="0"/>
              <a:t>Click to edit Master title style</a:t>
            </a:r>
          </a:p>
        </p:txBody>
      </p:sp>
      <p:sp>
        <p:nvSpPr>
          <p:cNvPr id="10" name="Content Placeholder 2">
            <a:extLst>
              <a:ext uri="{FF2B5EF4-FFF2-40B4-BE49-F238E27FC236}">
                <a16:creationId xmlns:a16="http://schemas.microsoft.com/office/drawing/2014/main" id="{6868FFE5-16C3-254B-BFF4-4380818FF3C3}"/>
              </a:ext>
            </a:extLst>
          </p:cNvPr>
          <p:cNvSpPr>
            <a:spLocks noGrp="1"/>
          </p:cNvSpPr>
          <p:nvPr>
            <p:ph idx="1"/>
          </p:nvPr>
        </p:nvSpPr>
        <p:spPr>
          <a:xfrm>
            <a:off x="6096000" y="1573929"/>
            <a:ext cx="5229922" cy="22955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2A734D2-2D15-8649-9876-6DF6E772C77B}"/>
              </a:ext>
            </a:extLst>
          </p:cNvPr>
          <p:cNvPicPr>
            <a:picLocks noChangeAspect="1"/>
          </p:cNvPicPr>
          <p:nvPr userDrawn="1"/>
        </p:nvPicPr>
        <p:blipFill>
          <a:blip r:embed="rId3"/>
          <a:stretch>
            <a:fillRect/>
          </a:stretch>
        </p:blipFill>
        <p:spPr>
          <a:xfrm rot="16200000">
            <a:off x="8775545" y="2055637"/>
            <a:ext cx="45719" cy="3764198"/>
          </a:xfrm>
          <a:prstGeom prst="rect">
            <a:avLst/>
          </a:prstGeom>
        </p:spPr>
      </p:pic>
      <p:sp>
        <p:nvSpPr>
          <p:cNvPr id="14" name="Content Placeholder 2">
            <a:extLst>
              <a:ext uri="{FF2B5EF4-FFF2-40B4-BE49-F238E27FC236}">
                <a16:creationId xmlns:a16="http://schemas.microsoft.com/office/drawing/2014/main" id="{FABA0416-6714-8045-8389-D1A8DB882291}"/>
              </a:ext>
            </a:extLst>
          </p:cNvPr>
          <p:cNvSpPr>
            <a:spLocks noGrp="1"/>
          </p:cNvSpPr>
          <p:nvPr>
            <p:ph idx="13"/>
          </p:nvPr>
        </p:nvSpPr>
        <p:spPr>
          <a:xfrm>
            <a:off x="6090428" y="4261373"/>
            <a:ext cx="5229922" cy="102269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4010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7FCCB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4F3EF-95D2-5D43-A3D2-B86FDCEDB403}"/>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E18EDA35-8EF1-2347-968F-7264CFB0F273}"/>
              </a:ext>
            </a:extLst>
          </p:cNvPr>
          <p:cNvSpPr>
            <a:spLocks noGrp="1"/>
          </p:cNvSpPr>
          <p:nvPr>
            <p:ph type="dt" sz="half" idx="10"/>
          </p:nvPr>
        </p:nvSpPr>
        <p:spPr/>
        <p:txBody>
          <a:bodyPr/>
          <a:lstStyle/>
          <a:p>
            <a:fld id="{33A1328B-8974-D140-A021-53564BBA5ABA}" type="datetime1">
              <a:rPr lang="en-US" smtClean="0"/>
              <a:t>10/25/2022</a:t>
            </a:fld>
            <a:endParaRPr lang="en-US" dirty="0"/>
          </a:p>
        </p:txBody>
      </p:sp>
      <p:sp>
        <p:nvSpPr>
          <p:cNvPr id="3" name="Footer Placeholder 2">
            <a:extLst>
              <a:ext uri="{FF2B5EF4-FFF2-40B4-BE49-F238E27FC236}">
                <a16:creationId xmlns:a16="http://schemas.microsoft.com/office/drawing/2014/main" id="{7723AF93-32CB-1D46-B7B4-60D0042A0B8A}"/>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4" name="Slide Number Placeholder 3">
            <a:extLst>
              <a:ext uri="{FF2B5EF4-FFF2-40B4-BE49-F238E27FC236}">
                <a16:creationId xmlns:a16="http://schemas.microsoft.com/office/drawing/2014/main" id="{CE9EB91E-76EF-2F41-9E2E-815155E24D61}"/>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8" name="Picture 7">
            <a:extLst>
              <a:ext uri="{FF2B5EF4-FFF2-40B4-BE49-F238E27FC236}">
                <a16:creationId xmlns:a16="http://schemas.microsoft.com/office/drawing/2014/main" id="{81839691-3154-3947-BE0C-91982F6A96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15" r="-303" b="50000"/>
          <a:stretch/>
        </p:blipFill>
        <p:spPr>
          <a:xfrm>
            <a:off x="127321" y="598990"/>
            <a:ext cx="11771453" cy="5616616"/>
          </a:xfrm>
          <a:prstGeom prst="rect">
            <a:avLst/>
          </a:prstGeom>
        </p:spPr>
      </p:pic>
      <p:sp>
        <p:nvSpPr>
          <p:cNvPr id="9" name="Content Placeholder 6">
            <a:extLst>
              <a:ext uri="{FF2B5EF4-FFF2-40B4-BE49-F238E27FC236}">
                <a16:creationId xmlns:a16="http://schemas.microsoft.com/office/drawing/2014/main" id="{E69F79A2-8F81-6644-B0CA-EEE72DBD0BE1}"/>
              </a:ext>
            </a:extLst>
          </p:cNvPr>
          <p:cNvSpPr>
            <a:spLocks noGrp="1"/>
          </p:cNvSpPr>
          <p:nvPr>
            <p:ph sz="quarter" idx="14"/>
          </p:nvPr>
        </p:nvSpPr>
        <p:spPr>
          <a:xfrm>
            <a:off x="659384"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a:extLst>
              <a:ext uri="{FF2B5EF4-FFF2-40B4-BE49-F238E27FC236}">
                <a16:creationId xmlns:a16="http://schemas.microsoft.com/office/drawing/2014/main" id="{84B867C6-A198-1B4A-A852-95F027D8747D}"/>
              </a:ext>
            </a:extLst>
          </p:cNvPr>
          <p:cNvSpPr>
            <a:spLocks noGrp="1"/>
          </p:cNvSpPr>
          <p:nvPr>
            <p:ph sz="quarter" idx="15"/>
          </p:nvPr>
        </p:nvSpPr>
        <p:spPr>
          <a:xfrm>
            <a:off x="4353306"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a:extLst>
              <a:ext uri="{FF2B5EF4-FFF2-40B4-BE49-F238E27FC236}">
                <a16:creationId xmlns:a16="http://schemas.microsoft.com/office/drawing/2014/main" id="{F6B6AA58-7483-B84C-835B-7F5625C224F5}"/>
              </a:ext>
            </a:extLst>
          </p:cNvPr>
          <p:cNvSpPr>
            <a:spLocks noGrp="1"/>
          </p:cNvSpPr>
          <p:nvPr>
            <p:ph sz="quarter" idx="16"/>
          </p:nvPr>
        </p:nvSpPr>
        <p:spPr>
          <a:xfrm>
            <a:off x="8047228"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a:extLst>
              <a:ext uri="{FF2B5EF4-FFF2-40B4-BE49-F238E27FC236}">
                <a16:creationId xmlns:a16="http://schemas.microsoft.com/office/drawing/2014/main" id="{D08EAB46-9CF4-1F4A-9605-0234E4CD45B1}"/>
              </a:ext>
            </a:extLst>
          </p:cNvPr>
          <p:cNvSpPr>
            <a:spLocks noGrp="1"/>
          </p:cNvSpPr>
          <p:nvPr>
            <p:ph type="title"/>
          </p:nvPr>
        </p:nvSpPr>
        <p:spPr>
          <a:xfrm>
            <a:off x="838200" y="990600"/>
            <a:ext cx="10515600" cy="1211263"/>
          </a:xfrm>
        </p:spPr>
        <p:txBody>
          <a:bodyPr>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241134645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60" userDrawn="1">
          <p15:clr>
            <a:srgbClr val="FBAE40"/>
          </p15:clr>
        </p15:guide>
        <p15:guide id="4" pos="7296" userDrawn="1">
          <p15:clr>
            <a:srgbClr val="FBAE40"/>
          </p15:clr>
        </p15:guide>
        <p15:guide id="5" orient="horz" pos="552" userDrawn="1">
          <p15:clr>
            <a:srgbClr val="FBAE40"/>
          </p15:clr>
        </p15:guide>
        <p15:guide id="6" orient="horz" pos="1392" userDrawn="1">
          <p15:clr>
            <a:srgbClr val="FBAE40"/>
          </p15:clr>
        </p15:guide>
        <p15:guide id="7" orient="horz" pos="369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21312C-6CA2-D24F-8A96-BCA108219260}"/>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06B9BA-D6BC-614D-930F-CCC3CDA3E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BEDA0C-9DDC-6C49-8321-18C527EBBC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A867EE-F2D5-F743-9D13-08F24AF68D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98ACC-B26F-934E-B1F6-6B563974BCB4}"/>
              </a:ext>
            </a:extLst>
          </p:cNvPr>
          <p:cNvSpPr>
            <a:spLocks noGrp="1"/>
          </p:cNvSpPr>
          <p:nvPr>
            <p:ph type="dt" sz="half" idx="10"/>
          </p:nvPr>
        </p:nvSpPr>
        <p:spPr/>
        <p:txBody>
          <a:bodyPr/>
          <a:lstStyle/>
          <a:p>
            <a:fld id="{1E8CA059-63AE-FD46-B1F3-C222D746C90F}" type="datetime1">
              <a:rPr lang="en-US" smtClean="0"/>
              <a:t>10/25/2022</a:t>
            </a:fld>
            <a:endParaRPr lang="en-US" dirty="0"/>
          </a:p>
        </p:txBody>
      </p:sp>
      <p:sp>
        <p:nvSpPr>
          <p:cNvPr id="6" name="Footer Placeholder 5">
            <a:extLst>
              <a:ext uri="{FF2B5EF4-FFF2-40B4-BE49-F238E27FC236}">
                <a16:creationId xmlns:a16="http://schemas.microsoft.com/office/drawing/2014/main" id="{B6697739-8E36-994F-A759-E889B9248C93}"/>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C48947F0-1B94-024F-B0D7-9B996C2CCA93}"/>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92211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2718B-E4C2-8143-BF22-39FDE3C7A7B5}"/>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78AC5FA-E6A9-E043-8D79-E29E732C9E6C}"/>
              </a:ext>
            </a:extLst>
          </p:cNvPr>
          <p:cNvSpPr>
            <a:spLocks noGrp="1"/>
          </p:cNvSpPr>
          <p:nvPr>
            <p:ph type="title"/>
          </p:nvPr>
        </p:nvSpPr>
        <p:spPr>
          <a:xfrm>
            <a:off x="514814" y="365126"/>
            <a:ext cx="10838986" cy="642394"/>
          </a:xfrm>
        </p:spPr>
        <p:txBody>
          <a:bodyPr>
            <a:normAutofit/>
          </a:bodyPr>
          <a:lstStyle>
            <a:lvl1pPr>
              <a:defRPr sz="3600"/>
            </a:lvl1pPr>
          </a:lstStyle>
          <a:p>
            <a:r>
              <a:rPr lang="en-US" dirty="0"/>
              <a:t>Click to edit Master title style</a:t>
            </a:r>
          </a:p>
        </p:txBody>
      </p:sp>
      <p:sp>
        <p:nvSpPr>
          <p:cNvPr id="8" name="Content Placeholder 2">
            <a:extLst>
              <a:ext uri="{FF2B5EF4-FFF2-40B4-BE49-F238E27FC236}">
                <a16:creationId xmlns:a16="http://schemas.microsoft.com/office/drawing/2014/main" id="{3FAD2512-BA9F-AE43-9A64-DF9E7C17B4E4}"/>
              </a:ext>
            </a:extLst>
          </p:cNvPr>
          <p:cNvSpPr>
            <a:spLocks noGrp="1"/>
          </p:cNvSpPr>
          <p:nvPr>
            <p:ph sz="half" idx="1" hasCustomPrompt="1"/>
          </p:nvPr>
        </p:nvSpPr>
        <p:spPr>
          <a:xfrm>
            <a:off x="514814" y="3429000"/>
            <a:ext cx="5181600" cy="2747961"/>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25763439-0D63-384B-81AB-3177F9E7B31B}"/>
              </a:ext>
            </a:extLst>
          </p:cNvPr>
          <p:cNvSpPr>
            <a:spLocks noGrp="1"/>
          </p:cNvSpPr>
          <p:nvPr>
            <p:ph sz="half" idx="2" hasCustomPrompt="1"/>
          </p:nvPr>
        </p:nvSpPr>
        <p:spPr>
          <a:xfrm>
            <a:off x="6172200" y="3429000"/>
            <a:ext cx="5181600" cy="2747962"/>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a:extLst>
              <a:ext uri="{FF2B5EF4-FFF2-40B4-BE49-F238E27FC236}">
                <a16:creationId xmlns:a16="http://schemas.microsoft.com/office/drawing/2014/main" id="{CC73837D-1D39-8546-AE6F-8138A72CC57F}"/>
              </a:ext>
            </a:extLst>
          </p:cNvPr>
          <p:cNvSpPr>
            <a:spLocks noGrp="1"/>
          </p:cNvSpPr>
          <p:nvPr>
            <p:ph type="dt" sz="half" idx="10"/>
          </p:nvPr>
        </p:nvSpPr>
        <p:spPr>
          <a:xfrm>
            <a:off x="838200" y="6356350"/>
            <a:ext cx="2743200" cy="365125"/>
          </a:xfrm>
        </p:spPr>
        <p:txBody>
          <a:bodyPr/>
          <a:lstStyle/>
          <a:p>
            <a:fld id="{3FC02089-5ADB-3F4C-9FE0-380FE0C76061}" type="datetime1">
              <a:rPr lang="en-US" smtClean="0"/>
              <a:t>10/25/2022</a:t>
            </a:fld>
            <a:endParaRPr lang="en-US" dirty="0"/>
          </a:p>
        </p:txBody>
      </p:sp>
      <p:sp>
        <p:nvSpPr>
          <p:cNvPr id="11" name="Footer Placeholder 5">
            <a:extLst>
              <a:ext uri="{FF2B5EF4-FFF2-40B4-BE49-F238E27FC236}">
                <a16:creationId xmlns:a16="http://schemas.microsoft.com/office/drawing/2014/main" id="{B22417BA-B108-DB4A-B1B6-349371933AAF}"/>
              </a:ext>
            </a:extLst>
          </p:cNvPr>
          <p:cNvSpPr>
            <a:spLocks noGrp="1"/>
          </p:cNvSpPr>
          <p:nvPr>
            <p:ph type="ftr" sz="quarter" idx="11"/>
          </p:nvPr>
        </p:nvSpPr>
        <p:spPr>
          <a:xfrm>
            <a:off x="4038600" y="6356350"/>
            <a:ext cx="4114800" cy="365125"/>
          </a:xfrm>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12" name="Slide Number Placeholder 6">
            <a:extLst>
              <a:ext uri="{FF2B5EF4-FFF2-40B4-BE49-F238E27FC236}">
                <a16:creationId xmlns:a16="http://schemas.microsoft.com/office/drawing/2014/main" id="{493686E5-ED3A-304B-864D-C35F00E3827B}"/>
              </a:ext>
            </a:extLst>
          </p:cNvPr>
          <p:cNvSpPr>
            <a:spLocks noGrp="1"/>
          </p:cNvSpPr>
          <p:nvPr>
            <p:ph type="sldNum" sz="quarter" idx="12"/>
          </p:nvPr>
        </p:nvSpPr>
        <p:spPr>
          <a:xfrm>
            <a:off x="8610600" y="6356350"/>
            <a:ext cx="2743200" cy="365125"/>
          </a:xfrm>
        </p:spPr>
        <p:txBody>
          <a:bodyPr/>
          <a:lstStyle/>
          <a:p>
            <a:fld id="{DE3260E4-ED7B-584B-A073-E37901C7426D}" type="slidenum">
              <a:rPr lang="en-US" smtClean="0"/>
              <a:t>‹#›</a:t>
            </a:fld>
            <a:endParaRPr lang="en-US" dirty="0"/>
          </a:p>
        </p:txBody>
      </p:sp>
      <p:pic>
        <p:nvPicPr>
          <p:cNvPr id="13" name="Picture 12">
            <a:extLst>
              <a:ext uri="{FF2B5EF4-FFF2-40B4-BE49-F238E27FC236}">
                <a16:creationId xmlns:a16="http://schemas.microsoft.com/office/drawing/2014/main" id="{795DB3F5-B2FA-EE45-9D12-E165503E223E}"/>
              </a:ext>
            </a:extLst>
          </p:cNvPr>
          <p:cNvPicPr>
            <a:picLocks noChangeAspect="1"/>
          </p:cNvPicPr>
          <p:nvPr userDrawn="1"/>
        </p:nvPicPr>
        <p:blipFill>
          <a:blip r:embed="rId2"/>
          <a:stretch>
            <a:fillRect/>
          </a:stretch>
        </p:blipFill>
        <p:spPr>
          <a:xfrm>
            <a:off x="5876227" y="2059801"/>
            <a:ext cx="45719" cy="3764198"/>
          </a:xfrm>
          <a:prstGeom prst="rect">
            <a:avLst/>
          </a:prstGeom>
        </p:spPr>
      </p:pic>
      <p:sp>
        <p:nvSpPr>
          <p:cNvPr id="14" name="Text Placeholder 12">
            <a:extLst>
              <a:ext uri="{FF2B5EF4-FFF2-40B4-BE49-F238E27FC236}">
                <a16:creationId xmlns:a16="http://schemas.microsoft.com/office/drawing/2014/main" id="{B218DB45-2CB2-8344-B12A-02130B35327A}"/>
              </a:ext>
            </a:extLst>
          </p:cNvPr>
          <p:cNvSpPr>
            <a:spLocks noGrp="1"/>
          </p:cNvSpPr>
          <p:nvPr>
            <p:ph type="body" sz="quarter" idx="13"/>
          </p:nvPr>
        </p:nvSpPr>
        <p:spPr>
          <a:xfrm>
            <a:off x="514814" y="2696178"/>
            <a:ext cx="5181600" cy="642394"/>
          </a:xfrm>
        </p:spPr>
        <p:txBody>
          <a:bodyPr>
            <a:normAutofit/>
          </a:bodyPr>
          <a:lstStyle>
            <a:lvl1pPr marL="0" indent="0" algn="ctr">
              <a:buNone/>
              <a:defRPr sz="2400">
                <a:solidFill>
                  <a:srgbClr val="67365E"/>
                </a:solidFill>
              </a:defRPr>
            </a:lvl1pPr>
          </a:lstStyle>
          <a:p>
            <a:pPr lvl="0"/>
            <a:r>
              <a:rPr lang="en-US" dirty="0"/>
              <a:t>Click to edit Master text style</a:t>
            </a:r>
          </a:p>
        </p:txBody>
      </p:sp>
      <p:sp>
        <p:nvSpPr>
          <p:cNvPr id="15" name="Text Placeholder 12">
            <a:extLst>
              <a:ext uri="{FF2B5EF4-FFF2-40B4-BE49-F238E27FC236}">
                <a16:creationId xmlns:a16="http://schemas.microsoft.com/office/drawing/2014/main" id="{2CD0A364-A1EC-CA4B-9AE8-E8860F6C0DC2}"/>
              </a:ext>
            </a:extLst>
          </p:cNvPr>
          <p:cNvSpPr>
            <a:spLocks noGrp="1"/>
          </p:cNvSpPr>
          <p:nvPr>
            <p:ph type="body" sz="quarter" idx="14"/>
          </p:nvPr>
        </p:nvSpPr>
        <p:spPr>
          <a:xfrm>
            <a:off x="6172200" y="2696178"/>
            <a:ext cx="5181600" cy="642394"/>
          </a:xfrm>
        </p:spPr>
        <p:txBody>
          <a:bodyPr>
            <a:normAutofit/>
          </a:bodyPr>
          <a:lstStyle>
            <a:lvl1pPr marL="0" indent="0" algn="ctr">
              <a:buNone/>
              <a:defRPr sz="2400">
                <a:solidFill>
                  <a:srgbClr val="67365E"/>
                </a:solidFill>
              </a:defRPr>
            </a:lvl1pPr>
          </a:lstStyle>
          <a:p>
            <a:pPr lvl="0"/>
            <a:r>
              <a:rPr lang="en-US" dirty="0"/>
              <a:t>Click to edit Master text style</a:t>
            </a:r>
          </a:p>
        </p:txBody>
      </p:sp>
      <p:sp>
        <p:nvSpPr>
          <p:cNvPr id="16" name="Picture Placeholder 15">
            <a:extLst>
              <a:ext uri="{FF2B5EF4-FFF2-40B4-BE49-F238E27FC236}">
                <a16:creationId xmlns:a16="http://schemas.microsoft.com/office/drawing/2014/main" id="{409F7E9D-57FF-444A-BBBD-5513C990C44B}"/>
              </a:ext>
            </a:extLst>
          </p:cNvPr>
          <p:cNvSpPr>
            <a:spLocks noGrp="1"/>
          </p:cNvSpPr>
          <p:nvPr>
            <p:ph type="pic" sz="quarter" idx="15"/>
          </p:nvPr>
        </p:nvSpPr>
        <p:spPr>
          <a:xfrm>
            <a:off x="2341881" y="1260882"/>
            <a:ext cx="1346658" cy="1344868"/>
          </a:xfrm>
        </p:spPr>
        <p:txBody>
          <a:bodyPr/>
          <a:lstStyle/>
          <a:p>
            <a:endParaRPr lang="en-US" dirty="0"/>
          </a:p>
        </p:txBody>
      </p:sp>
      <p:sp>
        <p:nvSpPr>
          <p:cNvPr id="17" name="Picture Placeholder 15">
            <a:extLst>
              <a:ext uri="{FF2B5EF4-FFF2-40B4-BE49-F238E27FC236}">
                <a16:creationId xmlns:a16="http://schemas.microsoft.com/office/drawing/2014/main" id="{AA75AE70-5079-594F-A147-138E6DB03B78}"/>
              </a:ext>
            </a:extLst>
          </p:cNvPr>
          <p:cNvSpPr>
            <a:spLocks noGrp="1"/>
          </p:cNvSpPr>
          <p:nvPr>
            <p:ph type="pic" sz="quarter" idx="16"/>
          </p:nvPr>
        </p:nvSpPr>
        <p:spPr>
          <a:xfrm>
            <a:off x="7937271" y="1260882"/>
            <a:ext cx="1346658" cy="1344868"/>
          </a:xfrm>
        </p:spPr>
        <p:txBody>
          <a:bodyPr/>
          <a:lstStyle/>
          <a:p>
            <a:endParaRPr lang="en-US" dirty="0"/>
          </a:p>
        </p:txBody>
      </p:sp>
    </p:spTree>
    <p:extLst>
      <p:ext uri="{BB962C8B-B14F-4D97-AF65-F5344CB8AC3E}">
        <p14:creationId xmlns:p14="http://schemas.microsoft.com/office/powerpoint/2010/main" val="139477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2D35C1-5328-2944-949E-BC3F3B43290A}"/>
              </a:ext>
            </a:extLst>
          </p:cNvPr>
          <p:cNvSpPr/>
          <p:nvPr userDrawn="1"/>
        </p:nvSpPr>
        <p:spPr>
          <a:xfrm>
            <a:off x="0" y="6300270"/>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19726A-D583-B444-9FE9-634281544717}"/>
              </a:ext>
            </a:extLst>
          </p:cNvPr>
          <p:cNvSpPr>
            <a:spLocks noGrp="1"/>
          </p:cNvSpPr>
          <p:nvPr>
            <p:ph type="title"/>
          </p:nvPr>
        </p:nvSpPr>
        <p:spPr>
          <a:xfrm>
            <a:off x="278514" y="72057"/>
            <a:ext cx="10515600" cy="921669"/>
          </a:xfrm>
        </p:spPr>
        <p:txBody>
          <a:bodyP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51A2180C-DC44-E548-BA05-51B9269D5A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88B24-B089-2848-9154-DB3AD2E37246}"/>
              </a:ext>
            </a:extLst>
          </p:cNvPr>
          <p:cNvSpPr>
            <a:spLocks noGrp="1"/>
          </p:cNvSpPr>
          <p:nvPr>
            <p:ph type="dt" sz="half" idx="10"/>
          </p:nvPr>
        </p:nvSpPr>
        <p:spPr/>
        <p:txBody>
          <a:bodyPr/>
          <a:lstStyle/>
          <a:p>
            <a:fld id="{3E4D3C13-D2F4-C046-A0AF-A502F6B8BF82}" type="datetime1">
              <a:rPr lang="en-US" smtClean="0"/>
              <a:t>10/25/2022</a:t>
            </a:fld>
            <a:endParaRPr lang="en-US" dirty="0"/>
          </a:p>
        </p:txBody>
      </p:sp>
      <p:sp>
        <p:nvSpPr>
          <p:cNvPr id="5" name="Footer Placeholder 4">
            <a:extLst>
              <a:ext uri="{FF2B5EF4-FFF2-40B4-BE49-F238E27FC236}">
                <a16:creationId xmlns:a16="http://schemas.microsoft.com/office/drawing/2014/main" id="{93279AC5-7AEF-7645-8300-BD5681A33FC9}"/>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1C7A08B8-EFE3-CD44-A6C1-68A8554970B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3260355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E5D89B91-6AA7-BC42-94A7-4695249CDC2C}"/>
              </a:ext>
            </a:extLst>
          </p:cNvPr>
          <p:cNvSpPr/>
          <p:nvPr userDrawn="1"/>
        </p:nvSpPr>
        <p:spPr>
          <a:xfrm>
            <a:off x="3689146" y="1272194"/>
            <a:ext cx="8263203" cy="4921012"/>
          </a:xfrm>
          <a:custGeom>
            <a:avLst/>
            <a:gdLst>
              <a:gd name="connsiteX0" fmla="*/ 0 w 8369969"/>
              <a:gd name="connsiteY0" fmla="*/ 820026 h 4920059"/>
              <a:gd name="connsiteX1" fmla="*/ 820026 w 8369969"/>
              <a:gd name="connsiteY1" fmla="*/ 0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0 w 8369969"/>
              <a:gd name="connsiteY8" fmla="*/ 820026 h 4920059"/>
              <a:gd name="connsiteX0" fmla="*/ 14121 w 8384090"/>
              <a:gd name="connsiteY0" fmla="*/ 820026 h 4920059"/>
              <a:gd name="connsiteX1" fmla="*/ 348010 w 8384090"/>
              <a:gd name="connsiteY1" fmla="*/ 11575 h 4920059"/>
              <a:gd name="connsiteX2" fmla="*/ 7564064 w 8384090"/>
              <a:gd name="connsiteY2" fmla="*/ 0 h 4920059"/>
              <a:gd name="connsiteX3" fmla="*/ 8384090 w 8384090"/>
              <a:gd name="connsiteY3" fmla="*/ 820026 h 4920059"/>
              <a:gd name="connsiteX4" fmla="*/ 8384090 w 8384090"/>
              <a:gd name="connsiteY4" fmla="*/ 4100033 h 4920059"/>
              <a:gd name="connsiteX5" fmla="*/ 7564064 w 8384090"/>
              <a:gd name="connsiteY5" fmla="*/ 4920059 h 4920059"/>
              <a:gd name="connsiteX6" fmla="*/ 834147 w 8384090"/>
              <a:gd name="connsiteY6" fmla="*/ 4920059 h 4920059"/>
              <a:gd name="connsiteX7" fmla="*/ 14121 w 8384090"/>
              <a:gd name="connsiteY7" fmla="*/ 4100033 h 4920059"/>
              <a:gd name="connsiteX8" fmla="*/ 14121 w 8384090"/>
              <a:gd name="connsiteY8" fmla="*/ 820026 h 4920059"/>
              <a:gd name="connsiteX0" fmla="*/ 219919 w 8369969"/>
              <a:gd name="connsiteY0" fmla="*/ 79687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219919 w 8369969"/>
              <a:gd name="connsiteY8" fmla="*/ 79687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0 w 8312096"/>
              <a:gd name="connsiteY0" fmla="*/ 820026 h 4920059"/>
              <a:gd name="connsiteX1" fmla="*/ 276016 w 8312096"/>
              <a:gd name="connsiteY1" fmla="*/ 11575 h 4920059"/>
              <a:gd name="connsiteX2" fmla="*/ 7492070 w 8312096"/>
              <a:gd name="connsiteY2" fmla="*/ 0 h 4920059"/>
              <a:gd name="connsiteX3" fmla="*/ 8312096 w 8312096"/>
              <a:gd name="connsiteY3" fmla="*/ 820026 h 4920059"/>
              <a:gd name="connsiteX4" fmla="*/ 8312096 w 8312096"/>
              <a:gd name="connsiteY4" fmla="*/ 4100033 h 4920059"/>
              <a:gd name="connsiteX5" fmla="*/ 7492070 w 8312096"/>
              <a:gd name="connsiteY5" fmla="*/ 4920059 h 4920059"/>
              <a:gd name="connsiteX6" fmla="*/ 762153 w 8312096"/>
              <a:gd name="connsiteY6" fmla="*/ 4920059 h 4920059"/>
              <a:gd name="connsiteX7" fmla="*/ 23150 w 8312096"/>
              <a:gd name="connsiteY7" fmla="*/ 4123183 h 4920059"/>
              <a:gd name="connsiteX8" fmla="*/ 0 w 8312096"/>
              <a:gd name="connsiteY8" fmla="*/ 820026 h 4920059"/>
              <a:gd name="connsiteX0" fmla="*/ 121707 w 8433803"/>
              <a:gd name="connsiteY0" fmla="*/ 820026 h 4920059"/>
              <a:gd name="connsiteX1" fmla="*/ 397723 w 8433803"/>
              <a:gd name="connsiteY1" fmla="*/ 11575 h 4920059"/>
              <a:gd name="connsiteX2" fmla="*/ 7613777 w 8433803"/>
              <a:gd name="connsiteY2" fmla="*/ 0 h 4920059"/>
              <a:gd name="connsiteX3" fmla="*/ 8433803 w 8433803"/>
              <a:gd name="connsiteY3" fmla="*/ 820026 h 4920059"/>
              <a:gd name="connsiteX4" fmla="*/ 8433803 w 8433803"/>
              <a:gd name="connsiteY4" fmla="*/ 4100033 h 4920059"/>
              <a:gd name="connsiteX5" fmla="*/ 7613777 w 8433803"/>
              <a:gd name="connsiteY5" fmla="*/ 4920059 h 4920059"/>
              <a:gd name="connsiteX6" fmla="*/ 224103 w 8433803"/>
              <a:gd name="connsiteY6" fmla="*/ 4908484 h 4920059"/>
              <a:gd name="connsiteX7" fmla="*/ 144857 w 8433803"/>
              <a:gd name="connsiteY7" fmla="*/ 4123183 h 4920059"/>
              <a:gd name="connsiteX8" fmla="*/ 121707 w 8433803"/>
              <a:gd name="connsiteY8" fmla="*/ 820026 h 4920059"/>
              <a:gd name="connsiteX0" fmla="*/ 0 w 8312096"/>
              <a:gd name="connsiteY0" fmla="*/ 820026 h 4920059"/>
              <a:gd name="connsiteX1" fmla="*/ 276016 w 8312096"/>
              <a:gd name="connsiteY1" fmla="*/ 11575 h 4920059"/>
              <a:gd name="connsiteX2" fmla="*/ 7492070 w 8312096"/>
              <a:gd name="connsiteY2" fmla="*/ 0 h 4920059"/>
              <a:gd name="connsiteX3" fmla="*/ 8312096 w 8312096"/>
              <a:gd name="connsiteY3" fmla="*/ 820026 h 4920059"/>
              <a:gd name="connsiteX4" fmla="*/ 8312096 w 8312096"/>
              <a:gd name="connsiteY4" fmla="*/ 4100033 h 4920059"/>
              <a:gd name="connsiteX5" fmla="*/ 7492070 w 8312096"/>
              <a:gd name="connsiteY5" fmla="*/ 4920059 h 4920059"/>
              <a:gd name="connsiteX6" fmla="*/ 102396 w 8312096"/>
              <a:gd name="connsiteY6" fmla="*/ 4908484 h 4920059"/>
              <a:gd name="connsiteX7" fmla="*/ 23150 w 8312096"/>
              <a:gd name="connsiteY7" fmla="*/ 4123183 h 4920059"/>
              <a:gd name="connsiteX8" fmla="*/ 0 w 8312096"/>
              <a:gd name="connsiteY8" fmla="*/ 820026 h 4920059"/>
              <a:gd name="connsiteX0" fmla="*/ 0 w 8456952"/>
              <a:gd name="connsiteY0" fmla="*/ 820026 h 4909553"/>
              <a:gd name="connsiteX1" fmla="*/ 276016 w 8456952"/>
              <a:gd name="connsiteY1" fmla="*/ 11575 h 4909553"/>
              <a:gd name="connsiteX2" fmla="*/ 7492070 w 8456952"/>
              <a:gd name="connsiteY2" fmla="*/ 0 h 4909553"/>
              <a:gd name="connsiteX3" fmla="*/ 8312096 w 8456952"/>
              <a:gd name="connsiteY3" fmla="*/ 820026 h 4909553"/>
              <a:gd name="connsiteX4" fmla="*/ 8312096 w 8456952"/>
              <a:gd name="connsiteY4" fmla="*/ 4100033 h 4909553"/>
              <a:gd name="connsiteX5" fmla="*/ 8232849 w 8456952"/>
              <a:gd name="connsiteY5" fmla="*/ 4908484 h 4909553"/>
              <a:gd name="connsiteX6" fmla="*/ 102396 w 8456952"/>
              <a:gd name="connsiteY6" fmla="*/ 4908484 h 4909553"/>
              <a:gd name="connsiteX7" fmla="*/ 23150 w 8456952"/>
              <a:gd name="connsiteY7" fmla="*/ 4123183 h 4909553"/>
              <a:gd name="connsiteX8" fmla="*/ 0 w 8456952"/>
              <a:gd name="connsiteY8" fmla="*/ 820026 h 4909553"/>
              <a:gd name="connsiteX0" fmla="*/ 0 w 8333807"/>
              <a:gd name="connsiteY0" fmla="*/ 820026 h 4909553"/>
              <a:gd name="connsiteX1" fmla="*/ 276016 w 8333807"/>
              <a:gd name="connsiteY1" fmla="*/ 11575 h 4909553"/>
              <a:gd name="connsiteX2" fmla="*/ 7492070 w 8333807"/>
              <a:gd name="connsiteY2" fmla="*/ 0 h 4909553"/>
              <a:gd name="connsiteX3" fmla="*/ 8312096 w 8333807"/>
              <a:gd name="connsiteY3" fmla="*/ 820026 h 4909553"/>
              <a:gd name="connsiteX4" fmla="*/ 8312096 w 8333807"/>
              <a:gd name="connsiteY4" fmla="*/ 4100033 h 4909553"/>
              <a:gd name="connsiteX5" fmla="*/ 8232849 w 8333807"/>
              <a:gd name="connsiteY5" fmla="*/ 4908484 h 4909553"/>
              <a:gd name="connsiteX6" fmla="*/ 102396 w 8333807"/>
              <a:gd name="connsiteY6" fmla="*/ 4908484 h 4909553"/>
              <a:gd name="connsiteX7" fmla="*/ 23150 w 8333807"/>
              <a:gd name="connsiteY7" fmla="*/ 4123183 h 4909553"/>
              <a:gd name="connsiteX8" fmla="*/ 0 w 8333807"/>
              <a:gd name="connsiteY8" fmla="*/ 820026 h 4909553"/>
              <a:gd name="connsiteX0" fmla="*/ 0 w 8315173"/>
              <a:gd name="connsiteY0" fmla="*/ 820026 h 4909553"/>
              <a:gd name="connsiteX1" fmla="*/ 276016 w 8315173"/>
              <a:gd name="connsiteY1" fmla="*/ 11575 h 4909553"/>
              <a:gd name="connsiteX2" fmla="*/ 7492070 w 8315173"/>
              <a:gd name="connsiteY2" fmla="*/ 0 h 4909553"/>
              <a:gd name="connsiteX3" fmla="*/ 8312096 w 8315173"/>
              <a:gd name="connsiteY3" fmla="*/ 820026 h 4909553"/>
              <a:gd name="connsiteX4" fmla="*/ 8265797 w 8315173"/>
              <a:gd name="connsiteY4" fmla="*/ 4088458 h 4909553"/>
              <a:gd name="connsiteX5" fmla="*/ 8232849 w 8315173"/>
              <a:gd name="connsiteY5" fmla="*/ 4908484 h 4909553"/>
              <a:gd name="connsiteX6" fmla="*/ 102396 w 8315173"/>
              <a:gd name="connsiteY6" fmla="*/ 4908484 h 4909553"/>
              <a:gd name="connsiteX7" fmla="*/ 23150 w 8315173"/>
              <a:gd name="connsiteY7" fmla="*/ 4123183 h 4909553"/>
              <a:gd name="connsiteX8" fmla="*/ 0 w 8315173"/>
              <a:gd name="connsiteY8" fmla="*/ 820026 h 4909553"/>
              <a:gd name="connsiteX0" fmla="*/ 0 w 8312096"/>
              <a:gd name="connsiteY0" fmla="*/ 820026 h 4921012"/>
              <a:gd name="connsiteX1" fmla="*/ 276016 w 8312096"/>
              <a:gd name="connsiteY1" fmla="*/ 11575 h 4921012"/>
              <a:gd name="connsiteX2" fmla="*/ 7492070 w 8312096"/>
              <a:gd name="connsiteY2" fmla="*/ 0 h 4921012"/>
              <a:gd name="connsiteX3" fmla="*/ 8312096 w 8312096"/>
              <a:gd name="connsiteY3" fmla="*/ 820026 h 4921012"/>
              <a:gd name="connsiteX4" fmla="*/ 8265797 w 8312096"/>
              <a:gd name="connsiteY4" fmla="*/ 4088458 h 4921012"/>
              <a:gd name="connsiteX5" fmla="*/ 8163401 w 8312096"/>
              <a:gd name="connsiteY5" fmla="*/ 4920059 h 4921012"/>
              <a:gd name="connsiteX6" fmla="*/ 102396 w 8312096"/>
              <a:gd name="connsiteY6" fmla="*/ 4908484 h 4921012"/>
              <a:gd name="connsiteX7" fmla="*/ 23150 w 8312096"/>
              <a:gd name="connsiteY7" fmla="*/ 4123183 h 4921012"/>
              <a:gd name="connsiteX8" fmla="*/ 0 w 8312096"/>
              <a:gd name="connsiteY8" fmla="*/ 820026 h 4921012"/>
              <a:gd name="connsiteX0" fmla="*/ 0 w 8276983"/>
              <a:gd name="connsiteY0" fmla="*/ 828503 h 4929489"/>
              <a:gd name="connsiteX1" fmla="*/ 276016 w 8276983"/>
              <a:gd name="connsiteY1" fmla="*/ 20052 h 4929489"/>
              <a:gd name="connsiteX2" fmla="*/ 7492070 w 8276983"/>
              <a:gd name="connsiteY2" fmla="*/ 8477 h 4929489"/>
              <a:gd name="connsiteX3" fmla="*/ 8242647 w 8276983"/>
              <a:gd name="connsiteY3" fmla="*/ 365516 h 4929489"/>
              <a:gd name="connsiteX4" fmla="*/ 8265797 w 8276983"/>
              <a:gd name="connsiteY4" fmla="*/ 4096935 h 4929489"/>
              <a:gd name="connsiteX5" fmla="*/ 8163401 w 8276983"/>
              <a:gd name="connsiteY5" fmla="*/ 4928536 h 4929489"/>
              <a:gd name="connsiteX6" fmla="*/ 102396 w 8276983"/>
              <a:gd name="connsiteY6" fmla="*/ 4916961 h 4929489"/>
              <a:gd name="connsiteX7" fmla="*/ 23150 w 8276983"/>
              <a:gd name="connsiteY7" fmla="*/ 4131660 h 4929489"/>
              <a:gd name="connsiteX8" fmla="*/ 0 w 8276983"/>
              <a:gd name="connsiteY8" fmla="*/ 828503 h 4929489"/>
              <a:gd name="connsiteX0" fmla="*/ 0 w 8276983"/>
              <a:gd name="connsiteY0" fmla="*/ 808451 h 4909437"/>
              <a:gd name="connsiteX1" fmla="*/ 276016 w 8276983"/>
              <a:gd name="connsiteY1" fmla="*/ 0 h 4909437"/>
              <a:gd name="connsiteX2" fmla="*/ 7492070 w 8276983"/>
              <a:gd name="connsiteY2" fmla="*/ 104172 h 4909437"/>
              <a:gd name="connsiteX3" fmla="*/ 8242647 w 8276983"/>
              <a:gd name="connsiteY3" fmla="*/ 345464 h 4909437"/>
              <a:gd name="connsiteX4" fmla="*/ 8265797 w 8276983"/>
              <a:gd name="connsiteY4" fmla="*/ 4076883 h 4909437"/>
              <a:gd name="connsiteX5" fmla="*/ 8163401 w 8276983"/>
              <a:gd name="connsiteY5" fmla="*/ 4908484 h 4909437"/>
              <a:gd name="connsiteX6" fmla="*/ 102396 w 8276983"/>
              <a:gd name="connsiteY6" fmla="*/ 4896909 h 4909437"/>
              <a:gd name="connsiteX7" fmla="*/ 23150 w 8276983"/>
              <a:gd name="connsiteY7" fmla="*/ 4111608 h 4909437"/>
              <a:gd name="connsiteX8" fmla="*/ 0 w 8276983"/>
              <a:gd name="connsiteY8" fmla="*/ 808451 h 4909437"/>
              <a:gd name="connsiteX0" fmla="*/ 0 w 8276983"/>
              <a:gd name="connsiteY0" fmla="*/ 810997 h 4911983"/>
              <a:gd name="connsiteX1" fmla="*/ 276016 w 8276983"/>
              <a:gd name="connsiteY1" fmla="*/ 2546 h 4911983"/>
              <a:gd name="connsiteX2" fmla="*/ 7480496 w 8276983"/>
              <a:gd name="connsiteY2" fmla="*/ 14121 h 4911983"/>
              <a:gd name="connsiteX3" fmla="*/ 8242647 w 8276983"/>
              <a:gd name="connsiteY3" fmla="*/ 348010 h 4911983"/>
              <a:gd name="connsiteX4" fmla="*/ 8265797 w 8276983"/>
              <a:gd name="connsiteY4" fmla="*/ 4079429 h 4911983"/>
              <a:gd name="connsiteX5" fmla="*/ 8163401 w 8276983"/>
              <a:gd name="connsiteY5" fmla="*/ 4911030 h 4911983"/>
              <a:gd name="connsiteX6" fmla="*/ 102396 w 8276983"/>
              <a:gd name="connsiteY6" fmla="*/ 4899455 h 4911983"/>
              <a:gd name="connsiteX7" fmla="*/ 23150 w 8276983"/>
              <a:gd name="connsiteY7" fmla="*/ 4114154 h 4911983"/>
              <a:gd name="connsiteX8" fmla="*/ 0 w 8276983"/>
              <a:gd name="connsiteY8" fmla="*/ 810997 h 4911983"/>
              <a:gd name="connsiteX0" fmla="*/ 0 w 8276983"/>
              <a:gd name="connsiteY0" fmla="*/ 820026 h 4921012"/>
              <a:gd name="connsiteX1" fmla="*/ 276016 w 8276983"/>
              <a:gd name="connsiteY1" fmla="*/ 0 h 4921012"/>
              <a:gd name="connsiteX2" fmla="*/ 7480496 w 8276983"/>
              <a:gd name="connsiteY2" fmla="*/ 23150 h 4921012"/>
              <a:gd name="connsiteX3" fmla="*/ 8242647 w 8276983"/>
              <a:gd name="connsiteY3" fmla="*/ 357039 h 4921012"/>
              <a:gd name="connsiteX4" fmla="*/ 8265797 w 8276983"/>
              <a:gd name="connsiteY4" fmla="*/ 4088458 h 4921012"/>
              <a:gd name="connsiteX5" fmla="*/ 8163401 w 8276983"/>
              <a:gd name="connsiteY5" fmla="*/ 4920059 h 4921012"/>
              <a:gd name="connsiteX6" fmla="*/ 102396 w 8276983"/>
              <a:gd name="connsiteY6" fmla="*/ 4908484 h 4921012"/>
              <a:gd name="connsiteX7" fmla="*/ 23150 w 8276983"/>
              <a:gd name="connsiteY7" fmla="*/ 4123183 h 4921012"/>
              <a:gd name="connsiteX8" fmla="*/ 0 w 8276983"/>
              <a:gd name="connsiteY8" fmla="*/ 820026 h 4921012"/>
              <a:gd name="connsiteX0" fmla="*/ 3780 w 8280763"/>
              <a:gd name="connsiteY0" fmla="*/ 820026 h 4921012"/>
              <a:gd name="connsiteX1" fmla="*/ 279796 w 8280763"/>
              <a:gd name="connsiteY1" fmla="*/ 0 h 4921012"/>
              <a:gd name="connsiteX2" fmla="*/ 7484276 w 8280763"/>
              <a:gd name="connsiteY2" fmla="*/ 23150 h 4921012"/>
              <a:gd name="connsiteX3" fmla="*/ 8246427 w 8280763"/>
              <a:gd name="connsiteY3" fmla="*/ 357039 h 4921012"/>
              <a:gd name="connsiteX4" fmla="*/ 8269577 w 8280763"/>
              <a:gd name="connsiteY4" fmla="*/ 4088458 h 4921012"/>
              <a:gd name="connsiteX5" fmla="*/ 8167181 w 8280763"/>
              <a:gd name="connsiteY5" fmla="*/ 4920059 h 4921012"/>
              <a:gd name="connsiteX6" fmla="*/ 106176 w 8280763"/>
              <a:gd name="connsiteY6" fmla="*/ 4908484 h 4921012"/>
              <a:gd name="connsiteX7" fmla="*/ 26930 w 8280763"/>
              <a:gd name="connsiteY7" fmla="*/ 4123183 h 4921012"/>
              <a:gd name="connsiteX8" fmla="*/ 3780 w 8280763"/>
              <a:gd name="connsiteY8" fmla="*/ 820026 h 4921012"/>
              <a:gd name="connsiteX0" fmla="*/ 20944 w 8263203"/>
              <a:gd name="connsiteY0" fmla="*/ 843176 h 4921012"/>
              <a:gd name="connsiteX1" fmla="*/ 262236 w 8263203"/>
              <a:gd name="connsiteY1" fmla="*/ 0 h 4921012"/>
              <a:gd name="connsiteX2" fmla="*/ 7466716 w 8263203"/>
              <a:gd name="connsiteY2" fmla="*/ 23150 h 4921012"/>
              <a:gd name="connsiteX3" fmla="*/ 8228867 w 8263203"/>
              <a:gd name="connsiteY3" fmla="*/ 357039 h 4921012"/>
              <a:gd name="connsiteX4" fmla="*/ 8252017 w 8263203"/>
              <a:gd name="connsiteY4" fmla="*/ 4088458 h 4921012"/>
              <a:gd name="connsiteX5" fmla="*/ 8149621 w 8263203"/>
              <a:gd name="connsiteY5" fmla="*/ 4920059 h 4921012"/>
              <a:gd name="connsiteX6" fmla="*/ 88616 w 8263203"/>
              <a:gd name="connsiteY6" fmla="*/ 4908484 h 4921012"/>
              <a:gd name="connsiteX7" fmla="*/ 9370 w 8263203"/>
              <a:gd name="connsiteY7" fmla="*/ 4123183 h 4921012"/>
              <a:gd name="connsiteX8" fmla="*/ 20944 w 8263203"/>
              <a:gd name="connsiteY8" fmla="*/ 843176 h 49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3203" h="4921012">
                <a:moveTo>
                  <a:pt x="20944" y="843176"/>
                </a:moveTo>
                <a:cubicBezTo>
                  <a:pt x="9369" y="529184"/>
                  <a:pt x="-28607" y="0"/>
                  <a:pt x="262236" y="0"/>
                </a:cubicBezTo>
                <a:lnTo>
                  <a:pt x="7466716" y="23150"/>
                </a:lnTo>
                <a:cubicBezTo>
                  <a:pt x="7919604" y="23150"/>
                  <a:pt x="8228867" y="-95849"/>
                  <a:pt x="8228867" y="357039"/>
                </a:cubicBezTo>
                <a:lnTo>
                  <a:pt x="8252017" y="4088458"/>
                </a:lnTo>
                <a:cubicBezTo>
                  <a:pt x="8252017" y="4541346"/>
                  <a:pt x="8313142" y="4943208"/>
                  <a:pt x="8149621" y="4920059"/>
                </a:cubicBezTo>
                <a:lnTo>
                  <a:pt x="88616" y="4908484"/>
                </a:lnTo>
                <a:cubicBezTo>
                  <a:pt x="-40181" y="4931633"/>
                  <a:pt x="9370" y="4576071"/>
                  <a:pt x="9370" y="4123183"/>
                </a:cubicBezTo>
                <a:lnTo>
                  <a:pt x="20944" y="843176"/>
                </a:lnTo>
                <a:close/>
              </a:path>
            </a:pathLst>
          </a:custGeom>
          <a:solidFill>
            <a:srgbClr val="E7D98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75AD33E2-BCF9-CB4E-9D0B-8415AC67F4C4}"/>
              </a:ext>
            </a:extLst>
          </p:cNvPr>
          <p:cNvSpPr>
            <a:spLocks noGrp="1"/>
          </p:cNvSpPr>
          <p:nvPr>
            <p:ph type="pic" idx="1"/>
          </p:nvPr>
        </p:nvSpPr>
        <p:spPr>
          <a:xfrm>
            <a:off x="240632" y="513347"/>
            <a:ext cx="3632012" cy="56789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Rectangle 8">
            <a:extLst>
              <a:ext uri="{FF2B5EF4-FFF2-40B4-BE49-F238E27FC236}">
                <a16:creationId xmlns:a16="http://schemas.microsoft.com/office/drawing/2014/main" id="{2B06F7EF-E044-CD4F-88CE-81905DB08351}"/>
              </a:ext>
            </a:extLst>
          </p:cNvPr>
          <p:cNvSpPr/>
          <p:nvPr userDrawn="1"/>
        </p:nvSpPr>
        <p:spPr>
          <a:xfrm>
            <a:off x="0" y="6192253"/>
            <a:ext cx="12192000"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E5E23C-55DE-E84B-99BB-BCFC4D59C03C}"/>
              </a:ext>
            </a:extLst>
          </p:cNvPr>
          <p:cNvSpPr>
            <a:spLocks noGrp="1"/>
          </p:cNvSpPr>
          <p:nvPr>
            <p:ph type="title"/>
          </p:nvPr>
        </p:nvSpPr>
        <p:spPr>
          <a:xfrm>
            <a:off x="4038600" y="401353"/>
            <a:ext cx="6229309" cy="692671"/>
          </a:xfrm>
        </p:spPr>
        <p:txBody>
          <a:bodyPr anchor="ctr">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9C6C1973-E3FA-A647-B220-DC1BC23DFA1C}"/>
              </a:ext>
            </a:extLst>
          </p:cNvPr>
          <p:cNvSpPr>
            <a:spLocks noGrp="1"/>
          </p:cNvSpPr>
          <p:nvPr>
            <p:ph type="body" sz="half" idx="2"/>
          </p:nvPr>
        </p:nvSpPr>
        <p:spPr>
          <a:xfrm>
            <a:off x="4038600" y="1620097"/>
            <a:ext cx="7527758" cy="43751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2BF1A1B-9CFF-F045-9477-E4A00003C884}"/>
              </a:ext>
            </a:extLst>
          </p:cNvPr>
          <p:cNvSpPr>
            <a:spLocks noGrp="1"/>
          </p:cNvSpPr>
          <p:nvPr>
            <p:ph type="dt" sz="half" idx="10"/>
          </p:nvPr>
        </p:nvSpPr>
        <p:spPr/>
        <p:txBody>
          <a:bodyPr/>
          <a:lstStyle/>
          <a:p>
            <a:fld id="{54562966-91C9-4A40-B570-2F4948730CDA}" type="datetime1">
              <a:rPr lang="en-US" smtClean="0"/>
              <a:t>10/25/2022</a:t>
            </a:fld>
            <a:endParaRPr lang="en-US" dirty="0"/>
          </a:p>
        </p:txBody>
      </p:sp>
      <p:sp>
        <p:nvSpPr>
          <p:cNvPr id="6" name="Footer Placeholder 5">
            <a:extLst>
              <a:ext uri="{FF2B5EF4-FFF2-40B4-BE49-F238E27FC236}">
                <a16:creationId xmlns:a16="http://schemas.microsoft.com/office/drawing/2014/main" id="{1CD457E3-213C-924A-A58C-294B0201047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DFBBFB4B-A985-0249-9427-ACCCA2A92579}"/>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1" name="Picture 10">
            <a:extLst>
              <a:ext uri="{FF2B5EF4-FFF2-40B4-BE49-F238E27FC236}">
                <a16:creationId xmlns:a16="http://schemas.microsoft.com/office/drawing/2014/main" id="{283E02E2-1A2C-754A-8921-4EC2844C6A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44307" y="782373"/>
            <a:ext cx="5743074" cy="596900"/>
          </a:xfrm>
          <a:prstGeom prst="rect">
            <a:avLst/>
          </a:prstGeom>
        </p:spPr>
      </p:pic>
    </p:spTree>
    <p:extLst>
      <p:ext uri="{BB962C8B-B14F-4D97-AF65-F5344CB8AC3E}">
        <p14:creationId xmlns:p14="http://schemas.microsoft.com/office/powerpoint/2010/main" val="425640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FD4F2822-7E4D-9B4F-A13F-CD3E8071B369}"/>
              </a:ext>
            </a:extLst>
          </p:cNvPr>
          <p:cNvSpPr>
            <a:spLocks noGrp="1"/>
          </p:cNvSpPr>
          <p:nvPr>
            <p:ph type="pic" idx="1"/>
          </p:nvPr>
        </p:nvSpPr>
        <p:spPr>
          <a:xfrm>
            <a:off x="838199" y="747132"/>
            <a:ext cx="3023293" cy="49622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Rectangle 6">
            <a:extLst>
              <a:ext uri="{FF2B5EF4-FFF2-40B4-BE49-F238E27FC236}">
                <a16:creationId xmlns:a16="http://schemas.microsoft.com/office/drawing/2014/main" id="{E2A54597-30D3-F140-839E-31F9C8821B89}"/>
              </a:ext>
            </a:extLst>
          </p:cNvPr>
          <p:cNvSpPr/>
          <p:nvPr userDrawn="1"/>
        </p:nvSpPr>
        <p:spPr>
          <a:xfrm>
            <a:off x="0" y="6192253"/>
            <a:ext cx="12192000"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360B901-4325-C645-9545-4FBE4A7E18EE}"/>
              </a:ext>
            </a:extLst>
          </p:cNvPr>
          <p:cNvSpPr>
            <a:spLocks noGrp="1"/>
          </p:cNvSpPr>
          <p:nvPr>
            <p:ph type="title"/>
          </p:nvPr>
        </p:nvSpPr>
        <p:spPr>
          <a:xfrm>
            <a:off x="4038600" y="742255"/>
            <a:ext cx="7315200" cy="692671"/>
          </a:xfrm>
        </p:spPr>
        <p:txBody>
          <a:bodyPr anchor="ctr">
            <a:normAutofit/>
          </a:bodyPr>
          <a:lstStyle>
            <a:lvl1pPr>
              <a:defRPr sz="2800"/>
            </a:lvl1pPr>
          </a:lstStyle>
          <a:p>
            <a:r>
              <a:rPr lang="en-US" dirty="0"/>
              <a:t>Click to edit Master title style</a:t>
            </a:r>
          </a:p>
        </p:txBody>
      </p:sp>
      <p:sp>
        <p:nvSpPr>
          <p:cNvPr id="9" name="Text Placeholder 3">
            <a:extLst>
              <a:ext uri="{FF2B5EF4-FFF2-40B4-BE49-F238E27FC236}">
                <a16:creationId xmlns:a16="http://schemas.microsoft.com/office/drawing/2014/main" id="{3159EE65-13BB-0A4D-9EFA-B524FC9959E4}"/>
              </a:ext>
            </a:extLst>
          </p:cNvPr>
          <p:cNvSpPr>
            <a:spLocks noGrp="1"/>
          </p:cNvSpPr>
          <p:nvPr>
            <p:ph type="body" sz="half" idx="2"/>
          </p:nvPr>
        </p:nvSpPr>
        <p:spPr>
          <a:xfrm>
            <a:off x="4038600" y="1545595"/>
            <a:ext cx="7315200" cy="387747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Date Placeholder 4">
            <a:extLst>
              <a:ext uri="{FF2B5EF4-FFF2-40B4-BE49-F238E27FC236}">
                <a16:creationId xmlns:a16="http://schemas.microsoft.com/office/drawing/2014/main" id="{81110552-EC83-3544-A56F-8FEDD7F543F6}"/>
              </a:ext>
            </a:extLst>
          </p:cNvPr>
          <p:cNvSpPr>
            <a:spLocks noGrp="1"/>
          </p:cNvSpPr>
          <p:nvPr>
            <p:ph type="dt" sz="half" idx="10"/>
          </p:nvPr>
        </p:nvSpPr>
        <p:spPr>
          <a:xfrm>
            <a:off x="838200" y="6356350"/>
            <a:ext cx="2743200" cy="365125"/>
          </a:xfrm>
        </p:spPr>
        <p:txBody>
          <a:bodyPr/>
          <a:lstStyle/>
          <a:p>
            <a:fld id="{9320DE20-993A-6249-BE46-63949DE2942C}" type="datetime1">
              <a:rPr lang="en-US" smtClean="0"/>
              <a:t>10/25/2022</a:t>
            </a:fld>
            <a:endParaRPr lang="en-US" dirty="0"/>
          </a:p>
        </p:txBody>
      </p:sp>
      <p:sp>
        <p:nvSpPr>
          <p:cNvPr id="11" name="Footer Placeholder 5">
            <a:extLst>
              <a:ext uri="{FF2B5EF4-FFF2-40B4-BE49-F238E27FC236}">
                <a16:creationId xmlns:a16="http://schemas.microsoft.com/office/drawing/2014/main" id="{0748B447-74CB-B745-A8DA-4C52F552766E}"/>
              </a:ext>
            </a:extLst>
          </p:cNvPr>
          <p:cNvSpPr>
            <a:spLocks noGrp="1"/>
          </p:cNvSpPr>
          <p:nvPr>
            <p:ph type="ftr" sz="quarter" idx="11"/>
          </p:nvPr>
        </p:nvSpPr>
        <p:spPr>
          <a:xfrm>
            <a:off x="4038600" y="6356350"/>
            <a:ext cx="4114800" cy="365125"/>
          </a:xfrm>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12" name="Slide Number Placeholder 6">
            <a:extLst>
              <a:ext uri="{FF2B5EF4-FFF2-40B4-BE49-F238E27FC236}">
                <a16:creationId xmlns:a16="http://schemas.microsoft.com/office/drawing/2014/main" id="{3B37C91D-B9A8-6041-932D-B4EB0F35AD11}"/>
              </a:ext>
            </a:extLst>
          </p:cNvPr>
          <p:cNvSpPr>
            <a:spLocks noGrp="1"/>
          </p:cNvSpPr>
          <p:nvPr>
            <p:ph type="sldNum" sz="quarter" idx="12"/>
          </p:nvPr>
        </p:nvSpPr>
        <p:spPr>
          <a:xfrm>
            <a:off x="8610600" y="6356350"/>
            <a:ext cx="2743200" cy="365125"/>
          </a:xfrm>
        </p:spPr>
        <p:txBody>
          <a:bodyPr/>
          <a:lstStyle/>
          <a:p>
            <a:fld id="{DE3260E4-ED7B-584B-A073-E37901C7426D}" type="slidenum">
              <a:rPr lang="en-US" smtClean="0"/>
              <a:t>‹#›</a:t>
            </a:fld>
            <a:endParaRPr lang="en-US" dirty="0"/>
          </a:p>
        </p:txBody>
      </p:sp>
      <p:pic>
        <p:nvPicPr>
          <p:cNvPr id="13" name="Picture 12">
            <a:extLst>
              <a:ext uri="{FF2B5EF4-FFF2-40B4-BE49-F238E27FC236}">
                <a16:creationId xmlns:a16="http://schemas.microsoft.com/office/drawing/2014/main" id="{FBFA8664-3E06-FB48-B72A-5600D73D85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74165"/>
            <a:ext cx="12192001" cy="596900"/>
          </a:xfrm>
          <a:prstGeom prst="rect">
            <a:avLst/>
          </a:prstGeom>
        </p:spPr>
      </p:pic>
      <p:pic>
        <p:nvPicPr>
          <p:cNvPr id="14" name="Picture 13">
            <a:extLst>
              <a:ext uri="{FF2B5EF4-FFF2-40B4-BE49-F238E27FC236}">
                <a16:creationId xmlns:a16="http://schemas.microsoft.com/office/drawing/2014/main" id="{DE3B197F-87D0-FB4E-815D-1F3BBAFAB4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2" y="5423074"/>
            <a:ext cx="12192001" cy="596900"/>
          </a:xfrm>
          <a:prstGeom prst="rect">
            <a:avLst/>
          </a:prstGeom>
        </p:spPr>
      </p:pic>
    </p:spTree>
    <p:extLst>
      <p:ext uri="{BB962C8B-B14F-4D97-AF65-F5344CB8AC3E}">
        <p14:creationId xmlns:p14="http://schemas.microsoft.com/office/powerpoint/2010/main" val="415229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C6E1ED"/>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1D497ACE-4224-2B48-82E7-67A369152D3F}"/>
              </a:ext>
            </a:extLst>
          </p:cNvPr>
          <p:cNvSpPr/>
          <p:nvPr userDrawn="1"/>
        </p:nvSpPr>
        <p:spPr>
          <a:xfrm>
            <a:off x="814948" y="-324392"/>
            <a:ext cx="2902323" cy="5868663"/>
          </a:xfrm>
          <a:custGeom>
            <a:avLst/>
            <a:gdLst>
              <a:gd name="connsiteX0" fmla="*/ 0 w 2910309"/>
              <a:gd name="connsiteY0" fmla="*/ 485061 h 5903089"/>
              <a:gd name="connsiteX1" fmla="*/ 485061 w 2910309"/>
              <a:gd name="connsiteY1" fmla="*/ 0 h 5903089"/>
              <a:gd name="connsiteX2" fmla="*/ 2425248 w 2910309"/>
              <a:gd name="connsiteY2" fmla="*/ 0 h 5903089"/>
              <a:gd name="connsiteX3" fmla="*/ 2910309 w 2910309"/>
              <a:gd name="connsiteY3" fmla="*/ 485061 h 5903089"/>
              <a:gd name="connsiteX4" fmla="*/ 2910309 w 2910309"/>
              <a:gd name="connsiteY4" fmla="*/ 5418028 h 5903089"/>
              <a:gd name="connsiteX5" fmla="*/ 2425248 w 2910309"/>
              <a:gd name="connsiteY5" fmla="*/ 5903089 h 5903089"/>
              <a:gd name="connsiteX6" fmla="*/ 485061 w 2910309"/>
              <a:gd name="connsiteY6" fmla="*/ 5903089 h 5903089"/>
              <a:gd name="connsiteX7" fmla="*/ 0 w 2910309"/>
              <a:gd name="connsiteY7" fmla="*/ 5418028 h 5903089"/>
              <a:gd name="connsiteX8" fmla="*/ 0 w 2910309"/>
              <a:gd name="connsiteY8" fmla="*/ 485061 h 5903089"/>
              <a:gd name="connsiteX0" fmla="*/ 0 w 2910309"/>
              <a:gd name="connsiteY0" fmla="*/ 485061 h 5903089"/>
              <a:gd name="connsiteX1" fmla="*/ 485061 w 2910309"/>
              <a:gd name="connsiteY1" fmla="*/ 0 h 5903089"/>
              <a:gd name="connsiteX2" fmla="*/ 2425248 w 2910309"/>
              <a:gd name="connsiteY2" fmla="*/ 0 h 5903089"/>
              <a:gd name="connsiteX3" fmla="*/ 2910309 w 2910309"/>
              <a:gd name="connsiteY3" fmla="*/ 485061 h 5903089"/>
              <a:gd name="connsiteX4" fmla="*/ 2910309 w 2910309"/>
              <a:gd name="connsiteY4" fmla="*/ 5418028 h 5903089"/>
              <a:gd name="connsiteX5" fmla="*/ 2425248 w 2910309"/>
              <a:gd name="connsiteY5" fmla="*/ 5903089 h 5903089"/>
              <a:gd name="connsiteX6" fmla="*/ 380889 w 2910309"/>
              <a:gd name="connsiteY6" fmla="*/ 5741043 h 5903089"/>
              <a:gd name="connsiteX7" fmla="*/ 0 w 2910309"/>
              <a:gd name="connsiteY7" fmla="*/ 5418028 h 5903089"/>
              <a:gd name="connsiteX8" fmla="*/ 0 w 2910309"/>
              <a:gd name="connsiteY8" fmla="*/ 485061 h 5903089"/>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910309 w 2910309"/>
              <a:gd name="connsiteY4" fmla="*/ 5418028 h 5741043"/>
              <a:gd name="connsiteX5" fmla="*/ 2459972 w 2910309"/>
              <a:gd name="connsiteY5" fmla="*/ 4965540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459972 w 2910309"/>
              <a:gd name="connsiteY5" fmla="*/ 4965540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552569 w 2910309"/>
              <a:gd name="connsiteY5" fmla="*/ 4271059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691465 w 2910309"/>
              <a:gd name="connsiteY5" fmla="*/ 4467829 h 5741043"/>
              <a:gd name="connsiteX6" fmla="*/ 380889 w 2910309"/>
              <a:gd name="connsiteY6" fmla="*/ 5741043 h 5741043"/>
              <a:gd name="connsiteX7" fmla="*/ 0 w 2910309"/>
              <a:gd name="connsiteY7" fmla="*/ 5418028 h 5741043"/>
              <a:gd name="connsiteX8" fmla="*/ 0 w 2910309"/>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56514"/>
              <a:gd name="connsiteY0" fmla="*/ 485061 h 5741043"/>
              <a:gd name="connsiteX1" fmla="*/ 493916 w 2956514"/>
              <a:gd name="connsiteY1" fmla="*/ 0 h 5741043"/>
              <a:gd name="connsiteX2" fmla="*/ 2434103 w 2956514"/>
              <a:gd name="connsiteY2" fmla="*/ 0 h 5741043"/>
              <a:gd name="connsiteX3" fmla="*/ 2919164 w 2956514"/>
              <a:gd name="connsiteY3" fmla="*/ 485061 h 5741043"/>
              <a:gd name="connsiteX4" fmla="*/ 2907590 w 2956514"/>
              <a:gd name="connsiteY4" fmla="*/ 3485056 h 5741043"/>
              <a:gd name="connsiteX5" fmla="*/ 2700320 w 2956514"/>
              <a:gd name="connsiteY5" fmla="*/ 4467829 h 5741043"/>
              <a:gd name="connsiteX6" fmla="*/ 204549 w 2956514"/>
              <a:gd name="connsiteY6" fmla="*/ 5741043 h 5741043"/>
              <a:gd name="connsiteX7" fmla="*/ 8855 w 2956514"/>
              <a:gd name="connsiteY7" fmla="*/ 5418028 h 5741043"/>
              <a:gd name="connsiteX8" fmla="*/ 8855 w 2956514"/>
              <a:gd name="connsiteY8" fmla="*/ 485061 h 5741043"/>
              <a:gd name="connsiteX0" fmla="*/ 8855 w 3009112"/>
              <a:gd name="connsiteY0" fmla="*/ 485061 h 5741043"/>
              <a:gd name="connsiteX1" fmla="*/ 493916 w 3009112"/>
              <a:gd name="connsiteY1" fmla="*/ 0 h 5741043"/>
              <a:gd name="connsiteX2" fmla="*/ 2434103 w 3009112"/>
              <a:gd name="connsiteY2" fmla="*/ 0 h 5741043"/>
              <a:gd name="connsiteX3" fmla="*/ 2919164 w 3009112"/>
              <a:gd name="connsiteY3" fmla="*/ 485061 h 5741043"/>
              <a:gd name="connsiteX4" fmla="*/ 2907590 w 3009112"/>
              <a:gd name="connsiteY4" fmla="*/ 3485056 h 5741043"/>
              <a:gd name="connsiteX5" fmla="*/ 2792918 w 3009112"/>
              <a:gd name="connsiteY5" fmla="*/ 4398381 h 5741043"/>
              <a:gd name="connsiteX6" fmla="*/ 204549 w 3009112"/>
              <a:gd name="connsiteY6" fmla="*/ 5741043 h 5741043"/>
              <a:gd name="connsiteX7" fmla="*/ 8855 w 3009112"/>
              <a:gd name="connsiteY7" fmla="*/ 5418028 h 5741043"/>
              <a:gd name="connsiteX8" fmla="*/ 8855 w 3009112"/>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92918 w 2919164"/>
              <a:gd name="connsiteY5" fmla="*/ 4398381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92918 w 2919164"/>
              <a:gd name="connsiteY5" fmla="*/ 4398381 h 5741043"/>
              <a:gd name="connsiteX6" fmla="*/ 204549 w 2919164"/>
              <a:gd name="connsiteY6" fmla="*/ 5741043 h 5741043"/>
              <a:gd name="connsiteX7" fmla="*/ 8855 w 2919164"/>
              <a:gd name="connsiteY7" fmla="*/ 5418028 h 5741043"/>
              <a:gd name="connsiteX8" fmla="*/ 8855 w 2919164"/>
              <a:gd name="connsiteY8" fmla="*/ 485061 h 5741043"/>
              <a:gd name="connsiteX0" fmla="*/ 32004 w 2919164"/>
              <a:gd name="connsiteY0" fmla="*/ 169391 h 5772613"/>
              <a:gd name="connsiteX1" fmla="*/ 493916 w 2919164"/>
              <a:gd name="connsiteY1" fmla="*/ 31570 h 5772613"/>
              <a:gd name="connsiteX2" fmla="*/ 2434103 w 2919164"/>
              <a:gd name="connsiteY2" fmla="*/ 31570 h 5772613"/>
              <a:gd name="connsiteX3" fmla="*/ 2919164 w 2919164"/>
              <a:gd name="connsiteY3" fmla="*/ 516631 h 5772613"/>
              <a:gd name="connsiteX4" fmla="*/ 2907590 w 2919164"/>
              <a:gd name="connsiteY4" fmla="*/ 3516626 h 5772613"/>
              <a:gd name="connsiteX5" fmla="*/ 2792918 w 2919164"/>
              <a:gd name="connsiteY5" fmla="*/ 4429951 h 5772613"/>
              <a:gd name="connsiteX6" fmla="*/ 204549 w 2919164"/>
              <a:gd name="connsiteY6" fmla="*/ 5772613 h 5772613"/>
              <a:gd name="connsiteX7" fmla="*/ 8855 w 2919164"/>
              <a:gd name="connsiteY7" fmla="*/ 5449598 h 5772613"/>
              <a:gd name="connsiteX8" fmla="*/ 32004 w 2919164"/>
              <a:gd name="connsiteY8" fmla="*/ 169391 h 5772613"/>
              <a:gd name="connsiteX0" fmla="*/ 32004 w 2919164"/>
              <a:gd name="connsiteY0" fmla="*/ 196522 h 5799744"/>
              <a:gd name="connsiteX1" fmla="*/ 679111 w 2919164"/>
              <a:gd name="connsiteY1" fmla="*/ 12402 h 5799744"/>
              <a:gd name="connsiteX2" fmla="*/ 2434103 w 2919164"/>
              <a:gd name="connsiteY2" fmla="*/ 58701 h 5799744"/>
              <a:gd name="connsiteX3" fmla="*/ 2919164 w 2919164"/>
              <a:gd name="connsiteY3" fmla="*/ 543762 h 5799744"/>
              <a:gd name="connsiteX4" fmla="*/ 2907590 w 2919164"/>
              <a:gd name="connsiteY4" fmla="*/ 3543757 h 5799744"/>
              <a:gd name="connsiteX5" fmla="*/ 2792918 w 2919164"/>
              <a:gd name="connsiteY5" fmla="*/ 4457082 h 5799744"/>
              <a:gd name="connsiteX6" fmla="*/ 204549 w 2919164"/>
              <a:gd name="connsiteY6" fmla="*/ 5799744 h 5799744"/>
              <a:gd name="connsiteX7" fmla="*/ 8855 w 2919164"/>
              <a:gd name="connsiteY7" fmla="*/ 5476729 h 5799744"/>
              <a:gd name="connsiteX8" fmla="*/ 32004 w 2919164"/>
              <a:gd name="connsiteY8" fmla="*/ 196522 h 5799744"/>
              <a:gd name="connsiteX0" fmla="*/ 32004 w 2922687"/>
              <a:gd name="connsiteY0" fmla="*/ 207269 h 5810491"/>
              <a:gd name="connsiteX1" fmla="*/ 679111 w 2922687"/>
              <a:gd name="connsiteY1" fmla="*/ 23149 h 5810491"/>
              <a:gd name="connsiteX2" fmla="*/ 2700321 w 2922687"/>
              <a:gd name="connsiteY2" fmla="*/ 0 h 5810491"/>
              <a:gd name="connsiteX3" fmla="*/ 2919164 w 2922687"/>
              <a:gd name="connsiteY3" fmla="*/ 554509 h 5810491"/>
              <a:gd name="connsiteX4" fmla="*/ 2907590 w 2922687"/>
              <a:gd name="connsiteY4" fmla="*/ 3554504 h 5810491"/>
              <a:gd name="connsiteX5" fmla="*/ 2792918 w 2922687"/>
              <a:gd name="connsiteY5" fmla="*/ 4467829 h 5810491"/>
              <a:gd name="connsiteX6" fmla="*/ 204549 w 2922687"/>
              <a:gd name="connsiteY6" fmla="*/ 5810491 h 5810491"/>
              <a:gd name="connsiteX7" fmla="*/ 8855 w 2922687"/>
              <a:gd name="connsiteY7" fmla="*/ 5487476 h 5810491"/>
              <a:gd name="connsiteX8" fmla="*/ 32004 w 2922687"/>
              <a:gd name="connsiteY8" fmla="*/ 207269 h 5810491"/>
              <a:gd name="connsiteX0" fmla="*/ 32004 w 2919164"/>
              <a:gd name="connsiteY0" fmla="*/ 207269 h 5810491"/>
              <a:gd name="connsiteX1" fmla="*/ 679111 w 2919164"/>
              <a:gd name="connsiteY1" fmla="*/ 23149 h 5810491"/>
              <a:gd name="connsiteX2" fmla="*/ 2700321 w 2919164"/>
              <a:gd name="connsiteY2" fmla="*/ 0 h 5810491"/>
              <a:gd name="connsiteX3" fmla="*/ 2919164 w 2919164"/>
              <a:gd name="connsiteY3" fmla="*/ 554509 h 5810491"/>
              <a:gd name="connsiteX4" fmla="*/ 2907590 w 2919164"/>
              <a:gd name="connsiteY4" fmla="*/ 3554504 h 5810491"/>
              <a:gd name="connsiteX5" fmla="*/ 2792918 w 2919164"/>
              <a:gd name="connsiteY5" fmla="*/ 4467829 h 5810491"/>
              <a:gd name="connsiteX6" fmla="*/ 204549 w 2919164"/>
              <a:gd name="connsiteY6" fmla="*/ 5810491 h 5810491"/>
              <a:gd name="connsiteX7" fmla="*/ 8855 w 2919164"/>
              <a:gd name="connsiteY7" fmla="*/ 5487476 h 5810491"/>
              <a:gd name="connsiteX8" fmla="*/ 32004 w 2919164"/>
              <a:gd name="connsiteY8" fmla="*/ 207269 h 5810491"/>
              <a:gd name="connsiteX0" fmla="*/ 32004 w 2919177"/>
              <a:gd name="connsiteY0" fmla="*/ 277016 h 5880238"/>
              <a:gd name="connsiteX1" fmla="*/ 679111 w 2919177"/>
              <a:gd name="connsiteY1" fmla="*/ 92896 h 5880238"/>
              <a:gd name="connsiteX2" fmla="*/ 2700321 w 2919177"/>
              <a:gd name="connsiteY2" fmla="*/ 69747 h 5880238"/>
              <a:gd name="connsiteX3" fmla="*/ 2884442 w 2919177"/>
              <a:gd name="connsiteY3" fmla="*/ 23449 h 5880238"/>
              <a:gd name="connsiteX4" fmla="*/ 2919164 w 2919177"/>
              <a:gd name="connsiteY4" fmla="*/ 624256 h 5880238"/>
              <a:gd name="connsiteX5" fmla="*/ 2907590 w 2919177"/>
              <a:gd name="connsiteY5" fmla="*/ 3624251 h 5880238"/>
              <a:gd name="connsiteX6" fmla="*/ 2792918 w 2919177"/>
              <a:gd name="connsiteY6" fmla="*/ 4537576 h 5880238"/>
              <a:gd name="connsiteX7" fmla="*/ 204549 w 2919177"/>
              <a:gd name="connsiteY7" fmla="*/ 5880238 h 5880238"/>
              <a:gd name="connsiteX8" fmla="*/ 8855 w 2919177"/>
              <a:gd name="connsiteY8" fmla="*/ 5557223 h 5880238"/>
              <a:gd name="connsiteX9" fmla="*/ 32004 w 2919177"/>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61291 w 2918403"/>
              <a:gd name="connsiteY4" fmla="*/ 624256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896015 w 2918403"/>
              <a:gd name="connsiteY5" fmla="*/ 3543229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32537"/>
              <a:gd name="connsiteY0" fmla="*/ 277016 h 5880238"/>
              <a:gd name="connsiteX1" fmla="*/ 679111 w 2932537"/>
              <a:gd name="connsiteY1" fmla="*/ 92896 h 5880238"/>
              <a:gd name="connsiteX2" fmla="*/ 2700321 w 2932537"/>
              <a:gd name="connsiteY2" fmla="*/ 69747 h 5880238"/>
              <a:gd name="connsiteX3" fmla="*/ 2884442 w 2932537"/>
              <a:gd name="connsiteY3" fmla="*/ 23449 h 5880238"/>
              <a:gd name="connsiteX4" fmla="*/ 2884441 w 2932537"/>
              <a:gd name="connsiteY4" fmla="*/ 658980 h 5880238"/>
              <a:gd name="connsiteX5" fmla="*/ 2896015 w 2932537"/>
              <a:gd name="connsiteY5" fmla="*/ 3543229 h 5880238"/>
              <a:gd name="connsiteX6" fmla="*/ 2873941 w 2932537"/>
              <a:gd name="connsiteY6" fmla="*/ 4526001 h 5880238"/>
              <a:gd name="connsiteX7" fmla="*/ 204549 w 2932537"/>
              <a:gd name="connsiteY7" fmla="*/ 5880238 h 5880238"/>
              <a:gd name="connsiteX8" fmla="*/ 8855 w 2932537"/>
              <a:gd name="connsiteY8" fmla="*/ 5557223 h 5880238"/>
              <a:gd name="connsiteX9" fmla="*/ 32004 w 2932537"/>
              <a:gd name="connsiteY9" fmla="*/ 277016 h 5880238"/>
              <a:gd name="connsiteX0" fmla="*/ 32004 w 2932537"/>
              <a:gd name="connsiteY0" fmla="*/ 277016 h 5880238"/>
              <a:gd name="connsiteX1" fmla="*/ 679111 w 2932537"/>
              <a:gd name="connsiteY1" fmla="*/ 92896 h 5880238"/>
              <a:gd name="connsiteX2" fmla="*/ 2700321 w 2932537"/>
              <a:gd name="connsiteY2" fmla="*/ 69747 h 5880238"/>
              <a:gd name="connsiteX3" fmla="*/ 2884442 w 2932537"/>
              <a:gd name="connsiteY3" fmla="*/ 23449 h 5880238"/>
              <a:gd name="connsiteX4" fmla="*/ 2884441 w 2932537"/>
              <a:gd name="connsiteY4" fmla="*/ 658980 h 5880238"/>
              <a:gd name="connsiteX5" fmla="*/ 2896015 w 2932537"/>
              <a:gd name="connsiteY5" fmla="*/ 3543229 h 5880238"/>
              <a:gd name="connsiteX6" fmla="*/ 2873941 w 2932537"/>
              <a:gd name="connsiteY6" fmla="*/ 4526001 h 5880238"/>
              <a:gd name="connsiteX7" fmla="*/ 204549 w 2932537"/>
              <a:gd name="connsiteY7" fmla="*/ 5880238 h 5880238"/>
              <a:gd name="connsiteX8" fmla="*/ 8855 w 2932537"/>
              <a:gd name="connsiteY8" fmla="*/ 5557223 h 5880238"/>
              <a:gd name="connsiteX9" fmla="*/ 32004 w 2932537"/>
              <a:gd name="connsiteY9" fmla="*/ 277016 h 5880238"/>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0 w 2900533"/>
              <a:gd name="connsiteY0" fmla="*/ 277016 h 5857089"/>
              <a:gd name="connsiteX1" fmla="*/ 647107 w 2900533"/>
              <a:gd name="connsiteY1" fmla="*/ 92896 h 5857089"/>
              <a:gd name="connsiteX2" fmla="*/ 2668317 w 2900533"/>
              <a:gd name="connsiteY2" fmla="*/ 69747 h 5857089"/>
              <a:gd name="connsiteX3" fmla="*/ 2852438 w 2900533"/>
              <a:gd name="connsiteY3" fmla="*/ 23449 h 5857089"/>
              <a:gd name="connsiteX4" fmla="*/ 2852437 w 2900533"/>
              <a:gd name="connsiteY4" fmla="*/ 658980 h 5857089"/>
              <a:gd name="connsiteX5" fmla="*/ 2864011 w 2900533"/>
              <a:gd name="connsiteY5" fmla="*/ 3543229 h 5857089"/>
              <a:gd name="connsiteX6" fmla="*/ 2841937 w 2900533"/>
              <a:gd name="connsiteY6" fmla="*/ 4526001 h 5857089"/>
              <a:gd name="connsiteX7" fmla="*/ 230419 w 2900533"/>
              <a:gd name="connsiteY7" fmla="*/ 5857089 h 5857089"/>
              <a:gd name="connsiteX8" fmla="*/ 57874 w 2900533"/>
              <a:gd name="connsiteY8" fmla="*/ 5568797 h 5857089"/>
              <a:gd name="connsiteX9" fmla="*/ 0 w 2900533"/>
              <a:gd name="connsiteY9" fmla="*/ 277016 h 5857089"/>
              <a:gd name="connsiteX0" fmla="*/ 0 w 2900533"/>
              <a:gd name="connsiteY0" fmla="*/ 277016 h 5868663"/>
              <a:gd name="connsiteX1" fmla="*/ 647107 w 2900533"/>
              <a:gd name="connsiteY1" fmla="*/ 92896 h 5868663"/>
              <a:gd name="connsiteX2" fmla="*/ 2668317 w 2900533"/>
              <a:gd name="connsiteY2" fmla="*/ 69747 h 5868663"/>
              <a:gd name="connsiteX3" fmla="*/ 2852438 w 2900533"/>
              <a:gd name="connsiteY3" fmla="*/ 23449 h 5868663"/>
              <a:gd name="connsiteX4" fmla="*/ 2852437 w 2900533"/>
              <a:gd name="connsiteY4" fmla="*/ 658980 h 5868663"/>
              <a:gd name="connsiteX5" fmla="*/ 2864011 w 2900533"/>
              <a:gd name="connsiteY5" fmla="*/ 3543229 h 5868663"/>
              <a:gd name="connsiteX6" fmla="*/ 2841937 w 2900533"/>
              <a:gd name="connsiteY6" fmla="*/ 4526001 h 5868663"/>
              <a:gd name="connsiteX7" fmla="*/ 230419 w 2900533"/>
              <a:gd name="connsiteY7" fmla="*/ 5868663 h 5868663"/>
              <a:gd name="connsiteX8" fmla="*/ 57874 w 2900533"/>
              <a:gd name="connsiteY8" fmla="*/ 5568797 h 5868663"/>
              <a:gd name="connsiteX9" fmla="*/ 0 w 290053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2323" h="5868663">
                <a:moveTo>
                  <a:pt x="1790" y="277016"/>
                </a:moveTo>
                <a:cubicBezTo>
                  <a:pt x="1790" y="9124"/>
                  <a:pt x="381005" y="92896"/>
                  <a:pt x="648897" y="92896"/>
                </a:cubicBezTo>
                <a:lnTo>
                  <a:pt x="2670107" y="69747"/>
                </a:lnTo>
                <a:cubicBezTo>
                  <a:pt x="3041520" y="146912"/>
                  <a:pt x="2817754" y="-68969"/>
                  <a:pt x="2854228" y="23449"/>
                </a:cubicBezTo>
                <a:cubicBezTo>
                  <a:pt x="2890702" y="115867"/>
                  <a:pt x="2854227" y="147586"/>
                  <a:pt x="2854227" y="658980"/>
                </a:cubicBezTo>
                <a:cubicBezTo>
                  <a:pt x="2792495" y="1821024"/>
                  <a:pt x="2858085" y="2554805"/>
                  <a:pt x="2865801" y="3543229"/>
                </a:cubicBezTo>
                <a:cubicBezTo>
                  <a:pt x="2865801" y="3811121"/>
                  <a:pt x="2961148" y="4398680"/>
                  <a:pt x="2843727" y="4526001"/>
                </a:cubicBezTo>
                <a:cubicBezTo>
                  <a:pt x="1560391" y="5023713"/>
                  <a:pt x="971537" y="5532999"/>
                  <a:pt x="232209" y="5868663"/>
                </a:cubicBezTo>
                <a:cubicBezTo>
                  <a:pt x="-35683" y="5868663"/>
                  <a:pt x="1790" y="5778816"/>
                  <a:pt x="1790" y="5510924"/>
                </a:cubicBezTo>
                <a:cubicBezTo>
                  <a:pt x="129112" y="3627393"/>
                  <a:pt x="1790" y="2021652"/>
                  <a:pt x="1790" y="277016"/>
                </a:cubicBezTo>
                <a:close/>
              </a:path>
            </a:pathLst>
          </a:custGeom>
          <a:solidFill>
            <a:srgbClr val="7FC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118C75-6463-404B-996A-32901D3BDF27}"/>
              </a:ext>
            </a:extLst>
          </p:cNvPr>
          <p:cNvSpPr>
            <a:spLocks noGrp="1"/>
          </p:cNvSpPr>
          <p:nvPr>
            <p:ph type="title"/>
          </p:nvPr>
        </p:nvSpPr>
        <p:spPr>
          <a:xfrm>
            <a:off x="4358888" y="2441702"/>
            <a:ext cx="6713315" cy="1325563"/>
          </a:xfrm>
        </p:spPr>
        <p:txBody>
          <a:bodyPr/>
          <a:lstStyle>
            <a:lvl1pPr algn="l">
              <a:defRPr/>
            </a:lvl1pPr>
          </a:lstStyle>
          <a:p>
            <a:r>
              <a:rPr lang="en-US" dirty="0"/>
              <a:t>Click to edit Master title style</a:t>
            </a:r>
          </a:p>
        </p:txBody>
      </p:sp>
      <p:sp>
        <p:nvSpPr>
          <p:cNvPr id="8" name="Picture Placeholder 7">
            <a:extLst>
              <a:ext uri="{FF2B5EF4-FFF2-40B4-BE49-F238E27FC236}">
                <a16:creationId xmlns:a16="http://schemas.microsoft.com/office/drawing/2014/main" id="{11094E15-3163-CE41-BA73-E97F5430B4F9}"/>
              </a:ext>
            </a:extLst>
          </p:cNvPr>
          <p:cNvSpPr>
            <a:spLocks noGrp="1"/>
          </p:cNvSpPr>
          <p:nvPr>
            <p:ph type="pic" sz="quarter" idx="13"/>
          </p:nvPr>
        </p:nvSpPr>
        <p:spPr>
          <a:xfrm>
            <a:off x="1274959" y="1803601"/>
            <a:ext cx="1947569" cy="1949326"/>
          </a:xfrm>
        </p:spPr>
        <p:txBody>
          <a:bodyPr/>
          <a:lstStyle/>
          <a:p>
            <a:endParaRPr lang="en-US" dirty="0"/>
          </a:p>
        </p:txBody>
      </p:sp>
      <p:sp>
        <p:nvSpPr>
          <p:cNvPr id="12" name="Rectangle 11">
            <a:extLst>
              <a:ext uri="{FF2B5EF4-FFF2-40B4-BE49-F238E27FC236}">
                <a16:creationId xmlns:a16="http://schemas.microsoft.com/office/drawing/2014/main" id="{09FDC0CE-42FD-F44B-B985-65A10A0091C4}"/>
              </a:ext>
            </a:extLst>
          </p:cNvPr>
          <p:cNvSpPr/>
          <p:nvPr userDrawn="1"/>
        </p:nvSpPr>
        <p:spPr>
          <a:xfrm>
            <a:off x="0" y="6215605"/>
            <a:ext cx="12192000" cy="6423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084BAC1B-6AA8-FB4A-B1E0-F79CFDF162FF}"/>
              </a:ext>
            </a:extLst>
          </p:cNvPr>
          <p:cNvSpPr>
            <a:spLocks noGrp="1"/>
          </p:cNvSpPr>
          <p:nvPr>
            <p:ph sz="quarter" idx="14"/>
          </p:nvPr>
        </p:nvSpPr>
        <p:spPr>
          <a:xfrm>
            <a:off x="4359637" y="3993484"/>
            <a:ext cx="6711950" cy="763588"/>
          </a:xfrm>
        </p:spPr>
        <p:txBody>
          <a:bodyPr/>
          <a:lstStyle>
            <a:lvl1pPr marL="0" indent="0">
              <a:buNone/>
              <a:defRPr/>
            </a:lvl1pPr>
          </a:lstStyle>
          <a:p>
            <a:pPr lvl="0"/>
            <a:r>
              <a:rPr lang="en-US" dirty="0"/>
              <a:t>Click to edit Master text styles</a:t>
            </a:r>
          </a:p>
        </p:txBody>
      </p:sp>
      <p:pic>
        <p:nvPicPr>
          <p:cNvPr id="7" name="Picture 6">
            <a:extLst>
              <a:ext uri="{FF2B5EF4-FFF2-40B4-BE49-F238E27FC236}">
                <a16:creationId xmlns:a16="http://schemas.microsoft.com/office/drawing/2014/main" id="{FB9DC5AD-5A93-8F46-A384-697D1C870A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2389"/>
          <a:stretch/>
        </p:blipFill>
        <p:spPr>
          <a:xfrm>
            <a:off x="793588" y="-104172"/>
            <a:ext cx="2910309" cy="5729656"/>
          </a:xfrm>
          <a:prstGeom prst="rect">
            <a:avLst/>
          </a:prstGeom>
        </p:spPr>
      </p:pic>
    </p:spTree>
    <p:extLst>
      <p:ext uri="{BB962C8B-B14F-4D97-AF65-F5344CB8AC3E}">
        <p14:creationId xmlns:p14="http://schemas.microsoft.com/office/powerpoint/2010/main" val="2734217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A029EC-235E-8C42-B076-0D9ABA9079ED}"/>
              </a:ext>
            </a:extLst>
          </p:cNvPr>
          <p:cNvSpPr/>
          <p:nvPr userDrawn="1"/>
        </p:nvSpPr>
        <p:spPr>
          <a:xfrm>
            <a:off x="0" y="4021527"/>
            <a:ext cx="12192000" cy="2836474"/>
          </a:xfrm>
          <a:prstGeom prst="rect">
            <a:avLst/>
          </a:prstGeom>
          <a:solidFill>
            <a:srgbClr val="7FC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47EB09F-E909-FD4F-9886-1D7F54AE7A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882"/>
          <a:stretch/>
        </p:blipFill>
        <p:spPr>
          <a:xfrm>
            <a:off x="874304" y="-77620"/>
            <a:ext cx="10430691" cy="4067603"/>
          </a:xfrm>
          <a:prstGeom prst="rect">
            <a:avLst/>
          </a:prstGeom>
        </p:spPr>
      </p:pic>
      <p:sp>
        <p:nvSpPr>
          <p:cNvPr id="2" name="Title 1">
            <a:extLst>
              <a:ext uri="{FF2B5EF4-FFF2-40B4-BE49-F238E27FC236}">
                <a16:creationId xmlns:a16="http://schemas.microsoft.com/office/drawing/2014/main" id="{09A58805-11BD-434D-ADFF-96D6D1D8508D}"/>
              </a:ext>
            </a:extLst>
          </p:cNvPr>
          <p:cNvSpPr>
            <a:spLocks noGrp="1"/>
          </p:cNvSpPr>
          <p:nvPr>
            <p:ph type="title"/>
          </p:nvPr>
        </p:nvSpPr>
        <p:spPr>
          <a:xfrm>
            <a:off x="831850" y="4501436"/>
            <a:ext cx="10515600" cy="999834"/>
          </a:xfrm>
        </p:spPr>
        <p:txBody>
          <a:bodyPr anchor="ctr">
            <a:normAutofit/>
          </a:bodyPr>
          <a:lstStyle>
            <a:lvl1pPr algn="ct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D57A978E-2609-144E-8E75-C593A52076FB}"/>
              </a:ext>
            </a:extLst>
          </p:cNvPr>
          <p:cNvSpPr>
            <a:spLocks noGrp="1"/>
          </p:cNvSpPr>
          <p:nvPr>
            <p:ph type="body" idx="1"/>
          </p:nvPr>
        </p:nvSpPr>
        <p:spPr>
          <a:xfrm>
            <a:off x="838200" y="5532814"/>
            <a:ext cx="10515600" cy="365125"/>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662476F-9483-B94A-9313-12778F299BD1}"/>
              </a:ext>
            </a:extLst>
          </p:cNvPr>
          <p:cNvSpPr>
            <a:spLocks noGrp="1"/>
          </p:cNvSpPr>
          <p:nvPr>
            <p:ph type="dt" sz="half" idx="10"/>
          </p:nvPr>
        </p:nvSpPr>
        <p:spPr/>
        <p:txBody>
          <a:bodyPr/>
          <a:lstStyle/>
          <a:p>
            <a:fld id="{CA1F667F-8F36-1B43-9260-F12CE62DC488}" type="datetime1">
              <a:rPr lang="en-US" smtClean="0"/>
              <a:t>10/25/2022</a:t>
            </a:fld>
            <a:endParaRPr lang="en-US" dirty="0"/>
          </a:p>
        </p:txBody>
      </p:sp>
      <p:sp>
        <p:nvSpPr>
          <p:cNvPr id="5" name="Footer Placeholder 4">
            <a:extLst>
              <a:ext uri="{FF2B5EF4-FFF2-40B4-BE49-F238E27FC236}">
                <a16:creationId xmlns:a16="http://schemas.microsoft.com/office/drawing/2014/main" id="{DF68B4A2-4FAB-5045-8AE5-7DE93F219880}"/>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1C5D5F64-6F73-6B44-A023-94EE945B2BBC}"/>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4" name="Picture 13">
            <a:extLst>
              <a:ext uri="{FF2B5EF4-FFF2-40B4-BE49-F238E27FC236}">
                <a16:creationId xmlns:a16="http://schemas.microsoft.com/office/drawing/2014/main" id="{59F4EF7C-FAB1-514C-94BB-522587ECFD40}"/>
              </a:ext>
            </a:extLst>
          </p:cNvPr>
          <p:cNvPicPr>
            <a:picLocks noChangeAspect="1"/>
          </p:cNvPicPr>
          <p:nvPr userDrawn="1"/>
        </p:nvPicPr>
        <p:blipFill>
          <a:blip r:embed="rId3"/>
          <a:stretch>
            <a:fillRect/>
          </a:stretch>
        </p:blipFill>
        <p:spPr>
          <a:xfrm>
            <a:off x="0" y="3953801"/>
            <a:ext cx="12192000" cy="103909"/>
          </a:xfrm>
          <a:prstGeom prst="rect">
            <a:avLst/>
          </a:prstGeom>
        </p:spPr>
      </p:pic>
    </p:spTree>
    <p:extLst>
      <p:ext uri="{BB962C8B-B14F-4D97-AF65-F5344CB8AC3E}">
        <p14:creationId xmlns:p14="http://schemas.microsoft.com/office/powerpoint/2010/main" val="1458419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92948E-59A6-5D46-AA1D-44623C3B53D3}"/>
              </a:ext>
            </a:extLst>
          </p:cNvPr>
          <p:cNvSpPr>
            <a:spLocks noGrp="1"/>
          </p:cNvSpPr>
          <p:nvPr>
            <p:ph type="dt" sz="half" idx="10"/>
          </p:nvPr>
        </p:nvSpPr>
        <p:spPr/>
        <p:txBody>
          <a:bodyPr/>
          <a:lstStyle/>
          <a:p>
            <a:fld id="{F2793E7C-1EE9-EC4D-8A86-63FC6BB18D40}" type="datetime1">
              <a:rPr lang="en-US" smtClean="0"/>
              <a:t>10/25/2022</a:t>
            </a:fld>
            <a:endParaRPr lang="en-US" dirty="0"/>
          </a:p>
        </p:txBody>
      </p:sp>
      <p:sp>
        <p:nvSpPr>
          <p:cNvPr id="4" name="Footer Placeholder 3">
            <a:extLst>
              <a:ext uri="{FF2B5EF4-FFF2-40B4-BE49-F238E27FC236}">
                <a16:creationId xmlns:a16="http://schemas.microsoft.com/office/drawing/2014/main" id="{04177E96-E12D-BD4F-8A67-F1CBE62787D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BCB0389E-3D5E-D146-A75F-FFC9E23485A9}"/>
              </a:ext>
            </a:extLst>
          </p:cNvPr>
          <p:cNvSpPr>
            <a:spLocks noGrp="1"/>
          </p:cNvSpPr>
          <p:nvPr>
            <p:ph type="sldNum" sz="quarter" idx="12"/>
          </p:nvPr>
        </p:nvSpPr>
        <p:spPr/>
        <p:txBody>
          <a:bodyPr/>
          <a:lstStyle/>
          <a:p>
            <a:fld id="{DE3260E4-ED7B-584B-A073-E37901C7426D}" type="slidenum">
              <a:rPr lang="en-US" smtClean="0"/>
              <a:t>‹#›</a:t>
            </a:fld>
            <a:endParaRPr lang="en-US" dirty="0"/>
          </a:p>
        </p:txBody>
      </p:sp>
      <p:sp>
        <p:nvSpPr>
          <p:cNvPr id="6" name="Oval 5">
            <a:extLst>
              <a:ext uri="{FF2B5EF4-FFF2-40B4-BE49-F238E27FC236}">
                <a16:creationId xmlns:a16="http://schemas.microsoft.com/office/drawing/2014/main" id="{8192C858-C5EB-9644-800D-15D857566702}"/>
              </a:ext>
            </a:extLst>
          </p:cNvPr>
          <p:cNvSpPr/>
          <p:nvPr userDrawn="1"/>
        </p:nvSpPr>
        <p:spPr>
          <a:xfrm>
            <a:off x="8153400" y="1365813"/>
            <a:ext cx="955876" cy="891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86DAABE-1D3B-2145-90AF-8455BB98F9C1}"/>
              </a:ext>
            </a:extLst>
          </p:cNvPr>
          <p:cNvSpPr/>
          <p:nvPr userDrawn="1"/>
        </p:nvSpPr>
        <p:spPr>
          <a:xfrm>
            <a:off x="0" y="2910324"/>
            <a:ext cx="5029200" cy="1037352"/>
          </a:xfrm>
          <a:prstGeom prst="rect">
            <a:avLst/>
          </a:prstGeom>
          <a:gradFill>
            <a:gsLst>
              <a:gs pos="0">
                <a:schemeClr val="bg1"/>
              </a:gs>
              <a:gs pos="24000">
                <a:srgbClr val="1B9AB2">
                  <a:lumMod val="90000"/>
                  <a:lumOff val="10000"/>
                </a:srgbClr>
              </a:gs>
              <a:gs pos="100000">
                <a:srgbClr val="1B9AB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1C3CF2BE-965A-EB4F-99B8-EE6F6F9441F4}"/>
              </a:ext>
            </a:extLst>
          </p:cNvPr>
          <p:cNvSpPr>
            <a:spLocks noGrp="1"/>
          </p:cNvSpPr>
          <p:nvPr>
            <p:ph type="title"/>
          </p:nvPr>
        </p:nvSpPr>
        <p:spPr>
          <a:xfrm>
            <a:off x="1105929" y="2910324"/>
            <a:ext cx="3743606" cy="1037351"/>
          </a:xfrm>
        </p:spPr>
        <p:txBody>
          <a:bodyPr anchor="ctr">
            <a:noAutofit/>
          </a:bodyPr>
          <a:lstStyle>
            <a:lvl1pPr algn="l">
              <a:defRPr sz="2800">
                <a:solidFill>
                  <a:schemeClr val="bg1"/>
                </a:solidFill>
              </a:defRPr>
            </a:lvl1pPr>
          </a:lstStyle>
          <a:p>
            <a:r>
              <a:rPr lang="en-US" dirty="0"/>
              <a:t>Click to edit Master title style</a:t>
            </a:r>
          </a:p>
        </p:txBody>
      </p:sp>
      <p:sp>
        <p:nvSpPr>
          <p:cNvPr id="9" name="Text Placeholder 2">
            <a:extLst>
              <a:ext uri="{FF2B5EF4-FFF2-40B4-BE49-F238E27FC236}">
                <a16:creationId xmlns:a16="http://schemas.microsoft.com/office/drawing/2014/main" id="{E1266CCE-3073-2B4E-9764-BCF2F8E95359}"/>
              </a:ext>
            </a:extLst>
          </p:cNvPr>
          <p:cNvSpPr>
            <a:spLocks noGrp="1"/>
          </p:cNvSpPr>
          <p:nvPr>
            <p:ph type="body" idx="1"/>
          </p:nvPr>
        </p:nvSpPr>
        <p:spPr>
          <a:xfrm>
            <a:off x="1105930" y="4426889"/>
            <a:ext cx="3743605" cy="725123"/>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2" name="Picture 11">
            <a:extLst>
              <a:ext uri="{FF2B5EF4-FFF2-40B4-BE49-F238E27FC236}">
                <a16:creationId xmlns:a16="http://schemas.microsoft.com/office/drawing/2014/main" id="{59607035-C31E-5244-A37A-8CEDC50CD2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9695" r="10985" b="19227"/>
          <a:stretch/>
        </p:blipFill>
        <p:spPr>
          <a:xfrm>
            <a:off x="3979686" y="0"/>
            <a:ext cx="8141876" cy="6501161"/>
          </a:xfrm>
          <a:prstGeom prst="rect">
            <a:avLst/>
          </a:prstGeom>
        </p:spPr>
      </p:pic>
    </p:spTree>
    <p:extLst>
      <p:ext uri="{BB962C8B-B14F-4D97-AF65-F5344CB8AC3E}">
        <p14:creationId xmlns:p14="http://schemas.microsoft.com/office/powerpoint/2010/main" val="44769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9ED5CDC-7C6D-D246-AA78-4A7B5BF86D8F}"/>
              </a:ext>
            </a:extLst>
          </p:cNvPr>
          <p:cNvSpPr>
            <a:spLocks noGrp="1"/>
          </p:cNvSpPr>
          <p:nvPr>
            <p:ph type="title"/>
          </p:nvPr>
        </p:nvSpPr>
        <p:spPr>
          <a:xfrm>
            <a:off x="536757" y="2427592"/>
            <a:ext cx="7356806" cy="1068884"/>
          </a:xfrm>
        </p:spPr>
        <p:txBody>
          <a:bodyPr/>
          <a:lstStyle>
            <a:lvl1pPr algn="l">
              <a:defRPr>
                <a:solidFill>
                  <a:srgbClr val="67365E"/>
                </a:solidFill>
              </a:defRPr>
            </a:lvl1pPr>
          </a:lstStyle>
          <a:p>
            <a:r>
              <a:rPr lang="en-US" dirty="0"/>
              <a:t>Click to edit Master title style</a:t>
            </a:r>
          </a:p>
        </p:txBody>
      </p:sp>
      <p:sp>
        <p:nvSpPr>
          <p:cNvPr id="7" name="Picture Placeholder 7">
            <a:extLst>
              <a:ext uri="{FF2B5EF4-FFF2-40B4-BE49-F238E27FC236}">
                <a16:creationId xmlns:a16="http://schemas.microsoft.com/office/drawing/2014/main" id="{3B3FAD15-117B-924E-ACEA-1A8CFAE93714}"/>
              </a:ext>
            </a:extLst>
          </p:cNvPr>
          <p:cNvSpPr>
            <a:spLocks noGrp="1"/>
          </p:cNvSpPr>
          <p:nvPr>
            <p:ph type="pic" sz="quarter" idx="13"/>
          </p:nvPr>
        </p:nvSpPr>
        <p:spPr>
          <a:xfrm>
            <a:off x="8129239" y="1382750"/>
            <a:ext cx="3724508" cy="3936381"/>
          </a:xfrm>
        </p:spPr>
        <p:txBody>
          <a:bodyPr/>
          <a:lstStyle/>
          <a:p>
            <a:endParaRPr lang="en-US" dirty="0"/>
          </a:p>
        </p:txBody>
      </p:sp>
      <p:sp>
        <p:nvSpPr>
          <p:cNvPr id="8" name="Rectangle 7">
            <a:extLst>
              <a:ext uri="{FF2B5EF4-FFF2-40B4-BE49-F238E27FC236}">
                <a16:creationId xmlns:a16="http://schemas.microsoft.com/office/drawing/2014/main" id="{48AC599C-DAD3-F749-BAA4-457C4971A6DB}"/>
              </a:ext>
            </a:extLst>
          </p:cNvPr>
          <p:cNvSpPr/>
          <p:nvPr userDrawn="1"/>
        </p:nvSpPr>
        <p:spPr>
          <a:xfrm>
            <a:off x="0" y="6215605"/>
            <a:ext cx="12192000" cy="6423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5">
            <a:extLst>
              <a:ext uri="{FF2B5EF4-FFF2-40B4-BE49-F238E27FC236}">
                <a16:creationId xmlns:a16="http://schemas.microsoft.com/office/drawing/2014/main" id="{B0C91AE3-55F1-F044-87D2-785379688821}"/>
              </a:ext>
            </a:extLst>
          </p:cNvPr>
          <p:cNvSpPr>
            <a:spLocks noGrp="1"/>
          </p:cNvSpPr>
          <p:nvPr>
            <p:ph sz="quarter" idx="14"/>
          </p:nvPr>
        </p:nvSpPr>
        <p:spPr>
          <a:xfrm>
            <a:off x="536757" y="3870689"/>
            <a:ext cx="6711950" cy="763588"/>
          </a:xfrm>
        </p:spPr>
        <p:txBody>
          <a:bodyPr/>
          <a:lstStyle>
            <a:lvl1pPr marL="0" indent="0">
              <a:buNone/>
              <a:defRPr/>
            </a:lvl1pPr>
          </a:lstStyle>
          <a:p>
            <a:pPr lvl="0"/>
            <a:r>
              <a:rPr lang="en-US" dirty="0"/>
              <a:t>Click to edit Master text styles</a:t>
            </a:r>
          </a:p>
        </p:txBody>
      </p:sp>
      <p:pic>
        <p:nvPicPr>
          <p:cNvPr id="10" name="Picture 9">
            <a:extLst>
              <a:ext uri="{FF2B5EF4-FFF2-40B4-BE49-F238E27FC236}">
                <a16:creationId xmlns:a16="http://schemas.microsoft.com/office/drawing/2014/main" id="{4A23361E-E085-014D-8B9C-B83607D2F1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402" y="3262029"/>
            <a:ext cx="8068898" cy="596900"/>
          </a:xfrm>
          <a:prstGeom prst="rect">
            <a:avLst/>
          </a:prstGeom>
        </p:spPr>
      </p:pic>
      <p:sp>
        <p:nvSpPr>
          <p:cNvPr id="3" name="Date Placeholder 2">
            <a:extLst>
              <a:ext uri="{FF2B5EF4-FFF2-40B4-BE49-F238E27FC236}">
                <a16:creationId xmlns:a16="http://schemas.microsoft.com/office/drawing/2014/main" id="{604B90F2-5408-9547-A566-4BEDABA78841}"/>
              </a:ext>
            </a:extLst>
          </p:cNvPr>
          <p:cNvSpPr>
            <a:spLocks noGrp="1"/>
          </p:cNvSpPr>
          <p:nvPr>
            <p:ph type="dt" sz="half" idx="10"/>
          </p:nvPr>
        </p:nvSpPr>
        <p:spPr/>
        <p:txBody>
          <a:bodyPr/>
          <a:lstStyle/>
          <a:p>
            <a:fld id="{80EAD255-957B-4F44-BA50-80BB6ACE0E7A}" type="datetime1">
              <a:rPr lang="en-US" smtClean="0"/>
              <a:t>10/25/2022</a:t>
            </a:fld>
            <a:endParaRPr lang="en-US" dirty="0"/>
          </a:p>
        </p:txBody>
      </p:sp>
      <p:sp>
        <p:nvSpPr>
          <p:cNvPr id="4" name="Footer Placeholder 3">
            <a:extLst>
              <a:ext uri="{FF2B5EF4-FFF2-40B4-BE49-F238E27FC236}">
                <a16:creationId xmlns:a16="http://schemas.microsoft.com/office/drawing/2014/main" id="{EACB91E9-241D-BD40-B415-FA1F9C301EE2}"/>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1CF0D863-4A6C-5D47-B5F1-C94FA46BF53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839585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E7D98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4F3EF-95D2-5D43-A3D2-B86FDCEDB403}"/>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E18EDA35-8EF1-2347-968F-7264CFB0F273}"/>
              </a:ext>
            </a:extLst>
          </p:cNvPr>
          <p:cNvSpPr>
            <a:spLocks noGrp="1"/>
          </p:cNvSpPr>
          <p:nvPr>
            <p:ph type="dt" sz="half" idx="10"/>
          </p:nvPr>
        </p:nvSpPr>
        <p:spPr/>
        <p:txBody>
          <a:bodyPr/>
          <a:lstStyle/>
          <a:p>
            <a:fld id="{258FBD67-4418-4940-838B-BBF1C3C2E2B4}" type="datetime1">
              <a:rPr lang="en-US" smtClean="0"/>
              <a:t>10/25/2022</a:t>
            </a:fld>
            <a:endParaRPr lang="en-US" dirty="0"/>
          </a:p>
        </p:txBody>
      </p:sp>
      <p:sp>
        <p:nvSpPr>
          <p:cNvPr id="3" name="Footer Placeholder 2">
            <a:extLst>
              <a:ext uri="{FF2B5EF4-FFF2-40B4-BE49-F238E27FC236}">
                <a16:creationId xmlns:a16="http://schemas.microsoft.com/office/drawing/2014/main" id="{7723AF93-32CB-1D46-B7B4-60D0042A0B8A}"/>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4" name="Slide Number Placeholder 3">
            <a:extLst>
              <a:ext uri="{FF2B5EF4-FFF2-40B4-BE49-F238E27FC236}">
                <a16:creationId xmlns:a16="http://schemas.microsoft.com/office/drawing/2014/main" id="{CE9EB91E-76EF-2F41-9E2E-815155E24D61}"/>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8" name="Picture 7">
            <a:extLst>
              <a:ext uri="{FF2B5EF4-FFF2-40B4-BE49-F238E27FC236}">
                <a16:creationId xmlns:a16="http://schemas.microsoft.com/office/drawing/2014/main" id="{81839691-3154-3947-BE0C-91982F6A96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50" b="50000"/>
          <a:stretch/>
        </p:blipFill>
        <p:spPr>
          <a:xfrm>
            <a:off x="-1" y="940694"/>
            <a:ext cx="11875625" cy="5274911"/>
          </a:xfrm>
          <a:prstGeom prst="rect">
            <a:avLst/>
          </a:prstGeom>
        </p:spPr>
      </p:pic>
      <p:sp>
        <p:nvSpPr>
          <p:cNvPr id="7" name="Title 1">
            <a:extLst>
              <a:ext uri="{FF2B5EF4-FFF2-40B4-BE49-F238E27FC236}">
                <a16:creationId xmlns:a16="http://schemas.microsoft.com/office/drawing/2014/main" id="{AF733830-3C87-2E45-98EE-CD752F842891}"/>
              </a:ext>
            </a:extLst>
          </p:cNvPr>
          <p:cNvSpPr>
            <a:spLocks noGrp="1"/>
          </p:cNvSpPr>
          <p:nvPr>
            <p:ph type="title"/>
          </p:nvPr>
        </p:nvSpPr>
        <p:spPr>
          <a:xfrm>
            <a:off x="571500" y="298299"/>
            <a:ext cx="10515600" cy="642395"/>
          </a:xfrm>
        </p:spPr>
        <p:txBody>
          <a:bodyPr>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264907760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60" userDrawn="1">
          <p15:clr>
            <a:srgbClr val="FBAE40"/>
          </p15:clr>
        </p15:guide>
        <p15:guide id="4" pos="7296" userDrawn="1">
          <p15:clr>
            <a:srgbClr val="FBAE40"/>
          </p15:clr>
        </p15:guide>
        <p15:guide id="5" orient="horz" pos="552" userDrawn="1">
          <p15:clr>
            <a:srgbClr val="FBAE40"/>
          </p15:clr>
        </p15:guide>
        <p15:guide id="6" orient="horz" pos="1392" userDrawn="1">
          <p15:clr>
            <a:srgbClr val="FBAE40"/>
          </p15:clr>
        </p15:guide>
        <p15:guide id="7" orient="horz" pos="369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CE893B-9CB0-094E-9591-ABA0806784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A4338D-EB6F-0242-8FBD-53BE3F5CD6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A68F800-3508-0546-B838-108998813758}"/>
              </a:ext>
            </a:extLst>
          </p:cNvPr>
          <p:cNvSpPr>
            <a:spLocks noGrp="1"/>
          </p:cNvSpPr>
          <p:nvPr>
            <p:ph type="dt" sz="half" idx="2"/>
          </p:nvPr>
        </p:nvSpPr>
        <p:spPr>
          <a:xfrm>
            <a:off x="8610600" y="6400147"/>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84E590C7-D851-444B-B750-1E328CF11A8F}" type="datetime1">
              <a:rPr lang="en-US" smtClean="0"/>
              <a:t>10/25/2022</a:t>
            </a:fld>
            <a:endParaRPr lang="en-US" dirty="0"/>
          </a:p>
        </p:txBody>
      </p:sp>
      <p:sp>
        <p:nvSpPr>
          <p:cNvPr id="5" name="Footer Placeholder 4">
            <a:extLst>
              <a:ext uri="{FF2B5EF4-FFF2-40B4-BE49-F238E27FC236}">
                <a16:creationId xmlns:a16="http://schemas.microsoft.com/office/drawing/2014/main" id="{A7444860-61B9-DD49-AEC9-92BDBEA22F31}"/>
              </a:ext>
            </a:extLst>
          </p:cNvPr>
          <p:cNvSpPr>
            <a:spLocks noGrp="1"/>
          </p:cNvSpPr>
          <p:nvPr>
            <p:ph type="ftr" sz="quarter" idx="3"/>
          </p:nvPr>
        </p:nvSpPr>
        <p:spPr>
          <a:xfrm>
            <a:off x="502469" y="6400147"/>
            <a:ext cx="735062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4FB79374-CE38-3844-ACFD-E4C9815408CC}"/>
              </a:ext>
            </a:extLst>
          </p:cNvPr>
          <p:cNvSpPr>
            <a:spLocks noGrp="1"/>
          </p:cNvSpPr>
          <p:nvPr>
            <p:ph type="sldNum" sz="quarter" idx="4"/>
          </p:nvPr>
        </p:nvSpPr>
        <p:spPr>
          <a:xfrm>
            <a:off x="159036" y="6400147"/>
            <a:ext cx="1052501"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E3260E4-ED7B-584B-A073-E37901C7426D}" type="slidenum">
              <a:rPr lang="en-US" smtClean="0"/>
              <a:pPr/>
              <a:t>‹#›</a:t>
            </a:fld>
            <a:endParaRPr lang="en-US" dirty="0"/>
          </a:p>
        </p:txBody>
      </p:sp>
    </p:spTree>
    <p:extLst>
      <p:ext uri="{BB962C8B-B14F-4D97-AF65-F5344CB8AC3E}">
        <p14:creationId xmlns:p14="http://schemas.microsoft.com/office/powerpoint/2010/main" val="2807753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65" r:id="rId4"/>
    <p:sldLayoutId id="2147483660" r:id="rId5"/>
    <p:sldLayoutId id="2147483651" r:id="rId6"/>
    <p:sldLayoutId id="2147483663" r:id="rId7"/>
    <p:sldLayoutId id="2147483666" r:id="rId8"/>
    <p:sldLayoutId id="2147483655" r:id="rId9"/>
    <p:sldLayoutId id="2147483653" r:id="rId10"/>
    <p:sldLayoutId id="2147483652" r:id="rId11"/>
    <p:sldLayoutId id="2147483662" r:id="rId12"/>
    <p:sldLayoutId id="2147483661" r:id="rId13"/>
    <p:sldLayoutId id="2147483656" r:id="rId14"/>
    <p:sldLayoutId id="2147483664" r:id="rId15"/>
  </p:sldLayoutIdLst>
  <p:hf hdr="0" dt="0"/>
  <p:txStyles>
    <p:title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0.png"/><Relationship Id="rId3" Type="http://schemas.openxmlformats.org/officeDocument/2006/relationships/image" Target="../media/image1.emf"/><Relationship Id="rId7" Type="http://schemas.openxmlformats.org/officeDocument/2006/relationships/image" Target="../media/image16.png"/><Relationship Id="rId12" Type="http://schemas.openxmlformats.org/officeDocument/2006/relationships/image" Target="../media/image39.svg"/><Relationship Id="rId2" Type="http://schemas.openxmlformats.org/officeDocument/2006/relationships/notesSlide" Target="../notesSlides/notesSlide11.xml"/><Relationship Id="rId16" Type="http://schemas.openxmlformats.org/officeDocument/2006/relationships/image" Target="../media/image43.sv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15.png"/><Relationship Id="rId15" Type="http://schemas.openxmlformats.org/officeDocument/2006/relationships/image" Target="../media/image42.png"/><Relationship Id="rId10" Type="http://schemas.openxmlformats.org/officeDocument/2006/relationships/image" Target="../media/image37.emf"/><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46.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emf"/><Relationship Id="rId11" Type="http://schemas.openxmlformats.org/officeDocument/2006/relationships/image" Target="../media/image36.emf"/><Relationship Id="rId5" Type="http://schemas.openxmlformats.org/officeDocument/2006/relationships/image" Target="../media/image49.emf"/><Relationship Id="rId10" Type="http://schemas.microsoft.com/office/2007/relationships/hdphoto" Target="../media/hdphoto6.wdp"/><Relationship Id="rId4" Type="http://schemas.openxmlformats.org/officeDocument/2006/relationships/image" Target="../media/image48.emf"/><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5.emf"/><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5.emf"/><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livingwithporphyria.eu/sites/default/files/2022-10/AHP-Family-Tree-PT.pdf" TargetMode="External"/><Relationship Id="rId5" Type="http://schemas.microsoft.com/office/2007/relationships/hdphoto" Target="../media/hdphoto7.wdp"/><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emf"/><Relationship Id="rId3" Type="http://schemas.openxmlformats.org/officeDocument/2006/relationships/image" Target="../media/image2.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8.emf"/><Relationship Id="rId5" Type="http://schemas.openxmlformats.org/officeDocument/2006/relationships/image" Target="../media/image15.png"/><Relationship Id="rId10" Type="http://schemas.openxmlformats.org/officeDocument/2006/relationships/image" Target="../media/image17.emf"/><Relationship Id="rId4" Type="http://schemas.openxmlformats.org/officeDocument/2006/relationships/image" Target="../media/image1.emf"/><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1.emf"/><Relationship Id="rId7"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12.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5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56.emf"/><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hyperlink" Target="http://www.porphyria.org.uk/" TargetMode="External"/><Relationship Id="rId3" Type="http://schemas.openxmlformats.org/officeDocument/2006/relationships/image" Target="../media/image57.jpg"/><Relationship Id="rId7" Type="http://schemas.openxmlformats.org/officeDocument/2006/relationships/hyperlink" Target="https://raras.p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livingwithporphyria.eu/pt-pt" TargetMode="External"/><Relationship Id="rId5" Type="http://schemas.openxmlformats.org/officeDocument/2006/relationships/image" Target="../media/image1.emf"/><Relationship Id="rId10" Type="http://schemas.openxmlformats.org/officeDocument/2006/relationships/image" Target="../media/image58.png"/><Relationship Id="rId4" Type="http://schemas.openxmlformats.org/officeDocument/2006/relationships/image" Target="../media/image2.png"/><Relationship Id="rId9" Type="http://schemas.openxmlformats.org/officeDocument/2006/relationships/hyperlink" Target="https://www.gpac-porphyria.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25.em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emf"/><Relationship Id="rId7"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emf"/><Relationship Id="rId11" Type="http://schemas.openxmlformats.org/officeDocument/2006/relationships/image" Target="../media/image34.svg"/><Relationship Id="rId5" Type="http://schemas.openxmlformats.org/officeDocument/2006/relationships/image" Target="../media/image30.emf"/><Relationship Id="rId10"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32.em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39634"/>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6">
                <a:tint val="45000"/>
                <a:satMod val="400000"/>
              </a:schemeClr>
            </a:duotone>
          </a:blip>
          <a:stretch>
            <a:fillRect/>
          </a:stretch>
        </p:blipFill>
        <p:spPr>
          <a:xfrm rot="10800000">
            <a:off x="268456" y="324046"/>
            <a:ext cx="11615869" cy="5939188"/>
          </a:xfrm>
          <a:prstGeom prst="rect">
            <a:avLst/>
          </a:prstGeom>
        </p:spPr>
      </p:pic>
      <p:sp>
        <p:nvSpPr>
          <p:cNvPr id="12" name="Rectangle 11">
            <a:extLst>
              <a:ext uri="{FF2B5EF4-FFF2-40B4-BE49-F238E27FC236}">
                <a16:creationId xmlns:a16="http://schemas.microsoft.com/office/drawing/2014/main" id="{2A11F506-AAA9-AE4A-A8E1-960D6FD3FD27}"/>
              </a:ext>
            </a:extLst>
          </p:cNvPr>
          <p:cNvSpPr/>
          <p:nvPr/>
        </p:nvSpPr>
        <p:spPr>
          <a:xfrm>
            <a:off x="4463143" y="1167946"/>
            <a:ext cx="7421182" cy="1620511"/>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639921 w 6673956"/>
              <a:gd name="connsiteY2" fmla="*/ 2278716 h 2278716"/>
              <a:gd name="connsiteX3" fmla="*/ 0 w 6673956"/>
              <a:gd name="connsiteY3" fmla="*/ 2278716 h 2278716"/>
              <a:gd name="connsiteX4" fmla="*/ 0 w 6673956"/>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3956" h="2278716">
                <a:moveTo>
                  <a:pt x="0" y="0"/>
                </a:moveTo>
                <a:lnTo>
                  <a:pt x="6673956" y="0"/>
                </a:lnTo>
                <a:lnTo>
                  <a:pt x="6639921" y="2278716"/>
                </a:lnTo>
                <a:lnTo>
                  <a:pt x="0" y="2278716"/>
                </a:lnTo>
                <a:lnTo>
                  <a:pt x="0" y="0"/>
                </a:lnTo>
                <a:close/>
              </a:path>
            </a:pathLst>
          </a:custGeom>
          <a:solidFill>
            <a:srgbClr val="1B9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A1D569-8042-D940-A94D-EF3C1E08D33F}"/>
              </a:ext>
            </a:extLst>
          </p:cNvPr>
          <p:cNvSpPr>
            <a:spLocks noGrp="1"/>
          </p:cNvSpPr>
          <p:nvPr>
            <p:ph type="ctrTitle"/>
          </p:nvPr>
        </p:nvSpPr>
        <p:spPr>
          <a:xfrm>
            <a:off x="4545288" y="1486635"/>
            <a:ext cx="7256892" cy="954107"/>
          </a:xfrm>
        </p:spPr>
        <p:txBody>
          <a:bodyPr wrap="square" anchor="ctr">
            <a:spAutoFit/>
          </a:bodyPr>
          <a:lstStyle/>
          <a:p>
            <a:pPr>
              <a:lnSpc>
                <a:spcPct val="100000"/>
              </a:lnSpc>
            </a:pPr>
            <a:r>
              <a:rPr lang="pt-PT" sz="2800">
                <a:solidFill>
                  <a:schemeClr val="bg1"/>
                </a:solidFill>
              </a:rPr>
              <a:t>A importância dos testes genéticos à família na porfiria hepática aguda (PHA) </a:t>
            </a:r>
          </a:p>
        </p:txBody>
      </p:sp>
      <p:sp>
        <p:nvSpPr>
          <p:cNvPr id="6" name="TextBox 5">
            <a:extLst>
              <a:ext uri="{FF2B5EF4-FFF2-40B4-BE49-F238E27FC236}">
                <a16:creationId xmlns:a16="http://schemas.microsoft.com/office/drawing/2014/main" id="{D15C0234-351B-A04F-9A96-C0B30733CD61}"/>
              </a:ext>
            </a:extLst>
          </p:cNvPr>
          <p:cNvSpPr txBox="1"/>
          <p:nvPr/>
        </p:nvSpPr>
        <p:spPr>
          <a:xfrm>
            <a:off x="9311542" y="6417718"/>
            <a:ext cx="2341538" cy="276999"/>
          </a:xfrm>
          <a:prstGeom prst="rect">
            <a:avLst/>
          </a:prstGeom>
          <a:noFill/>
        </p:spPr>
        <p:txBody>
          <a:bodyPr wrap="none" rtlCol="0">
            <a:spAutoFit/>
          </a:bodyPr>
          <a:lstStyle/>
          <a:p>
            <a:r>
              <a:rPr lang="pt-PT" sz="1200" dirty="0">
                <a:solidFill>
                  <a:srgbClr val="68365E"/>
                </a:solidFill>
              </a:rPr>
              <a:t>AS1-PRT-00053 – Outubro de 2022</a:t>
            </a:r>
          </a:p>
        </p:txBody>
      </p:sp>
      <p:pic>
        <p:nvPicPr>
          <p:cNvPr id="19" name="Picture 18" descr="Alnylm-25.11.19-Paris-Shoot-72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3797"/>
            <a:ext cx="5223736" cy="6858000"/>
          </a:xfrm>
          <a:prstGeom prst="rect">
            <a:avLst/>
          </a:prstGeom>
        </p:spPr>
      </p:pic>
      <p:sp>
        <p:nvSpPr>
          <p:cNvPr id="20" name="TextBox 19">
            <a:extLst>
              <a:ext uri="{FF2B5EF4-FFF2-40B4-BE49-F238E27FC236}">
                <a16:creationId xmlns:a16="http://schemas.microsoft.com/office/drawing/2014/main" id="{D15C0234-351B-A04F-9A96-C0B30733CD61}"/>
              </a:ext>
            </a:extLst>
          </p:cNvPr>
          <p:cNvSpPr txBox="1"/>
          <p:nvPr/>
        </p:nvSpPr>
        <p:spPr>
          <a:xfrm>
            <a:off x="4608432" y="6354218"/>
            <a:ext cx="4036105" cy="391517"/>
          </a:xfrm>
          <a:prstGeom prst="rect">
            <a:avLst/>
          </a:prstGeom>
          <a:noFill/>
        </p:spPr>
        <p:txBody>
          <a:bodyPr wrap="none" rtlCol="0">
            <a:spAutoFit/>
          </a:bodyPr>
          <a:lstStyle/>
          <a:p>
            <a:pPr>
              <a:lnSpc>
                <a:spcPct val="80000"/>
              </a:lnSpc>
            </a:pPr>
            <a:r>
              <a:rPr lang="pt-PT" sz="1200" dirty="0">
                <a:solidFill>
                  <a:srgbClr val="68365E"/>
                </a:solidFill>
              </a:rPr>
              <a:t>Isabelle, doente de PHA e representante dos doentes, AFMAP</a:t>
            </a:r>
          </a:p>
          <a:p>
            <a:pPr>
              <a:lnSpc>
                <a:spcPct val="80000"/>
              </a:lnSpc>
            </a:pPr>
            <a:r>
              <a:rPr lang="pt-PT" sz="1200" dirty="0">
                <a:solidFill>
                  <a:srgbClr val="68365E"/>
                </a:solidFill>
              </a:rPr>
              <a:t>(</a:t>
            </a:r>
            <a:r>
              <a:rPr lang="fr-FR" sz="1200" dirty="0">
                <a:solidFill>
                  <a:srgbClr val="68365E"/>
                </a:solidFill>
              </a:rPr>
              <a:t>Association Française des Malades Atteints de Porphyries)</a:t>
            </a:r>
            <a:r>
              <a:rPr lang="pt-PT" sz="1200" dirty="0">
                <a:solidFill>
                  <a:srgbClr val="68365E"/>
                </a:solidFill>
              </a:rPr>
              <a:t>  </a:t>
            </a:r>
          </a:p>
        </p:txBody>
      </p:sp>
      <p:grpSp>
        <p:nvGrpSpPr>
          <p:cNvPr id="24" name="Group 23"/>
          <p:cNvGrpSpPr/>
          <p:nvPr/>
        </p:nvGrpSpPr>
        <p:grpSpPr>
          <a:xfrm rot="1883152" flipH="1">
            <a:off x="4672628" y="5655345"/>
            <a:ext cx="309994" cy="485807"/>
            <a:chOff x="1653118" y="2060096"/>
            <a:chExt cx="309994" cy="485807"/>
          </a:xfrm>
          <a:solidFill>
            <a:srgbClr val="FFFFFF"/>
          </a:solidFill>
        </p:grpSpPr>
        <p:sp>
          <p:nvSpPr>
            <p:cNvPr id="21" name="Oval 20"/>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rot="1883152" flipH="1">
            <a:off x="1711536" y="2347312"/>
            <a:ext cx="248427" cy="189708"/>
            <a:chOff x="1792241" y="2060096"/>
            <a:chExt cx="248427" cy="189708"/>
          </a:xfrm>
          <a:solidFill>
            <a:schemeClr val="bg1"/>
          </a:solidFill>
        </p:grpSpPr>
        <p:sp>
          <p:nvSpPr>
            <p:cNvPr id="26" name="Oval 2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 name="Rectangle 2"/>
          <p:cNvSpPr/>
          <p:nvPr/>
        </p:nvSpPr>
        <p:spPr>
          <a:xfrm>
            <a:off x="9103333" y="3490082"/>
            <a:ext cx="1800493" cy="276999"/>
          </a:xfrm>
          <a:prstGeom prst="rect">
            <a:avLst/>
          </a:prstGeom>
        </p:spPr>
        <p:txBody>
          <a:bodyPr wrap="none">
            <a:spAutoFit/>
          </a:bodyPr>
          <a:lstStyle/>
          <a:p>
            <a:pPr algn="ctr"/>
            <a:r>
              <a:rPr lang="pt-PT" sz="1200" dirty="0">
                <a:solidFill>
                  <a:schemeClr val="tx2"/>
                </a:solidFill>
              </a:rPr>
              <a:t>Promovido e financiado pela </a:t>
            </a:r>
          </a:p>
        </p:txBody>
      </p:sp>
      <p:pic>
        <p:nvPicPr>
          <p:cNvPr id="5" name="Picture 4" descr="logo-08.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09850" y="3847891"/>
            <a:ext cx="2484996" cy="793571"/>
          </a:xfrm>
          <a:prstGeom prst="rect">
            <a:avLst/>
          </a:prstGeom>
        </p:spPr>
      </p:pic>
      <p:sp>
        <p:nvSpPr>
          <p:cNvPr id="30" name="Rectangle 29"/>
          <p:cNvSpPr/>
          <p:nvPr/>
        </p:nvSpPr>
        <p:spPr>
          <a:xfrm>
            <a:off x="5885229" y="4318360"/>
            <a:ext cx="2354235" cy="461665"/>
          </a:xfrm>
          <a:prstGeom prst="rect">
            <a:avLst/>
          </a:prstGeom>
        </p:spPr>
        <p:txBody>
          <a:bodyPr wrap="none">
            <a:spAutoFit/>
          </a:bodyPr>
          <a:lstStyle/>
          <a:p>
            <a:pPr algn="ctr"/>
            <a:r>
              <a:rPr lang="pt-PT" sz="1200" dirty="0">
                <a:solidFill>
                  <a:schemeClr val="tx2"/>
                </a:solidFill>
              </a:rPr>
              <a:t>www.livingwithporphyria.eu</a:t>
            </a:r>
          </a:p>
          <a:p>
            <a:pPr algn="ctr"/>
            <a:r>
              <a:rPr lang="pt-PT" sz="1200" dirty="0">
                <a:solidFill>
                  <a:schemeClr val="tx2"/>
                </a:solidFill>
              </a:rPr>
              <a:t>Promovido e financiado pela Alnylam </a:t>
            </a:r>
          </a:p>
        </p:txBody>
      </p:sp>
      <p:sp>
        <p:nvSpPr>
          <p:cNvPr id="31" name="TextBox 30">
            <a:extLst>
              <a:ext uri="{FF2B5EF4-FFF2-40B4-BE49-F238E27FC236}">
                <a16:creationId xmlns:a16="http://schemas.microsoft.com/office/drawing/2014/main" id="{D15C0234-351B-A04F-9A96-C0B30733CD61}"/>
              </a:ext>
            </a:extLst>
          </p:cNvPr>
          <p:cNvSpPr txBox="1"/>
          <p:nvPr/>
        </p:nvSpPr>
        <p:spPr>
          <a:xfrm>
            <a:off x="5223736" y="5038628"/>
            <a:ext cx="6453726" cy="1184940"/>
          </a:xfrm>
          <a:prstGeom prst="rect">
            <a:avLst/>
          </a:prstGeom>
          <a:noFill/>
        </p:spPr>
        <p:txBody>
          <a:bodyPr wrap="square" rtlCol="0">
            <a:spAutoFit/>
          </a:bodyPr>
          <a:lstStyle/>
          <a:p>
            <a:r>
              <a:rPr lang="pt-PT" sz="1100" b="1" dirty="0">
                <a:solidFill>
                  <a:srgbClr val="1B9AB2"/>
                </a:solidFill>
              </a:rPr>
              <a:t>A Alnylam Pharmaceuticals é responsável pelo financiamento e conteúdo deste artigo. </a:t>
            </a:r>
          </a:p>
          <a:p>
            <a:r>
              <a:rPr lang="pt-PT" sz="1000" dirty="0">
                <a:solidFill>
                  <a:srgbClr val="1B9AB2"/>
                </a:solidFill>
              </a:rPr>
              <a:t>Este documento destina-se ao público geral na Europa, Médio Oriente e África com fins de promoção de saúde, </a:t>
            </a:r>
            <a:r>
              <a:rPr lang="pt-BR" sz="1000" dirty="0">
                <a:solidFill>
                  <a:srgbClr val="1B9AB2"/>
                </a:solidFill>
              </a:rPr>
              <a:t>prevenção da doença e para fornecer aconselhamento que possa ajudar a compreender o desenvolvimento da doença e a melhorar a qualidade de vida</a:t>
            </a:r>
            <a:r>
              <a:rPr lang="pt-PT" sz="1000" dirty="0">
                <a:solidFill>
                  <a:srgbClr val="1B9AB2"/>
                </a:solidFill>
              </a:rPr>
              <a:t>. Nada do que consta neste artigo constitui aconselhamento médico individual. Os indivíduos são aconselhados a consultar o seu médico ou outro profissional de saúde adequado para um diagnóstico da </a:t>
            </a:r>
            <a:r>
              <a:rPr lang="pt-PT" sz="1000">
                <a:solidFill>
                  <a:srgbClr val="1B9AB2"/>
                </a:solidFill>
              </a:rPr>
              <a:t>doença correto. </a:t>
            </a:r>
            <a:r>
              <a:rPr lang="pt-PT" sz="1000" dirty="0">
                <a:solidFill>
                  <a:srgbClr val="1B9AB2"/>
                </a:solidFill>
              </a:rPr>
              <a:t>Todas as ilustrações são da Alnylam. Nenhuma informação sobre os produtos médicos da Alnylam está incluída neste material. O consentimento recebido de cada doente e cuidador é apresentado nesta apresentação.</a:t>
            </a:r>
          </a:p>
        </p:txBody>
      </p:sp>
      <p:grpSp>
        <p:nvGrpSpPr>
          <p:cNvPr id="9" name="Group 8">
            <a:extLst>
              <a:ext uri="{FF2B5EF4-FFF2-40B4-BE49-F238E27FC236}">
                <a16:creationId xmlns:a16="http://schemas.microsoft.com/office/drawing/2014/main" id="{C35A2ACA-FDA5-4A2E-A4D9-42A3F4AF3465}"/>
              </a:ext>
            </a:extLst>
          </p:cNvPr>
          <p:cNvGrpSpPr/>
          <p:nvPr/>
        </p:nvGrpSpPr>
        <p:grpSpPr>
          <a:xfrm>
            <a:off x="5626520" y="3224947"/>
            <a:ext cx="2790107" cy="1300291"/>
            <a:chOff x="5626520" y="3224947"/>
            <a:chExt cx="2790107" cy="1300291"/>
          </a:xfrm>
        </p:grpSpPr>
        <p:pic>
          <p:nvPicPr>
            <p:cNvPr id="4" name="Picture 3"/>
            <p:cNvPicPr>
              <a:picLocks noChangeAspect="1"/>
            </p:cNvPicPr>
            <p:nvPr/>
          </p:nvPicPr>
          <p:blipFill>
            <a:blip r:embed="rId6"/>
            <a:srcRect l="201" r="201"/>
            <a:stretch/>
          </p:blipFill>
          <p:spPr>
            <a:xfrm>
              <a:off x="5626520" y="3224947"/>
              <a:ext cx="2790107" cy="1300291"/>
            </a:xfrm>
            <a:prstGeom prst="rect">
              <a:avLst/>
            </a:prstGeom>
          </p:spPr>
        </p:pic>
        <p:sp>
          <p:nvSpPr>
            <p:cNvPr id="8" name="TextBox 7">
              <a:extLst>
                <a:ext uri="{FF2B5EF4-FFF2-40B4-BE49-F238E27FC236}">
                  <a16:creationId xmlns:a16="http://schemas.microsoft.com/office/drawing/2014/main" id="{0498B9CB-561F-42B5-BAA3-AE75A4C9F46D}"/>
                </a:ext>
              </a:extLst>
            </p:cNvPr>
            <p:cNvSpPr txBox="1"/>
            <p:nvPr/>
          </p:nvSpPr>
          <p:spPr>
            <a:xfrm>
              <a:off x="6360724" y="3703840"/>
              <a:ext cx="2034363" cy="400110"/>
            </a:xfrm>
            <a:prstGeom prst="rect">
              <a:avLst/>
            </a:prstGeom>
            <a:noFill/>
          </p:spPr>
          <p:txBody>
            <a:bodyPr wrap="square" rtlCol="0">
              <a:spAutoFit/>
            </a:bodyPr>
            <a:lstStyle/>
            <a:p>
              <a:r>
                <a:rPr lang="pt-PT" sz="2000" b="1">
                  <a:solidFill>
                    <a:srgbClr val="621C64"/>
                  </a:solidFill>
                  <a:latin typeface="Arial" panose="020B0604020202020204" pitchFamily="34" charset="0"/>
                  <a:cs typeface="Arial" panose="020B0604020202020204" pitchFamily="34" charset="0"/>
                </a:rPr>
                <a:t>PORFIRIA</a:t>
              </a:r>
            </a:p>
          </p:txBody>
        </p:sp>
        <p:sp>
          <p:nvSpPr>
            <p:cNvPr id="32" name="TextBox 31">
              <a:extLst>
                <a:ext uri="{FF2B5EF4-FFF2-40B4-BE49-F238E27FC236}">
                  <a16:creationId xmlns:a16="http://schemas.microsoft.com/office/drawing/2014/main" id="{3E7456B1-C15D-418F-A824-7E89189AE5D3}"/>
                </a:ext>
              </a:extLst>
            </p:cNvPr>
            <p:cNvSpPr txBox="1"/>
            <p:nvPr/>
          </p:nvSpPr>
          <p:spPr>
            <a:xfrm>
              <a:off x="6374279" y="3553957"/>
              <a:ext cx="2034363" cy="292388"/>
            </a:xfrm>
            <a:prstGeom prst="rect">
              <a:avLst/>
            </a:prstGeom>
            <a:noFill/>
          </p:spPr>
          <p:txBody>
            <a:bodyPr wrap="square" rtlCol="0">
              <a:spAutoFit/>
            </a:bodyPr>
            <a:lstStyle/>
            <a:p>
              <a:r>
                <a:rPr lang="pt-PT" sz="1300" i="1" dirty="0">
                  <a:solidFill>
                    <a:srgbClr val="0ABFD8"/>
                  </a:solidFill>
                  <a:latin typeface="Arial" panose="020B0604020202020204" pitchFamily="34" charset="0"/>
                  <a:cs typeface="Arial" panose="020B0604020202020204" pitchFamily="34" charset="0"/>
                </a:rPr>
                <a:t>Viver com a</a:t>
              </a:r>
            </a:p>
          </p:txBody>
        </p:sp>
        <p:sp>
          <p:nvSpPr>
            <p:cNvPr id="33" name="TextBox 32">
              <a:extLst>
                <a:ext uri="{FF2B5EF4-FFF2-40B4-BE49-F238E27FC236}">
                  <a16:creationId xmlns:a16="http://schemas.microsoft.com/office/drawing/2014/main" id="{DB9D67D1-250B-4FB3-A7AD-211A68DDDD4E}"/>
                </a:ext>
              </a:extLst>
            </p:cNvPr>
            <p:cNvSpPr txBox="1"/>
            <p:nvPr/>
          </p:nvSpPr>
          <p:spPr>
            <a:xfrm>
              <a:off x="6250457" y="4053272"/>
              <a:ext cx="2034363" cy="238527"/>
            </a:xfrm>
            <a:prstGeom prst="rect">
              <a:avLst/>
            </a:prstGeom>
            <a:noFill/>
          </p:spPr>
          <p:txBody>
            <a:bodyPr wrap="square" rtlCol="0">
              <a:spAutoFit/>
            </a:bodyPr>
            <a:lstStyle/>
            <a:p>
              <a:pPr algn="ctr"/>
              <a:r>
                <a:rPr lang="pt-PT" sz="950">
                  <a:solidFill>
                    <a:schemeClr val="bg1">
                      <a:lumMod val="50000"/>
                    </a:schemeClr>
                  </a:solidFill>
                  <a:latin typeface="Arial" panose="020B0604020202020204" pitchFamily="34" charset="0"/>
                  <a:cs typeface="Arial" panose="020B0604020202020204" pitchFamily="34" charset="0"/>
                </a:rPr>
                <a:t>Porfiria hepática aguda</a:t>
              </a:r>
            </a:p>
          </p:txBody>
        </p:sp>
      </p:grpSp>
    </p:spTree>
    <p:extLst>
      <p:ext uri="{BB962C8B-B14F-4D97-AF65-F5344CB8AC3E}">
        <p14:creationId xmlns:p14="http://schemas.microsoft.com/office/powerpoint/2010/main" val="1123929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4490380" y="1624277"/>
            <a:ext cx="7493654" cy="4011348"/>
          </a:xfrm>
          <a:prstGeom prst="rect">
            <a:avLst/>
          </a:prstGeom>
        </p:spPr>
      </p:pic>
      <p:sp>
        <p:nvSpPr>
          <p:cNvPr id="13" name="Title 12"/>
          <p:cNvSpPr>
            <a:spLocks noGrp="1"/>
          </p:cNvSpPr>
          <p:nvPr>
            <p:ph type="title"/>
          </p:nvPr>
        </p:nvSpPr>
        <p:spPr/>
        <p:txBody>
          <a:bodyPr>
            <a:normAutofit/>
          </a:bodyPr>
          <a:lstStyle/>
          <a:p>
            <a:r>
              <a:rPr lang="pt-PT"/>
              <a:t>PHA e testes genéticos</a:t>
            </a: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3260E4-ED7B-584B-A073-E37901C7426D}" type="slidenum">
              <a:rPr kumimoji="0" lang="en-US" sz="1000" b="0" i="0" u="none" strike="noStrike" kern="1200" cap="none" spc="0" normalizeH="0" baseline="0" noProof="0" smtClean="0">
                <a:ln>
                  <a:noFill/>
                </a:ln>
                <a:solidFill>
                  <a:srgbClr val="0A0A0A">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0A0A0A">
                  <a:tint val="75000"/>
                </a:srgbClr>
              </a:solidFill>
              <a:effectLst/>
              <a:uLnTx/>
              <a:uFillTx/>
              <a:latin typeface="Calibri"/>
              <a:ea typeface="+mn-ea"/>
              <a:cs typeface="+mn-cs"/>
            </a:endParaRPr>
          </a:p>
        </p:txBody>
      </p:sp>
      <p:sp>
        <p:nvSpPr>
          <p:cNvPr id="19" name="Footer Placeholder 6"/>
          <p:cNvSpPr>
            <a:spLocks noGrp="1"/>
          </p:cNvSpPr>
          <p:nvPr>
            <p:ph type="ftr" sz="quarter" idx="11"/>
          </p:nvPr>
        </p:nvSpPr>
        <p:spPr>
          <a:xfrm>
            <a:off x="479592" y="6400147"/>
            <a:ext cx="11712407" cy="365125"/>
          </a:xfrm>
        </p:spPr>
        <p:txBody>
          <a:bodyPr/>
          <a:lstStyle/>
          <a:p>
            <a:pPr lvl="0">
              <a:spcAft>
                <a:spcPts val="300"/>
              </a:spcAft>
              <a:tabLst>
                <a:tab pos="7543800" algn="l"/>
              </a:tabLst>
              <a:defRPr/>
            </a:pPr>
            <a:r>
              <a:rPr lang="pt-PT" sz="800" dirty="0">
                <a:solidFill>
                  <a:srgbClr val="E7E6E6">
                    <a:lumMod val="50000"/>
                  </a:srgbClr>
                </a:solidFill>
              </a:rPr>
              <a:t>PHA: Porfiria hepática aguda	Nenhuma informação sobre os produtos médicos da Alnylam está incluída neste material. </a:t>
            </a:r>
          </a:p>
          <a:p>
            <a:pPr marL="228600" lvl="0" indent="-228600">
              <a:buFont typeface="+mj-lt"/>
              <a:buAutoNum type="arabicPeriod"/>
              <a:defRPr/>
            </a:pPr>
            <a:r>
              <a:rPr lang="pt-PT" sz="800" dirty="0">
                <a:solidFill>
                  <a:srgbClr val="E7E6E6">
                    <a:lumMod val="50000"/>
                  </a:srgbClr>
                </a:solidFill>
              </a:rPr>
              <a:t>Bissell DM &amp; Wang B. J C/,n Transl Hepatol. 3 de mar. de 2015 (1):17-26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pt-PT" sz="800" b="0" i="0" u="none" strike="noStrike" cap="none" normalizeH="0" baseline="0" noProof="0" dirty="0">
                <a:ln>
                  <a:noFill/>
                </a:ln>
                <a:solidFill>
                  <a:srgbClr val="E7E6E6">
                    <a:lumMod val="50000"/>
                  </a:srgbClr>
                </a:solidFill>
                <a:effectLst/>
                <a:uLnTx/>
                <a:uFillTx/>
                <a:latin typeface="Calibri"/>
                <a:ea typeface="+mn-ea"/>
                <a:cs typeface="+mn-cs"/>
              </a:rPr>
              <a:t>Balwani M, Wang B, Anderson KE, et al. Acute hepatic porphyrias: Recommendations for evaluation and long-term management.Hepatology. 2017;66(4):1314-1322. doi:10.1002/hep.29313</a:t>
            </a:r>
          </a:p>
        </p:txBody>
      </p:sp>
      <p:sp>
        <p:nvSpPr>
          <p:cNvPr id="4" name="TextBox 3"/>
          <p:cNvSpPr txBox="1"/>
          <p:nvPr/>
        </p:nvSpPr>
        <p:spPr>
          <a:xfrm>
            <a:off x="6010275" y="2416175"/>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50383" y="598752"/>
            <a:ext cx="4995498" cy="596900"/>
          </a:xfrm>
          <a:prstGeom prst="rect">
            <a:avLst/>
          </a:prstGeom>
        </p:spPr>
      </p:pic>
      <p:sp>
        <p:nvSpPr>
          <p:cNvPr id="26" name="TextBox 25"/>
          <p:cNvSpPr txBox="1"/>
          <p:nvPr/>
        </p:nvSpPr>
        <p:spPr>
          <a:xfrm>
            <a:off x="6010275" y="25273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D2CBDA73-FAB9-3E40-B6E6-FE4DADD482A6}"/>
              </a:ext>
            </a:extLst>
          </p:cNvPr>
          <p:cNvSpPr txBox="1"/>
          <p:nvPr/>
        </p:nvSpPr>
        <p:spPr>
          <a:xfrm>
            <a:off x="5045880" y="1949863"/>
            <a:ext cx="6014959"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3200" b="1" i="0" u="none" strike="noStrike" cap="none" normalizeH="0" baseline="0" noProof="0">
                <a:ln>
                  <a:noFill/>
                </a:ln>
                <a:solidFill>
                  <a:srgbClr val="1B9AB2"/>
                </a:solidFill>
                <a:effectLst/>
                <a:uLnTx/>
                <a:uFillTx/>
                <a:latin typeface="Calibri"/>
                <a:ea typeface="+mn-ea"/>
                <a:cs typeface="+mn-cs"/>
              </a:rPr>
              <a:t>Teste genético</a:t>
            </a:r>
          </a:p>
        </p:txBody>
      </p:sp>
      <p:sp>
        <p:nvSpPr>
          <p:cNvPr id="28" name="Oval 27"/>
          <p:cNvSpPr/>
          <p:nvPr/>
        </p:nvSpPr>
        <p:spPr>
          <a:xfrm>
            <a:off x="685968" y="2146300"/>
            <a:ext cx="2955957" cy="295595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9AB2"/>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D2CBDA73-FAB9-3E40-B6E6-FE4DADD482A6}"/>
              </a:ext>
            </a:extLst>
          </p:cNvPr>
          <p:cNvSpPr txBox="1"/>
          <p:nvPr/>
        </p:nvSpPr>
        <p:spPr>
          <a:xfrm>
            <a:off x="5049916" y="2614014"/>
            <a:ext cx="63701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2000" b="0" i="0" u="none" strike="noStrike" cap="none" normalizeH="0" baseline="0" noProof="0" dirty="0">
                <a:ln>
                  <a:noFill/>
                </a:ln>
                <a:solidFill>
                  <a:srgbClr val="0A0A0A"/>
                </a:solidFill>
                <a:effectLst/>
                <a:uLnTx/>
                <a:uFillTx/>
                <a:latin typeface="Calibri"/>
                <a:ea typeface="+mn-ea"/>
                <a:cs typeface="+mn-cs"/>
              </a:rPr>
              <a:t>Análise ao sangue ou à saliva quanto a uma mutação genética da PHA</a:t>
            </a:r>
            <a:r>
              <a:rPr kumimoji="0" lang="pt-PT" sz="2000" b="0" i="0" u="none" strike="noStrike" cap="none" normalizeH="0" baseline="30000" noProof="0" dirty="0">
                <a:ln>
                  <a:noFill/>
                </a:ln>
                <a:solidFill>
                  <a:srgbClr val="0A0A0A"/>
                </a:solidFill>
                <a:effectLst/>
                <a:uLnTx/>
                <a:uFillTx/>
                <a:latin typeface="Calibri"/>
                <a:ea typeface="+mn-ea"/>
                <a:cs typeface="+mn-cs"/>
              </a:rPr>
              <a:t>1</a:t>
            </a:r>
          </a:p>
        </p:txBody>
      </p:sp>
      <p:sp>
        <p:nvSpPr>
          <p:cNvPr id="31" name="Rectangle 11">
            <a:extLst>
              <a:ext uri="{FF2B5EF4-FFF2-40B4-BE49-F238E27FC236}">
                <a16:creationId xmlns:a16="http://schemas.microsoft.com/office/drawing/2014/main" id="{2A11F506-AAA9-AE4A-A8E1-960D6FD3FD27}"/>
              </a:ext>
            </a:extLst>
          </p:cNvPr>
          <p:cNvSpPr/>
          <p:nvPr/>
        </p:nvSpPr>
        <p:spPr>
          <a:xfrm>
            <a:off x="5139876" y="4150533"/>
            <a:ext cx="6575874" cy="865967"/>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594795 w 6673956"/>
              <a:gd name="connsiteY2" fmla="*/ 2266048 h 2278716"/>
              <a:gd name="connsiteX3" fmla="*/ 0 w 6673956"/>
              <a:gd name="connsiteY3" fmla="*/ 2278716 h 2278716"/>
              <a:gd name="connsiteX4" fmla="*/ 0 w 6673956"/>
              <a:gd name="connsiteY4" fmla="*/ 0 h 2278716"/>
              <a:gd name="connsiteX0" fmla="*/ 0 w 6594795"/>
              <a:gd name="connsiteY0" fmla="*/ 0 h 2278716"/>
              <a:gd name="connsiteX1" fmla="*/ 6549294 w 6594795"/>
              <a:gd name="connsiteY1" fmla="*/ 12668 h 2278716"/>
              <a:gd name="connsiteX2" fmla="*/ 6594795 w 6594795"/>
              <a:gd name="connsiteY2" fmla="*/ 2266048 h 2278716"/>
              <a:gd name="connsiteX3" fmla="*/ 0 w 6594795"/>
              <a:gd name="connsiteY3" fmla="*/ 2278716 h 2278716"/>
              <a:gd name="connsiteX4" fmla="*/ 0 w 6594795"/>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795" h="2278716">
                <a:moveTo>
                  <a:pt x="0" y="0"/>
                </a:moveTo>
                <a:lnTo>
                  <a:pt x="6549294" y="12668"/>
                </a:lnTo>
                <a:lnTo>
                  <a:pt x="6594795" y="2266048"/>
                </a:lnTo>
                <a:lnTo>
                  <a:pt x="0" y="2278716"/>
                </a:lnTo>
                <a:lnTo>
                  <a:pt x="0" y="0"/>
                </a:lnTo>
                <a:close/>
              </a:path>
            </a:pathLst>
          </a:custGeom>
          <a:solidFill>
            <a:srgbClr val="1B9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lumMod val="20000"/>
                  <a:lumOff val="80000"/>
                </a:schemeClr>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D2CBDA73-FAB9-3E40-B6E6-FE4DADD482A6}"/>
              </a:ext>
            </a:extLst>
          </p:cNvPr>
          <p:cNvSpPr txBox="1"/>
          <p:nvPr/>
        </p:nvSpPr>
        <p:spPr>
          <a:xfrm>
            <a:off x="5330376" y="4239102"/>
            <a:ext cx="5894629" cy="400110"/>
          </a:xfrm>
          <a:prstGeom prst="rect">
            <a:avLst/>
          </a:prstGeom>
          <a:noFill/>
        </p:spPr>
        <p:txBody>
          <a:bodyPr wrap="square" rtlCol="0">
            <a:spAutoFit/>
          </a:bodyPr>
          <a:lstStyle/>
          <a:p>
            <a:pPr lvl="0">
              <a:defRPr/>
            </a:pPr>
            <a:r>
              <a:rPr kumimoji="0" lang="pt-PT" sz="2000" b="0" i="0" u="none" strike="noStrike" cap="none" normalizeH="0" baseline="0" noProof="0" dirty="0">
                <a:ln>
                  <a:noFill/>
                </a:ln>
                <a:solidFill>
                  <a:srgbClr val="0A0A0A"/>
                </a:solidFill>
                <a:effectLst/>
                <a:uLnTx/>
                <a:uFillTx/>
                <a:latin typeface="Calibri"/>
                <a:ea typeface="+mn-ea"/>
                <a:cs typeface="+mn-cs"/>
              </a:rPr>
              <a:t>Pode ajudar a informar quem pode estar em risco de ter sintomas da PHA</a:t>
            </a:r>
            <a:r>
              <a:rPr lang="pt-PT" sz="2000" baseline="30000" dirty="0">
                <a:solidFill>
                  <a:srgbClr val="0A0A0A"/>
                </a:solidFill>
              </a:rPr>
              <a:t>2</a:t>
            </a:r>
          </a:p>
        </p:txBody>
      </p:sp>
      <p:sp>
        <p:nvSpPr>
          <p:cNvPr id="33" name="TextBox 32">
            <a:extLst>
              <a:ext uri="{FF2B5EF4-FFF2-40B4-BE49-F238E27FC236}">
                <a16:creationId xmlns:a16="http://schemas.microsoft.com/office/drawing/2014/main" id="{D2CBDA73-FAB9-3E40-B6E6-FE4DADD482A6}"/>
              </a:ext>
            </a:extLst>
          </p:cNvPr>
          <p:cNvSpPr txBox="1"/>
          <p:nvPr/>
        </p:nvSpPr>
        <p:spPr>
          <a:xfrm>
            <a:off x="5049916" y="3345462"/>
            <a:ext cx="6575874" cy="9130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2000" dirty="0">
                <a:solidFill>
                  <a:srgbClr val="0A0A0A"/>
                </a:solidFill>
                <a:latin typeface="Calibri"/>
                <a:ea typeface="+mn-ea"/>
                <a:cs typeface="+mn-cs"/>
              </a:rPr>
              <a:t>Pode ser u</a:t>
            </a:r>
            <a:r>
              <a:rPr kumimoji="0" lang="pt-PT" sz="2000" b="0" i="0" u="none" strike="noStrike" cap="none" normalizeH="0" baseline="0" noProof="0" dirty="0">
                <a:ln>
                  <a:noFill/>
                </a:ln>
                <a:solidFill>
                  <a:srgbClr val="0A0A0A"/>
                </a:solidFill>
                <a:effectLst/>
                <a:uLnTx/>
                <a:uFillTx/>
                <a:latin typeface="Calibri"/>
                <a:ea typeface="+mn-ea"/>
                <a:cs typeface="+mn-cs"/>
              </a:rPr>
              <a:t>tilizado para confirmar um diagnóstico </a:t>
            </a:r>
            <a:r>
              <a:rPr lang="pt-PT" sz="2000" dirty="0">
                <a:solidFill>
                  <a:srgbClr val="0A0A0A"/>
                </a:solidFill>
                <a:latin typeface="Calibri"/>
                <a:ea typeface="+mn-ea"/>
                <a:cs typeface="+mn-cs"/>
              </a:rPr>
              <a:t>e</a:t>
            </a:r>
            <a:r>
              <a:rPr kumimoji="0" lang="pt-PT" sz="2000" b="0" i="0" u="none" strike="noStrike" cap="none" normalizeH="0" baseline="0" noProof="0" dirty="0">
                <a:ln>
                  <a:noFill/>
                </a:ln>
                <a:solidFill>
                  <a:srgbClr val="0A0A0A"/>
                </a:solidFill>
                <a:effectLst/>
                <a:uLnTx/>
                <a:uFillTx/>
                <a:latin typeface="Calibri"/>
                <a:ea typeface="+mn-ea"/>
                <a:cs typeface="+mn-cs"/>
              </a:rPr>
              <a:t> determinar o tipo específico da PHA</a:t>
            </a:r>
            <a:r>
              <a:rPr kumimoji="0" lang="pt-PT" sz="2000" b="0" i="0" u="none" strike="noStrike" cap="none" normalizeH="0" baseline="30000" noProof="0" dirty="0">
                <a:ln>
                  <a:noFill/>
                </a:ln>
                <a:solidFill>
                  <a:srgbClr val="0A0A0A"/>
                </a:solidFill>
                <a:effectLst/>
                <a:uLnTx/>
                <a:uFillTx/>
                <a:latin typeface="Calibri"/>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a:off x="1036912" y="1799468"/>
            <a:ext cx="3398039" cy="3398039"/>
          </a:xfrm>
          <a:prstGeom prst="rect">
            <a:avLst/>
          </a:prstGeom>
        </p:spPr>
      </p:pic>
    </p:spTree>
    <p:extLst>
      <p:ext uri="{BB962C8B-B14F-4D97-AF65-F5344CB8AC3E}">
        <p14:creationId xmlns:p14="http://schemas.microsoft.com/office/powerpoint/2010/main" val="4259641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88057" y="1511193"/>
            <a:ext cx="11615869" cy="4013200"/>
          </a:xfrm>
          <a:prstGeom prst="rect">
            <a:avLst/>
          </a:prstGeom>
        </p:spPr>
      </p:pic>
      <p:sp>
        <p:nvSpPr>
          <p:cNvPr id="13" name="Title 12"/>
          <p:cNvSpPr>
            <a:spLocks noGrp="1"/>
          </p:cNvSpPr>
          <p:nvPr>
            <p:ph type="title"/>
          </p:nvPr>
        </p:nvSpPr>
        <p:spPr/>
        <p:txBody>
          <a:bodyPr>
            <a:normAutofit/>
          </a:bodyPr>
          <a:lstStyle/>
          <a:p>
            <a:r>
              <a:rPr lang="pt-PT"/>
              <a:t>Porque é que ter um diagnóstico é útil?</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11</a:t>
            </a:fld>
            <a:endParaRPr lang="en-US"/>
          </a:p>
        </p:txBody>
      </p:sp>
      <p:sp>
        <p:nvSpPr>
          <p:cNvPr id="19" name="Footer Placeholder 6"/>
          <p:cNvSpPr>
            <a:spLocks noGrp="1"/>
          </p:cNvSpPr>
          <p:nvPr>
            <p:ph type="ftr" sz="quarter" idx="11"/>
          </p:nvPr>
        </p:nvSpPr>
        <p:spPr>
          <a:xfrm>
            <a:off x="479592" y="6400147"/>
            <a:ext cx="11712407" cy="365125"/>
          </a:xfrm>
        </p:spPr>
        <p:txBody>
          <a:bodyPr/>
          <a:lstStyle/>
          <a:p>
            <a:pPr>
              <a:tabLst>
                <a:tab pos="7543800" algn="l"/>
              </a:tabLst>
            </a:pPr>
            <a:r>
              <a:rPr lang="pt-PT" sz="800" dirty="0">
                <a:solidFill>
                  <a:schemeClr val="tx1">
                    <a:lumMod val="50000"/>
                    <a:lumOff val="50000"/>
                  </a:schemeClr>
                </a:solidFill>
              </a:rPr>
              <a:t>	Nenhuma informação sobre os produtos médicos da Alnylam está incluída neste material. </a:t>
            </a:r>
          </a:p>
          <a:p>
            <a:pPr marL="228600" indent="-228600">
              <a:buFont typeface="+mj-lt"/>
              <a:buAutoNum type="arabicPeriod"/>
            </a:pPr>
            <a:r>
              <a:rPr lang="pt-PT" sz="800" dirty="0">
                <a:solidFill>
                  <a:schemeClr val="tx1">
                    <a:lumMod val="50000"/>
                    <a:lumOff val="50000"/>
                  </a:schemeClr>
                </a:solidFill>
              </a:rPr>
              <a:t>Balwani M, Wang B, Anderson KE, et al. Acute hepatic porphyrias: Recommendations for evaluation and long-term management.Hepatology. 2017;66(4):1314-1322. doi:10.1002/hep.29313</a:t>
            </a:r>
          </a:p>
          <a:p>
            <a:pPr marL="228600" indent="-228600">
              <a:buFont typeface="+mj-lt"/>
              <a:buAutoNum type="arabicPeriod"/>
            </a:pPr>
            <a:r>
              <a:rPr lang="pt-PT" sz="800" dirty="0">
                <a:solidFill>
                  <a:schemeClr val="tx1">
                    <a:lumMod val="50000"/>
                    <a:lumOff val="50000"/>
                  </a:schemeClr>
                </a:solidFill>
              </a:rPr>
              <a:t>Anderson KE, Bloomer JR, Bonkovsky HL, et al. Recommendations for the diagnosis and treatment of the acute porphyrias [A correção publicada surge nos Ann Intern Med. 16 de ago. de 2005;143(4):316]. Ann Intern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5287" y="513692"/>
            <a:ext cx="7897322" cy="596900"/>
          </a:xfrm>
          <a:prstGeom prst="rect">
            <a:avLst/>
          </a:prstGeom>
        </p:spPr>
      </p:pic>
      <p:sp>
        <p:nvSpPr>
          <p:cNvPr id="4" name="TextBox 3"/>
          <p:cNvSpPr txBox="1"/>
          <p:nvPr/>
        </p:nvSpPr>
        <p:spPr>
          <a:xfrm>
            <a:off x="6248400" y="1447693"/>
            <a:ext cx="184666" cy="369332"/>
          </a:xfrm>
          <a:prstGeom prst="rect">
            <a:avLst/>
          </a:prstGeom>
          <a:noFill/>
        </p:spPr>
        <p:txBody>
          <a:bodyPr wrap="none" rtlCol="0">
            <a:spAutoFit/>
          </a:bodyPr>
          <a:lstStyle/>
          <a:p>
            <a:endParaRPr lang="en-US" dirty="0"/>
          </a:p>
        </p:txBody>
      </p:sp>
      <p:grpSp>
        <p:nvGrpSpPr>
          <p:cNvPr id="2" name="Group 1"/>
          <p:cNvGrpSpPr/>
          <p:nvPr/>
        </p:nvGrpSpPr>
        <p:grpSpPr>
          <a:xfrm>
            <a:off x="621436" y="1730268"/>
            <a:ext cx="11062564" cy="3618373"/>
            <a:chOff x="263291" y="2587623"/>
            <a:chExt cx="11673924" cy="2667002"/>
          </a:xfrm>
        </p:grpSpPr>
        <p:pic>
          <p:nvPicPr>
            <p:cNvPr id="12" name="Picture 11" descr="wonkybox.png"/>
            <p:cNvPicPr>
              <a:picLocks noChangeAspect="1"/>
            </p:cNvPicPr>
            <p:nvPr/>
          </p:nvPicPr>
          <p:blipFill>
            <a:blip r:embed="rId5">
              <a:alphaModFix/>
              <a:duotone>
                <a:prstClr val="black"/>
                <a:srgbClr val="FFFFFF">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63291" y="2587624"/>
              <a:ext cx="3885371" cy="2667001"/>
            </a:xfrm>
            <a:prstGeom prst="rect">
              <a:avLst/>
            </a:prstGeom>
          </p:spPr>
        </p:pic>
        <p:pic>
          <p:nvPicPr>
            <p:cNvPr id="14" name="Picture 13"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8">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rot="10800000">
              <a:off x="4157565" y="2587623"/>
              <a:ext cx="3885371" cy="2667001"/>
            </a:xfrm>
            <a:prstGeom prst="rect">
              <a:avLst/>
            </a:prstGeom>
          </p:spPr>
        </p:pic>
        <p:pic>
          <p:nvPicPr>
            <p:cNvPr id="15" name="Picture 14"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9">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8051844" y="2587624"/>
              <a:ext cx="3885371" cy="2667001"/>
            </a:xfrm>
            <a:prstGeom prst="rect">
              <a:avLst/>
            </a:prstGeom>
          </p:spPr>
        </p:pic>
      </p:grpSp>
      <p:sp>
        <p:nvSpPr>
          <p:cNvPr id="16" name="TextBox 15">
            <a:extLst>
              <a:ext uri="{FF2B5EF4-FFF2-40B4-BE49-F238E27FC236}">
                <a16:creationId xmlns:a16="http://schemas.microsoft.com/office/drawing/2014/main" id="{D2CBDA73-FAB9-3E40-B6E6-FE4DADD482A6}"/>
              </a:ext>
            </a:extLst>
          </p:cNvPr>
          <p:cNvSpPr txBox="1"/>
          <p:nvPr/>
        </p:nvSpPr>
        <p:spPr>
          <a:xfrm>
            <a:off x="841374" y="3441932"/>
            <a:ext cx="3254375" cy="769441"/>
          </a:xfrm>
          <a:prstGeom prst="rect">
            <a:avLst/>
          </a:prstGeom>
          <a:noFill/>
        </p:spPr>
        <p:txBody>
          <a:bodyPr wrap="square" rtlCol="0">
            <a:spAutoFit/>
          </a:bodyPr>
          <a:lstStyle/>
          <a:p>
            <a:pPr marL="0" lvl="1" algn="ctr"/>
            <a:r>
              <a:rPr lang="pt-PT" sz="2200"/>
              <a:t>Ter um diagnóstico pode ajudá-lo a evitar desencadeadores.</a:t>
            </a:r>
            <a:r>
              <a:rPr lang="pt-PT" sz="2200" baseline="30000"/>
              <a:t>1</a:t>
            </a:r>
          </a:p>
        </p:txBody>
      </p:sp>
      <p:sp>
        <p:nvSpPr>
          <p:cNvPr id="17" name="TextBox 16">
            <a:extLst>
              <a:ext uri="{FF2B5EF4-FFF2-40B4-BE49-F238E27FC236}">
                <a16:creationId xmlns:a16="http://schemas.microsoft.com/office/drawing/2014/main" id="{D2CBDA73-FAB9-3E40-B6E6-FE4DADD482A6}"/>
              </a:ext>
            </a:extLst>
          </p:cNvPr>
          <p:cNvSpPr txBox="1"/>
          <p:nvPr/>
        </p:nvSpPr>
        <p:spPr>
          <a:xfrm>
            <a:off x="4451180" y="3441932"/>
            <a:ext cx="3433154" cy="1446550"/>
          </a:xfrm>
          <a:prstGeom prst="rect">
            <a:avLst/>
          </a:prstGeom>
          <a:noFill/>
        </p:spPr>
        <p:txBody>
          <a:bodyPr wrap="square" rtlCol="0">
            <a:spAutoFit/>
          </a:bodyPr>
          <a:lstStyle/>
          <a:p>
            <a:pPr marL="0" lvl="1" algn="ctr"/>
            <a:r>
              <a:rPr lang="pt-PT" sz="2200" dirty="0"/>
              <a:t>Pode ajudá-lo a receber adequado e atempado para os sintomas, caso eles se desenvolvam.</a:t>
            </a:r>
            <a:r>
              <a:rPr lang="pt-PT" sz="2200" baseline="30000" dirty="0"/>
              <a:t>1</a:t>
            </a:r>
          </a:p>
        </p:txBody>
      </p:sp>
      <p:sp>
        <p:nvSpPr>
          <p:cNvPr id="18" name="TextBox 17">
            <a:extLst>
              <a:ext uri="{FF2B5EF4-FFF2-40B4-BE49-F238E27FC236}">
                <a16:creationId xmlns:a16="http://schemas.microsoft.com/office/drawing/2014/main" id="{D2CBDA73-FAB9-3E40-B6E6-FE4DADD482A6}"/>
              </a:ext>
            </a:extLst>
          </p:cNvPr>
          <p:cNvSpPr txBox="1"/>
          <p:nvPr/>
        </p:nvSpPr>
        <p:spPr>
          <a:xfrm>
            <a:off x="8350251" y="3441932"/>
            <a:ext cx="2984499" cy="1446550"/>
          </a:xfrm>
          <a:prstGeom prst="rect">
            <a:avLst/>
          </a:prstGeom>
          <a:noFill/>
        </p:spPr>
        <p:txBody>
          <a:bodyPr wrap="square" rtlCol="0">
            <a:spAutoFit/>
          </a:bodyPr>
          <a:lstStyle/>
          <a:p>
            <a:pPr marL="0" lvl="1" algn="ctr"/>
            <a:r>
              <a:rPr lang="pt-PT" sz="2200"/>
              <a:t>Permite-lhe informar </a:t>
            </a:r>
          </a:p>
          <a:p>
            <a:pPr marL="0" lvl="1" algn="ctr"/>
            <a:r>
              <a:rPr lang="pt-PT" sz="2200"/>
              <a:t>membros da família e </a:t>
            </a:r>
          </a:p>
          <a:p>
            <a:pPr marL="0" lvl="1" algn="ctr"/>
            <a:r>
              <a:rPr lang="pt-PT" sz="2200"/>
              <a:t>encorajá-los a realizar </a:t>
            </a:r>
          </a:p>
          <a:p>
            <a:pPr marL="0" lvl="1" algn="ctr"/>
            <a:r>
              <a:rPr lang="pt-PT" sz="2200"/>
              <a:t>testes genéticos.</a:t>
            </a:r>
            <a:r>
              <a:rPr lang="pt-PT" sz="2200" baseline="30000"/>
              <a:t>2</a:t>
            </a:r>
          </a:p>
        </p:txBody>
      </p:sp>
      <p:sp>
        <p:nvSpPr>
          <p:cNvPr id="5" name="Oval 4"/>
          <p:cNvSpPr/>
          <p:nvPr/>
        </p:nvSpPr>
        <p:spPr>
          <a:xfrm>
            <a:off x="5422530"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9026155"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803030"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10"/>
          <a:stretch>
            <a:fillRect/>
          </a:stretch>
        </p:blipFill>
        <p:spPr>
          <a:xfrm>
            <a:off x="9207500" y="2134864"/>
            <a:ext cx="1270000" cy="1270000"/>
          </a:xfrm>
          <a:prstGeom prst="rect">
            <a:avLst/>
          </a:prstGeom>
        </p:spPr>
      </p:pic>
      <p:pic>
        <p:nvPicPr>
          <p:cNvPr id="20" name="Graphic 19" descr="Bubbles">
            <a:extLst>
              <a:ext uri="{FF2B5EF4-FFF2-40B4-BE49-F238E27FC236}">
                <a16:creationId xmlns:a16="http://schemas.microsoft.com/office/drawing/2014/main" id="{E9BA861A-308C-471E-8BCD-180A0EA8F1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85541" y="2187230"/>
            <a:ext cx="1005840" cy="1005840"/>
          </a:xfrm>
          <a:prstGeom prst="rect">
            <a:avLst/>
          </a:prstGeom>
        </p:spPr>
      </p:pic>
      <p:pic>
        <p:nvPicPr>
          <p:cNvPr id="26" name="Graphic 25" descr="Lightning bolt">
            <a:extLst>
              <a:ext uri="{FF2B5EF4-FFF2-40B4-BE49-F238E27FC236}">
                <a16:creationId xmlns:a16="http://schemas.microsoft.com/office/drawing/2014/main" id="{9DE37446-9912-4EEA-A66C-6E746B2F4A5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20216" y="2078694"/>
            <a:ext cx="602498" cy="602498"/>
          </a:xfrm>
          <a:prstGeom prst="rect">
            <a:avLst/>
          </a:prstGeom>
        </p:spPr>
      </p:pic>
      <p:pic>
        <p:nvPicPr>
          <p:cNvPr id="28" name="Graphic 27" descr="Heartbeat">
            <a:extLst>
              <a:ext uri="{FF2B5EF4-FFF2-40B4-BE49-F238E27FC236}">
                <a16:creationId xmlns:a16="http://schemas.microsoft.com/office/drawing/2014/main" id="{F24C237E-8971-4035-887C-11F1726D2B5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56711" y="2217624"/>
            <a:ext cx="1048556" cy="1048556"/>
          </a:xfrm>
          <a:prstGeom prst="rect">
            <a:avLst/>
          </a:prstGeom>
        </p:spPr>
      </p:pic>
    </p:spTree>
    <p:extLst>
      <p:ext uri="{BB962C8B-B14F-4D97-AF65-F5344CB8AC3E}">
        <p14:creationId xmlns:p14="http://schemas.microsoft.com/office/powerpoint/2010/main" val="1953581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288064" y="1349374"/>
            <a:ext cx="11615869" cy="4587876"/>
          </a:xfrm>
          <a:prstGeom prst="rect">
            <a:avLst/>
          </a:prstGeom>
        </p:spPr>
      </p:pic>
      <p:sp>
        <p:nvSpPr>
          <p:cNvPr id="13" name="Title 12"/>
          <p:cNvSpPr>
            <a:spLocks noGrp="1"/>
          </p:cNvSpPr>
          <p:nvPr>
            <p:ph type="title"/>
          </p:nvPr>
        </p:nvSpPr>
        <p:spPr/>
        <p:txBody>
          <a:bodyPr>
            <a:normAutofit/>
          </a:bodyPr>
          <a:lstStyle/>
          <a:p>
            <a:r>
              <a:rPr lang="pt-PT"/>
              <a:t>Testes genéticos: Se tivesse sabido mais cedo...</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12</a:t>
            </a:fld>
            <a:endParaRPr lang="en-US"/>
          </a:p>
        </p:txBody>
      </p:sp>
      <p:sp>
        <p:nvSpPr>
          <p:cNvPr id="20" name="TextBox 19">
            <a:extLst>
              <a:ext uri="{FF2B5EF4-FFF2-40B4-BE49-F238E27FC236}">
                <a16:creationId xmlns:a16="http://schemas.microsoft.com/office/drawing/2014/main" id="{D2CBDA73-FAB9-3E40-B6E6-FE4DADD482A6}"/>
              </a:ext>
            </a:extLst>
          </p:cNvPr>
          <p:cNvSpPr txBox="1"/>
          <p:nvPr/>
        </p:nvSpPr>
        <p:spPr>
          <a:xfrm>
            <a:off x="1378129" y="5088098"/>
            <a:ext cx="5448122" cy="646331"/>
          </a:xfrm>
          <a:prstGeom prst="rect">
            <a:avLst/>
          </a:prstGeom>
          <a:noFill/>
        </p:spPr>
        <p:txBody>
          <a:bodyPr wrap="square" rtlCol="0">
            <a:spAutoFit/>
          </a:bodyPr>
          <a:lstStyle/>
          <a:p>
            <a:pPr algn="r"/>
            <a:r>
              <a:rPr lang="pt-PT" dirty="0">
                <a:solidFill>
                  <a:srgbClr val="2F7660"/>
                </a:solidFill>
              </a:rPr>
              <a:t>– Alicia, doente de PHA e voluntária da BPA</a:t>
            </a:r>
          </a:p>
          <a:p>
            <a:pPr algn="r"/>
            <a:r>
              <a:rPr lang="pt-PT" dirty="0">
                <a:solidFill>
                  <a:srgbClr val="2F7660"/>
                </a:solidFill>
              </a:rPr>
              <a:t>(British Porphyria Association)</a:t>
            </a:r>
          </a:p>
        </p:txBody>
      </p:sp>
      <p:pic>
        <p:nvPicPr>
          <p:cNvPr id="8" name="Picture 7">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5288" y="598752"/>
            <a:ext cx="8980688" cy="596900"/>
          </a:xfrm>
          <a:prstGeom prst="rect">
            <a:avLst/>
          </a:prstGeom>
        </p:spPr>
      </p:pic>
      <p:pic>
        <p:nvPicPr>
          <p:cNvPr id="10" name="Picture 9" descr="Alicia.png"/>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5747" b="100000" l="9981" r="89544">
                        <a14:foregroundMark x1="74810" y1="97025" x2="26331" y2="97904"/>
                        <a14:foregroundMark x1="24810" y1="98648" x2="22338" y2="98648"/>
                        <a14:foregroundMark x1="75190" y1="97228" x2="80703" y2="99324"/>
                        <a14:foregroundMark x1="82605" y1="98580" x2="82224" y2="99932"/>
                      </a14:backgroundRemoval>
                    </a14:imgEffect>
                  </a14:imgLayer>
                </a14:imgProps>
              </a:ext>
              <a:ext uri="{28A0092B-C50C-407E-A947-70E740481C1C}">
                <a14:useLocalDpi xmlns:a14="http://schemas.microsoft.com/office/drawing/2010/main"/>
              </a:ext>
            </a:extLst>
          </a:blip>
          <a:srcRect/>
          <a:stretch/>
        </p:blipFill>
        <p:spPr>
          <a:xfrm>
            <a:off x="7027335" y="187118"/>
            <a:ext cx="4815415" cy="6769969"/>
          </a:xfrm>
          <a:prstGeom prst="rect">
            <a:avLst/>
          </a:prstGeom>
        </p:spPr>
      </p:pic>
      <p:grpSp>
        <p:nvGrpSpPr>
          <p:cNvPr id="11" name="Group 10"/>
          <p:cNvGrpSpPr/>
          <p:nvPr/>
        </p:nvGrpSpPr>
        <p:grpSpPr>
          <a:xfrm rot="15560951" flipH="1">
            <a:off x="7762229" y="2270233"/>
            <a:ext cx="309994" cy="485807"/>
            <a:chOff x="1653118" y="2060096"/>
            <a:chExt cx="309994" cy="485807"/>
          </a:xfrm>
          <a:solidFill>
            <a:schemeClr val="accent2">
              <a:lumMod val="75000"/>
            </a:schemeClr>
          </a:solidFill>
        </p:grpSpPr>
        <p:sp>
          <p:nvSpPr>
            <p:cNvPr id="12" name="Oval 11"/>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rot="14400000" flipH="1">
            <a:off x="10664668" y="5445686"/>
            <a:ext cx="248427" cy="189708"/>
            <a:chOff x="1792241" y="2060096"/>
            <a:chExt cx="248427" cy="189708"/>
          </a:xfrm>
          <a:solidFill>
            <a:srgbClr val="47B290"/>
          </a:solidFill>
        </p:grpSpPr>
        <p:sp>
          <p:nvSpPr>
            <p:cNvPr id="17" name="Oval 16"/>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p:nvPicPr>
        <p:blipFill>
          <a:blip r:embed="rId7"/>
          <a:stretch>
            <a:fillRect/>
          </a:stretch>
        </p:blipFill>
        <p:spPr>
          <a:xfrm>
            <a:off x="835574" y="1717078"/>
            <a:ext cx="830304" cy="830304"/>
          </a:xfrm>
          <a:prstGeom prst="rect">
            <a:avLst/>
          </a:prstGeom>
        </p:spPr>
      </p:pic>
      <p:sp>
        <p:nvSpPr>
          <p:cNvPr id="24" name="TextBox 23">
            <a:extLst>
              <a:ext uri="{FF2B5EF4-FFF2-40B4-BE49-F238E27FC236}">
                <a16:creationId xmlns:a16="http://schemas.microsoft.com/office/drawing/2014/main" id="{D2CBDA73-FAB9-3E40-B6E6-FE4DADD482A6}"/>
              </a:ext>
            </a:extLst>
          </p:cNvPr>
          <p:cNvSpPr txBox="1"/>
          <p:nvPr/>
        </p:nvSpPr>
        <p:spPr>
          <a:xfrm>
            <a:off x="1161526" y="1909804"/>
            <a:ext cx="6320149" cy="2862322"/>
          </a:xfrm>
          <a:prstGeom prst="rect">
            <a:avLst/>
          </a:prstGeom>
          <a:noFill/>
        </p:spPr>
        <p:txBody>
          <a:bodyPr wrap="square" rtlCol="0">
            <a:spAutoFit/>
          </a:bodyPr>
          <a:lstStyle/>
          <a:p>
            <a:r>
              <a:rPr lang="pt-PT" sz="3600" dirty="0">
                <a:solidFill>
                  <a:schemeClr val="accent2">
                    <a:lumMod val="50000"/>
                  </a:schemeClr>
                </a:solidFill>
              </a:rPr>
              <a:t>Se tivesse sido claro que eu </a:t>
            </a:r>
          </a:p>
          <a:p>
            <a:r>
              <a:rPr lang="pt-PT" sz="3600" dirty="0">
                <a:solidFill>
                  <a:schemeClr val="accent2">
                    <a:lumMod val="50000"/>
                  </a:schemeClr>
                </a:solidFill>
              </a:rPr>
              <a:t>tinha uma predisposição </a:t>
            </a:r>
            <a:r>
              <a:rPr lang="pt-PT" sz="3600" dirty="0">
                <a:solidFill>
                  <a:srgbClr val="2F7660"/>
                </a:solidFill>
              </a:rPr>
              <a:t>genética</a:t>
            </a:r>
            <a:r>
              <a:rPr lang="pt-PT" sz="3600" dirty="0">
                <a:solidFill>
                  <a:schemeClr val="accent2">
                    <a:lumMod val="50000"/>
                  </a:schemeClr>
                </a:solidFill>
              </a:rPr>
              <a:t> para a porfiria, poderia ter evitado a medicação que provocou a primeira crise…</a:t>
            </a:r>
          </a:p>
        </p:txBody>
      </p:sp>
      <p:sp>
        <p:nvSpPr>
          <p:cNvPr id="19" name="Footer Placeholder 6">
            <a:extLst>
              <a:ext uri="{FF2B5EF4-FFF2-40B4-BE49-F238E27FC236}">
                <a16:creationId xmlns:a16="http://schemas.microsoft.com/office/drawing/2014/main" id="{53045CD9-AC57-4A00-B3D9-9E7D1069B1BD}"/>
              </a:ext>
            </a:extLst>
          </p:cNvPr>
          <p:cNvSpPr>
            <a:spLocks noGrp="1"/>
          </p:cNvSpPr>
          <p:nvPr>
            <p:ph type="ftr" sz="quarter" idx="11"/>
          </p:nvPr>
        </p:nvSpPr>
        <p:spPr>
          <a:xfrm>
            <a:off x="479592" y="6400147"/>
            <a:ext cx="11426657" cy="365125"/>
          </a:xfrm>
        </p:spPr>
        <p:txBody>
          <a:bodyPr/>
          <a:lstStyle/>
          <a:p>
            <a:pPr>
              <a:spcAft>
                <a:spcPts val="300"/>
              </a:spcAft>
            </a:pPr>
            <a:r>
              <a:rPr lang="pt-PT" sz="800">
                <a:solidFill>
                  <a:schemeClr val="bg2">
                    <a:lumMod val="50000"/>
                  </a:schemeClr>
                </a:solidFill>
              </a:rPr>
              <a:t>PHA: Porfiria hepática aguda</a:t>
            </a:r>
          </a:p>
          <a:p>
            <a:pPr>
              <a:spcAft>
                <a:spcPts val="300"/>
              </a:spcAft>
            </a:pPr>
            <a:r>
              <a:rPr lang="pt-PT" sz="800">
                <a:solidFill>
                  <a:schemeClr val="bg2">
                    <a:lumMod val="50000"/>
                  </a:schemeClr>
                </a:solidFill>
              </a:rPr>
              <a:t>Nenhuma informação sobre os produtos médicos da Alnylam está incluída neste material. </a:t>
            </a:r>
          </a:p>
        </p:txBody>
      </p:sp>
    </p:spTree>
    <p:extLst>
      <p:ext uri="{BB962C8B-B14F-4D97-AF65-F5344CB8AC3E}">
        <p14:creationId xmlns:p14="http://schemas.microsoft.com/office/powerpoint/2010/main" val="4259609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B789841-BA58-D243-8046-AFCE18504FC3}"/>
              </a:ext>
            </a:extLst>
          </p:cNvPr>
          <p:cNvPicPr>
            <a:picLocks noChangeAspect="1"/>
          </p:cNvPicPr>
          <p:nvPr/>
        </p:nvPicPr>
        <p:blipFill>
          <a:blip r:embed="rId3">
            <a:alphaModFix amt="51000"/>
            <a:duotone>
              <a:prstClr val="black"/>
              <a:schemeClr val="tx2">
                <a:tint val="45000"/>
                <a:satMod val="400000"/>
              </a:schemeClr>
            </a:duotone>
          </a:blip>
          <a:stretch>
            <a:fillRect/>
          </a:stretch>
        </p:blipFill>
        <p:spPr>
          <a:xfrm>
            <a:off x="842972" y="3794126"/>
            <a:ext cx="10506057" cy="2140340"/>
          </a:xfrm>
          <a:prstGeom prst="rect">
            <a:avLst/>
          </a:prstGeom>
        </p:spPr>
      </p:pic>
      <p:pic>
        <p:nvPicPr>
          <p:cNvPr id="30" name="Picture 29">
            <a:extLst>
              <a:ext uri="{FF2B5EF4-FFF2-40B4-BE49-F238E27FC236}">
                <a16:creationId xmlns:a16="http://schemas.microsoft.com/office/drawing/2014/main" id="{1B789841-BA58-D243-8046-AFCE18504FC3}"/>
              </a:ext>
            </a:extLst>
          </p:cNvPr>
          <p:cNvPicPr>
            <a:picLocks noChangeAspect="1"/>
          </p:cNvPicPr>
          <p:nvPr/>
        </p:nvPicPr>
        <p:blipFill>
          <a:blip r:embed="rId3">
            <a:alphaModFix amt="54000"/>
            <a:duotone>
              <a:prstClr val="black"/>
              <a:schemeClr val="tx2">
                <a:tint val="45000"/>
                <a:satMod val="400000"/>
              </a:schemeClr>
            </a:duotone>
          </a:blip>
          <a:stretch>
            <a:fillRect/>
          </a:stretch>
        </p:blipFill>
        <p:spPr>
          <a:xfrm rot="10800000">
            <a:off x="842972" y="1352160"/>
            <a:ext cx="10506057" cy="2140340"/>
          </a:xfrm>
          <a:prstGeom prst="rect">
            <a:avLst/>
          </a:prstGeom>
        </p:spPr>
      </p:pic>
      <p:sp>
        <p:nvSpPr>
          <p:cNvPr id="13" name="Title 12"/>
          <p:cNvSpPr>
            <a:spLocks noGrp="1"/>
          </p:cNvSpPr>
          <p:nvPr>
            <p:ph type="title"/>
          </p:nvPr>
        </p:nvSpPr>
        <p:spPr/>
        <p:txBody>
          <a:bodyPr>
            <a:normAutofit/>
          </a:bodyPr>
          <a:lstStyle/>
          <a:p>
            <a:pPr>
              <a:tabLst>
                <a:tab pos="5822950" algn="l"/>
              </a:tabLst>
            </a:pPr>
            <a:r>
              <a:rPr lang="pt-PT"/>
              <a:t>Quem deve considerar os testes genéticos?</a:t>
            </a:r>
            <a:r>
              <a:rPr lang="pt-PT" b="0" baseline="30000"/>
              <a:t>1</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13</a:t>
            </a:fld>
            <a:endParaRPr lang="en-US"/>
          </a:p>
        </p:txBody>
      </p:sp>
      <p:sp>
        <p:nvSpPr>
          <p:cNvPr id="19" name="Footer Placeholder 6"/>
          <p:cNvSpPr>
            <a:spLocks noGrp="1"/>
          </p:cNvSpPr>
          <p:nvPr>
            <p:ph type="ftr" sz="quarter" idx="11"/>
          </p:nvPr>
        </p:nvSpPr>
        <p:spPr>
          <a:xfrm>
            <a:off x="479592" y="6400147"/>
            <a:ext cx="11553372" cy="365125"/>
          </a:xfrm>
        </p:spPr>
        <p:txBody>
          <a:bodyPr/>
          <a:lstStyle/>
          <a:p>
            <a:pPr>
              <a:spcAft>
                <a:spcPts val="300"/>
              </a:spcAft>
              <a:tabLst>
                <a:tab pos="7543800" algn="l"/>
              </a:tabLst>
            </a:pPr>
            <a:r>
              <a:rPr lang="pt-PT" sz="800" dirty="0">
                <a:solidFill>
                  <a:schemeClr val="bg2">
                    <a:lumMod val="50000"/>
                  </a:schemeClr>
                </a:solidFill>
              </a:rPr>
              <a:t> PHA: Porfiria hepática aguda	Nenhuma informação sobre os produtos médicos da Alnylam está incluída neste material. </a:t>
            </a:r>
          </a:p>
          <a:p>
            <a:pPr marL="228600" indent="-228600">
              <a:buFont typeface="+mj-lt"/>
              <a:buAutoNum type="arabicPeriod"/>
            </a:pPr>
            <a:r>
              <a:rPr lang="pt-PT" sz="800" dirty="0">
                <a:solidFill>
                  <a:schemeClr val="bg2">
                    <a:lumMod val="50000"/>
                  </a:schemeClr>
                </a:solidFill>
              </a:rPr>
              <a:t>Anderson KE, Bloomer JR, Bonkovsky HL, et al. Recommendations for the diagnosis and treatment of the acute porphyrias [A correção publicada surge nos Ann Intern Med. 16 de ago. de 2005;143(4):316]. Ann Intern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8551" y="598752"/>
            <a:ext cx="8614975"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3266549" y="4015193"/>
            <a:ext cx="5309875" cy="1569660"/>
          </a:xfrm>
          <a:prstGeom prst="rect">
            <a:avLst/>
          </a:prstGeom>
          <a:noFill/>
        </p:spPr>
        <p:txBody>
          <a:bodyPr wrap="square" rtlCol="0">
            <a:spAutoFit/>
          </a:bodyPr>
          <a:lstStyle/>
          <a:p>
            <a:r>
              <a:rPr lang="pt-PT" sz="2400" dirty="0"/>
              <a:t>Aqueles que têm um teste bioquímico positivo e cujo médico os informou que têm porfiria e que devem realizar um teste genético</a:t>
            </a:r>
          </a:p>
        </p:txBody>
      </p:sp>
      <p:sp>
        <p:nvSpPr>
          <p:cNvPr id="24" name="Oval 23"/>
          <p:cNvSpPr/>
          <p:nvPr/>
        </p:nvSpPr>
        <p:spPr>
          <a:xfrm>
            <a:off x="1730174" y="196479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5"/>
          <a:stretch>
            <a:fillRect/>
          </a:stretch>
        </p:blipFill>
        <p:spPr>
          <a:xfrm>
            <a:off x="1976438" y="1977155"/>
            <a:ext cx="902039" cy="902039"/>
          </a:xfrm>
          <a:prstGeom prst="rect">
            <a:avLst/>
          </a:prstGeom>
        </p:spPr>
      </p:pic>
      <p:sp>
        <p:nvSpPr>
          <p:cNvPr id="26" name="TextBox 25">
            <a:extLst>
              <a:ext uri="{FF2B5EF4-FFF2-40B4-BE49-F238E27FC236}">
                <a16:creationId xmlns:a16="http://schemas.microsoft.com/office/drawing/2014/main" id="{D2CBDA73-FAB9-3E40-B6E6-FE4DADD482A6}"/>
              </a:ext>
            </a:extLst>
          </p:cNvPr>
          <p:cNvSpPr txBox="1"/>
          <p:nvPr/>
        </p:nvSpPr>
        <p:spPr>
          <a:xfrm>
            <a:off x="3266550" y="1968822"/>
            <a:ext cx="4906051" cy="830997"/>
          </a:xfrm>
          <a:prstGeom prst="rect">
            <a:avLst/>
          </a:prstGeom>
          <a:noFill/>
        </p:spPr>
        <p:txBody>
          <a:bodyPr wrap="square" rtlCol="0">
            <a:spAutoFit/>
          </a:bodyPr>
          <a:lstStyle/>
          <a:p>
            <a:r>
              <a:rPr lang="pt-PT" sz="2400" dirty="0"/>
              <a:t>Aqueles que estão em risco de herdar PHA de um membro da família</a:t>
            </a:r>
          </a:p>
        </p:txBody>
      </p:sp>
      <p:sp>
        <p:nvSpPr>
          <p:cNvPr id="27" name="Oval 26"/>
          <p:cNvSpPr/>
          <p:nvPr/>
        </p:nvSpPr>
        <p:spPr>
          <a:xfrm>
            <a:off x="1730174" y="4377794"/>
            <a:ext cx="914400" cy="91440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p:nvPicPr>
        <p:blipFill>
          <a:blip r:embed="rId5"/>
          <a:stretch>
            <a:fillRect/>
          </a:stretch>
        </p:blipFill>
        <p:spPr>
          <a:xfrm>
            <a:off x="1976438" y="4390155"/>
            <a:ext cx="902039" cy="902039"/>
          </a:xfrm>
          <a:prstGeom prst="rect">
            <a:avLst/>
          </a:prstGeom>
        </p:spPr>
      </p:pic>
      <p:pic>
        <p:nvPicPr>
          <p:cNvPr id="29" name="Picture 28"/>
          <p:cNvPicPr>
            <a:picLocks noChangeAspect="1"/>
          </p:cNvPicPr>
          <p:nvPr/>
        </p:nvPicPr>
        <p:blipFill>
          <a:blip r:embed="rId6"/>
          <a:stretch>
            <a:fillRect/>
          </a:stretch>
        </p:blipFill>
        <p:spPr>
          <a:xfrm>
            <a:off x="8840922" y="4289093"/>
            <a:ext cx="1122088" cy="1122088"/>
          </a:xfrm>
          <a:prstGeom prst="rect">
            <a:avLst/>
          </a:prstGeom>
        </p:spPr>
      </p:pic>
      <p:grpSp>
        <p:nvGrpSpPr>
          <p:cNvPr id="2" name="Group 1"/>
          <p:cNvGrpSpPr/>
          <p:nvPr/>
        </p:nvGrpSpPr>
        <p:grpSpPr>
          <a:xfrm>
            <a:off x="8463568" y="1374009"/>
            <a:ext cx="1785762" cy="1915023"/>
            <a:chOff x="1712335" y="884796"/>
            <a:chExt cx="2943848" cy="3156937"/>
          </a:xfrm>
        </p:grpSpPr>
        <p:grpSp>
          <p:nvGrpSpPr>
            <p:cNvPr id="150" name="Group 149"/>
            <p:cNvGrpSpPr/>
            <p:nvPr/>
          </p:nvGrpSpPr>
          <p:grpSpPr>
            <a:xfrm>
              <a:off x="2263741" y="884796"/>
              <a:ext cx="1193659" cy="1768668"/>
              <a:chOff x="8126357" y="1378773"/>
              <a:chExt cx="1642345" cy="2433492"/>
            </a:xfrm>
          </p:grpSpPr>
          <p:pic>
            <p:nvPicPr>
              <p:cNvPr id="151" name="Picture 150"/>
              <p:cNvPicPr>
                <a:picLocks noChangeAspect="1"/>
              </p:cNvPicPr>
              <p:nvPr/>
            </p:nvPicPr>
            <p:blipFill rotWithShape="1">
              <a:blip r:embed="rId7"/>
              <a:srcRect l="49149" r="35195"/>
              <a:stretch/>
            </p:blipFill>
            <p:spPr>
              <a:xfrm>
                <a:off x="8581571" y="1378773"/>
                <a:ext cx="381000" cy="2433492"/>
              </a:xfrm>
              <a:prstGeom prst="rect">
                <a:avLst/>
              </a:prstGeom>
            </p:spPr>
          </p:pic>
          <p:pic>
            <p:nvPicPr>
              <p:cNvPr id="152" name="Picture 151"/>
              <p:cNvPicPr>
                <a:picLocks noChangeAspect="1"/>
              </p:cNvPicPr>
              <p:nvPr/>
            </p:nvPicPr>
            <p:blipFill rotWithShape="1">
              <a:blip r:embed="rId7"/>
              <a:srcRect l="49149" r="35195"/>
              <a:stretch/>
            </p:blipFill>
            <p:spPr>
              <a:xfrm flipH="1">
                <a:off x="8932979" y="1378773"/>
                <a:ext cx="381000" cy="2433492"/>
              </a:xfrm>
              <a:prstGeom prst="rect">
                <a:avLst/>
              </a:prstGeom>
            </p:spPr>
          </p:pic>
          <p:sp>
            <p:nvSpPr>
              <p:cNvPr id="153" name="Oval 152"/>
              <p:cNvSpPr/>
              <p:nvPr/>
            </p:nvSpPr>
            <p:spPr>
              <a:xfrm>
                <a:off x="9224735" y="2581189"/>
                <a:ext cx="543967" cy="543967"/>
              </a:xfrm>
              <a:prstGeom prst="ellipse">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4" name="Oval 153"/>
              <p:cNvSpPr/>
              <p:nvPr/>
            </p:nvSpPr>
            <p:spPr>
              <a:xfrm>
                <a:off x="8126357" y="2581189"/>
                <a:ext cx="543967" cy="543967"/>
              </a:xfrm>
              <a:prstGeom prst="ellipse">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5" name="Group 154"/>
            <p:cNvGrpSpPr/>
            <p:nvPr/>
          </p:nvGrpSpPr>
          <p:grpSpPr>
            <a:xfrm>
              <a:off x="3136922" y="941222"/>
              <a:ext cx="672630" cy="1724436"/>
              <a:chOff x="3646448" y="1616514"/>
              <a:chExt cx="925464" cy="2372633"/>
            </a:xfrm>
          </p:grpSpPr>
          <p:pic>
            <p:nvPicPr>
              <p:cNvPr id="156" name="Picture 155"/>
              <p:cNvPicPr>
                <a:picLocks noChangeAspect="1"/>
              </p:cNvPicPr>
              <p:nvPr/>
            </p:nvPicPr>
            <p:blipFill rotWithShape="1">
              <a:blip r:embed="rId7"/>
              <a:srcRect l="36709" r="47088"/>
              <a:stretch/>
            </p:blipFill>
            <p:spPr>
              <a:xfrm>
                <a:off x="4091459" y="1616514"/>
                <a:ext cx="384434" cy="2372633"/>
              </a:xfrm>
              <a:prstGeom prst="rect">
                <a:avLst/>
              </a:prstGeom>
            </p:spPr>
          </p:pic>
          <p:sp>
            <p:nvSpPr>
              <p:cNvPr id="157" name="Rectangle 156"/>
              <p:cNvSpPr/>
              <p:nvPr/>
            </p:nvSpPr>
            <p:spPr>
              <a:xfrm rot="20689307">
                <a:off x="4407666" y="2414781"/>
                <a:ext cx="164246" cy="428656"/>
              </a:xfrm>
              <a:prstGeom prst="rect">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8" name="Group 157"/>
              <p:cNvGrpSpPr/>
              <p:nvPr/>
            </p:nvGrpSpPr>
            <p:grpSpPr>
              <a:xfrm flipH="1">
                <a:off x="3646448" y="1616514"/>
                <a:ext cx="480453" cy="2372633"/>
                <a:chOff x="5331924" y="1628142"/>
                <a:chExt cx="480453" cy="2372633"/>
              </a:xfrm>
            </p:grpSpPr>
            <p:pic>
              <p:nvPicPr>
                <p:cNvPr id="159" name="Picture 158"/>
                <p:cNvPicPr>
                  <a:picLocks noChangeAspect="1"/>
                </p:cNvPicPr>
                <p:nvPr/>
              </p:nvPicPr>
              <p:blipFill rotWithShape="1">
                <a:blip r:embed="rId7"/>
                <a:srcRect l="36709" r="47088"/>
                <a:stretch/>
              </p:blipFill>
              <p:spPr>
                <a:xfrm>
                  <a:off x="5331924" y="1628142"/>
                  <a:ext cx="384434" cy="2372633"/>
                </a:xfrm>
                <a:prstGeom prst="rect">
                  <a:avLst/>
                </a:prstGeom>
              </p:spPr>
            </p:pic>
            <p:sp>
              <p:nvSpPr>
                <p:cNvPr id="160" name="Rectangle 159"/>
                <p:cNvSpPr/>
                <p:nvPr/>
              </p:nvSpPr>
              <p:spPr>
                <a:xfrm rot="20689307">
                  <a:off x="5648131" y="2426409"/>
                  <a:ext cx="164246" cy="428656"/>
                </a:xfrm>
                <a:prstGeom prst="rect">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61" name="Group 160"/>
            <p:cNvGrpSpPr/>
            <p:nvPr/>
          </p:nvGrpSpPr>
          <p:grpSpPr>
            <a:xfrm>
              <a:off x="2640201" y="2444473"/>
              <a:ext cx="400380" cy="171757"/>
              <a:chOff x="1749763" y="1679793"/>
              <a:chExt cx="284542" cy="122064"/>
            </a:xfrm>
          </p:grpSpPr>
          <p:sp>
            <p:nvSpPr>
              <p:cNvPr id="162" name="Oval 161"/>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3" name="Oval 162"/>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4" name="Group 163"/>
            <p:cNvGrpSpPr/>
            <p:nvPr/>
          </p:nvGrpSpPr>
          <p:grpSpPr>
            <a:xfrm>
              <a:off x="3285927" y="2431105"/>
              <a:ext cx="400380" cy="171757"/>
              <a:chOff x="1749763" y="1679793"/>
              <a:chExt cx="284542" cy="122064"/>
            </a:xfrm>
          </p:grpSpPr>
          <p:sp>
            <p:nvSpPr>
              <p:cNvPr id="165" name="Oval 16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6" name="Oval 165"/>
              <p:cNvSpPr/>
              <p:nvPr/>
            </p:nvSpPr>
            <p:spPr>
              <a:xfrm>
                <a:off x="1912241" y="1679793"/>
                <a:ext cx="122064" cy="12206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7" name="Group 166"/>
            <p:cNvGrpSpPr/>
            <p:nvPr/>
          </p:nvGrpSpPr>
          <p:grpSpPr>
            <a:xfrm>
              <a:off x="2438551" y="3050082"/>
              <a:ext cx="500798" cy="840037"/>
              <a:chOff x="3531767" y="2974624"/>
              <a:chExt cx="500798" cy="840037"/>
            </a:xfrm>
          </p:grpSpPr>
          <p:pic>
            <p:nvPicPr>
              <p:cNvPr id="168" name="Picture 167"/>
              <p:cNvPicPr>
                <a:picLocks noChangeAspect="1"/>
              </p:cNvPicPr>
              <p:nvPr/>
            </p:nvPicPr>
            <p:blipFill rotWithShape="1">
              <a:blip r:embed="rId7"/>
              <a:srcRect l="-1637" t="37611" r="87458" b="14803"/>
              <a:stretch/>
            </p:blipFill>
            <p:spPr>
              <a:xfrm flipH="1">
                <a:off x="3782260" y="2974624"/>
                <a:ext cx="250305" cy="840037"/>
              </a:xfrm>
              <a:prstGeom prst="rect">
                <a:avLst/>
              </a:prstGeom>
            </p:spPr>
          </p:pic>
          <p:pic>
            <p:nvPicPr>
              <p:cNvPr id="169" name="Picture 168"/>
              <p:cNvPicPr>
                <a:picLocks noChangeAspect="1"/>
              </p:cNvPicPr>
              <p:nvPr/>
            </p:nvPicPr>
            <p:blipFill rotWithShape="1">
              <a:blip r:embed="rId7"/>
              <a:srcRect l="-1637" t="37611" r="87201" b="14803"/>
              <a:stretch/>
            </p:blipFill>
            <p:spPr>
              <a:xfrm>
                <a:off x="3531767" y="2974624"/>
                <a:ext cx="254844" cy="840037"/>
              </a:xfrm>
              <a:prstGeom prst="rect">
                <a:avLst/>
              </a:prstGeom>
            </p:spPr>
          </p:pic>
        </p:grpSp>
        <p:grpSp>
          <p:nvGrpSpPr>
            <p:cNvPr id="170" name="Group 169"/>
            <p:cNvGrpSpPr/>
            <p:nvPr/>
          </p:nvGrpSpPr>
          <p:grpSpPr>
            <a:xfrm>
              <a:off x="1712335" y="3050082"/>
              <a:ext cx="423827" cy="905773"/>
              <a:chOff x="3241876" y="2961736"/>
              <a:chExt cx="423827" cy="905773"/>
            </a:xfrm>
          </p:grpSpPr>
          <p:pic>
            <p:nvPicPr>
              <p:cNvPr id="171" name="Picture 170"/>
              <p:cNvPicPr>
                <a:picLocks noChangeAspect="1"/>
              </p:cNvPicPr>
              <p:nvPr/>
            </p:nvPicPr>
            <p:blipFill rotWithShape="1">
              <a:blip r:embed="rId7"/>
              <a:srcRect l="87850" t="36880" b="11809"/>
              <a:stretch/>
            </p:blipFill>
            <p:spPr>
              <a:xfrm>
                <a:off x="3451224" y="2961736"/>
                <a:ext cx="214479" cy="905773"/>
              </a:xfrm>
              <a:prstGeom prst="rect">
                <a:avLst/>
              </a:prstGeom>
            </p:spPr>
          </p:pic>
          <p:pic>
            <p:nvPicPr>
              <p:cNvPr id="172" name="Picture 171"/>
              <p:cNvPicPr>
                <a:picLocks noChangeAspect="1"/>
              </p:cNvPicPr>
              <p:nvPr/>
            </p:nvPicPr>
            <p:blipFill rotWithShape="1">
              <a:blip r:embed="rId7"/>
              <a:srcRect l="87850" t="36880" b="11809"/>
              <a:stretch/>
            </p:blipFill>
            <p:spPr>
              <a:xfrm flipH="1">
                <a:off x="3241876" y="2961736"/>
                <a:ext cx="214479" cy="905773"/>
              </a:xfrm>
              <a:prstGeom prst="rect">
                <a:avLst/>
              </a:prstGeom>
            </p:spPr>
          </p:pic>
          <p:cxnSp>
            <p:nvCxnSpPr>
              <p:cNvPr id="173" name="Straight Connector 172"/>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74" name="Group 173"/>
            <p:cNvGrpSpPr/>
            <p:nvPr/>
          </p:nvGrpSpPr>
          <p:grpSpPr>
            <a:xfrm>
              <a:off x="4155385" y="3050082"/>
              <a:ext cx="500798" cy="840037"/>
              <a:chOff x="3531767" y="2974624"/>
              <a:chExt cx="500798" cy="840037"/>
            </a:xfrm>
          </p:grpSpPr>
          <p:pic>
            <p:nvPicPr>
              <p:cNvPr id="175" name="Picture 174"/>
              <p:cNvPicPr>
                <a:picLocks noChangeAspect="1"/>
              </p:cNvPicPr>
              <p:nvPr/>
            </p:nvPicPr>
            <p:blipFill rotWithShape="1">
              <a:blip r:embed="rId7"/>
              <a:srcRect l="-1637" t="37611" r="87458" b="14803"/>
              <a:stretch/>
            </p:blipFill>
            <p:spPr>
              <a:xfrm flipH="1">
                <a:off x="3782260" y="2974624"/>
                <a:ext cx="250305" cy="840037"/>
              </a:xfrm>
              <a:prstGeom prst="rect">
                <a:avLst/>
              </a:prstGeom>
            </p:spPr>
          </p:pic>
          <p:pic>
            <p:nvPicPr>
              <p:cNvPr id="176" name="Picture 175"/>
              <p:cNvPicPr>
                <a:picLocks noChangeAspect="1"/>
              </p:cNvPicPr>
              <p:nvPr/>
            </p:nvPicPr>
            <p:blipFill rotWithShape="1">
              <a:blip r:embed="rId7"/>
              <a:srcRect l="-1637" t="37611" r="87201" b="14803"/>
              <a:stretch/>
            </p:blipFill>
            <p:spPr>
              <a:xfrm>
                <a:off x="3531767" y="2974624"/>
                <a:ext cx="254844" cy="840037"/>
              </a:xfrm>
              <a:prstGeom prst="rect">
                <a:avLst/>
              </a:prstGeom>
            </p:spPr>
          </p:pic>
        </p:grpSp>
        <p:grpSp>
          <p:nvGrpSpPr>
            <p:cNvPr id="177" name="Group 176"/>
            <p:cNvGrpSpPr/>
            <p:nvPr/>
          </p:nvGrpSpPr>
          <p:grpSpPr>
            <a:xfrm>
              <a:off x="3419009" y="3050082"/>
              <a:ext cx="423827" cy="905773"/>
              <a:chOff x="3241876" y="2961736"/>
              <a:chExt cx="423827" cy="905773"/>
            </a:xfrm>
          </p:grpSpPr>
          <p:pic>
            <p:nvPicPr>
              <p:cNvPr id="178" name="Picture 177"/>
              <p:cNvPicPr>
                <a:picLocks noChangeAspect="1"/>
              </p:cNvPicPr>
              <p:nvPr/>
            </p:nvPicPr>
            <p:blipFill rotWithShape="1">
              <a:blip r:embed="rId7"/>
              <a:srcRect l="87850" t="36880" b="11809"/>
              <a:stretch/>
            </p:blipFill>
            <p:spPr>
              <a:xfrm>
                <a:off x="3451224" y="2961736"/>
                <a:ext cx="214479" cy="905773"/>
              </a:xfrm>
              <a:prstGeom prst="rect">
                <a:avLst/>
              </a:prstGeom>
            </p:spPr>
          </p:pic>
          <p:pic>
            <p:nvPicPr>
              <p:cNvPr id="179" name="Picture 178"/>
              <p:cNvPicPr>
                <a:picLocks noChangeAspect="1"/>
              </p:cNvPicPr>
              <p:nvPr/>
            </p:nvPicPr>
            <p:blipFill rotWithShape="1">
              <a:blip r:embed="rId7"/>
              <a:srcRect l="87850" t="36880" b="11809"/>
              <a:stretch/>
            </p:blipFill>
            <p:spPr>
              <a:xfrm flipH="1">
                <a:off x="3241876" y="2961736"/>
                <a:ext cx="214479" cy="905773"/>
              </a:xfrm>
              <a:prstGeom prst="rect">
                <a:avLst/>
              </a:prstGeom>
            </p:spPr>
          </p:pic>
          <p:cxnSp>
            <p:nvCxnSpPr>
              <p:cNvPr id="180" name="Straight Connector 179"/>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1" name="Group 180"/>
            <p:cNvGrpSpPr/>
            <p:nvPr/>
          </p:nvGrpSpPr>
          <p:grpSpPr>
            <a:xfrm>
              <a:off x="4210039" y="3869976"/>
              <a:ext cx="400380" cy="171757"/>
              <a:chOff x="1749763" y="1679793"/>
              <a:chExt cx="284542" cy="122064"/>
            </a:xfrm>
          </p:grpSpPr>
          <p:sp>
            <p:nvSpPr>
              <p:cNvPr id="182" name="Oval 181"/>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3" name="Oval 182"/>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4" name="Group 183"/>
            <p:cNvGrpSpPr/>
            <p:nvPr/>
          </p:nvGrpSpPr>
          <p:grpSpPr>
            <a:xfrm>
              <a:off x="3419009" y="3869976"/>
              <a:ext cx="400380" cy="171757"/>
              <a:chOff x="1749763" y="1679793"/>
              <a:chExt cx="284542" cy="122064"/>
            </a:xfrm>
          </p:grpSpPr>
          <p:sp>
            <p:nvSpPr>
              <p:cNvPr id="185" name="Oval 18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6" name="Oval 185"/>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7" name="Group 186"/>
            <p:cNvGrpSpPr/>
            <p:nvPr/>
          </p:nvGrpSpPr>
          <p:grpSpPr>
            <a:xfrm>
              <a:off x="2501279" y="3869976"/>
              <a:ext cx="400380" cy="171757"/>
              <a:chOff x="1749763" y="1679793"/>
              <a:chExt cx="284542" cy="122064"/>
            </a:xfrm>
          </p:grpSpPr>
          <p:sp>
            <p:nvSpPr>
              <p:cNvPr id="188" name="Oval 187"/>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9" name="Oval 188"/>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0" name="Group 189"/>
            <p:cNvGrpSpPr/>
            <p:nvPr/>
          </p:nvGrpSpPr>
          <p:grpSpPr>
            <a:xfrm>
              <a:off x="1726624" y="3869976"/>
              <a:ext cx="400380" cy="171757"/>
              <a:chOff x="1749763" y="1679793"/>
              <a:chExt cx="284542" cy="122064"/>
            </a:xfrm>
          </p:grpSpPr>
          <p:sp>
            <p:nvSpPr>
              <p:cNvPr id="191" name="Oval 190"/>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Oval 191"/>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93" name="Straight Connector 192"/>
            <p:cNvCxnSpPr/>
            <p:nvPr/>
          </p:nvCxnSpPr>
          <p:spPr>
            <a:xfrm flipH="1">
              <a:off x="1982977" y="2513333"/>
              <a:ext cx="738150" cy="62555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flipH="1">
              <a:off x="2689044" y="2538066"/>
              <a:ext cx="34148" cy="55208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2956423" y="2538066"/>
              <a:ext cx="634343" cy="600822"/>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3031509" y="2534888"/>
              <a:ext cx="1290778" cy="597444"/>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a:stCxn id="165" idx="3"/>
            </p:cNvCxnSpPr>
            <p:nvPr/>
          </p:nvCxnSpPr>
          <p:spPr>
            <a:xfrm flipH="1">
              <a:off x="2019710" y="2577709"/>
              <a:ext cx="1291370" cy="59319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3388194" y="2561892"/>
              <a:ext cx="245294"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flipH="1">
              <a:off x="2733418" y="2525488"/>
              <a:ext cx="845057"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a:off x="3617101" y="2514403"/>
              <a:ext cx="748307" cy="59744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48409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6">
                <a:tint val="45000"/>
                <a:satMod val="400000"/>
              </a:schemeClr>
            </a:duotone>
          </a:blip>
          <a:stretch>
            <a:fillRect/>
          </a:stretch>
        </p:blipFill>
        <p:spPr>
          <a:xfrm rot="10800000">
            <a:off x="736779" y="1641874"/>
            <a:ext cx="10693219" cy="3914371"/>
          </a:xfrm>
          <a:prstGeom prst="rect">
            <a:avLst/>
          </a:prstGeom>
        </p:spPr>
      </p:pic>
      <p:sp>
        <p:nvSpPr>
          <p:cNvPr id="13" name="Title 12"/>
          <p:cNvSpPr>
            <a:spLocks noGrp="1"/>
          </p:cNvSpPr>
          <p:nvPr>
            <p:ph type="title"/>
          </p:nvPr>
        </p:nvSpPr>
        <p:spPr/>
        <p:txBody>
          <a:bodyPr>
            <a:normAutofit/>
          </a:bodyPr>
          <a:lstStyle/>
          <a:p>
            <a:r>
              <a:rPr lang="pt-PT"/>
              <a:t>Onde posso ir para realizar um teste genético?</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14</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92023" y="598752"/>
            <a:ext cx="9275780"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4880653" y="2033518"/>
            <a:ext cx="6203436" cy="830997"/>
          </a:xfrm>
          <a:prstGeom prst="rect">
            <a:avLst/>
          </a:prstGeom>
          <a:noFill/>
        </p:spPr>
        <p:txBody>
          <a:bodyPr wrap="square" rtlCol="0">
            <a:spAutoFit/>
          </a:bodyPr>
          <a:lstStyle/>
          <a:p>
            <a:r>
              <a:rPr lang="pt-PT" sz="2400" dirty="0"/>
              <a:t>Se decidir que os testes genéticos são a escolha certa para si, </a:t>
            </a:r>
          </a:p>
        </p:txBody>
      </p:sp>
      <p:sp>
        <p:nvSpPr>
          <p:cNvPr id="10" name="Oval 9"/>
          <p:cNvSpPr/>
          <p:nvPr/>
        </p:nvSpPr>
        <p:spPr>
          <a:xfrm>
            <a:off x="1141446" y="2173270"/>
            <a:ext cx="2955957" cy="295595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extBox 10">
            <a:extLst>
              <a:ext uri="{FF2B5EF4-FFF2-40B4-BE49-F238E27FC236}">
                <a16:creationId xmlns:a16="http://schemas.microsoft.com/office/drawing/2014/main" id="{D2CBDA73-FAB9-3E40-B6E6-FE4DADD482A6}"/>
              </a:ext>
            </a:extLst>
          </p:cNvPr>
          <p:cNvSpPr txBox="1"/>
          <p:nvPr/>
        </p:nvSpPr>
        <p:spPr>
          <a:xfrm>
            <a:off x="4880653" y="2803451"/>
            <a:ext cx="6203436" cy="1938992"/>
          </a:xfrm>
          <a:prstGeom prst="rect">
            <a:avLst/>
          </a:prstGeom>
          <a:noFill/>
        </p:spPr>
        <p:txBody>
          <a:bodyPr wrap="square" rtlCol="0">
            <a:spAutoFit/>
          </a:bodyPr>
          <a:lstStyle/>
          <a:p>
            <a:r>
              <a:rPr lang="pt-PT" sz="4000" b="1" dirty="0">
                <a:solidFill>
                  <a:srgbClr val="1B9AB2"/>
                </a:solidFill>
              </a:rPr>
              <a:t>fale com o seu prestador de cuidados médicos para saber onde pode realizar um teste genético.</a:t>
            </a:r>
          </a:p>
        </p:txBody>
      </p:sp>
      <p:pic>
        <p:nvPicPr>
          <p:cNvPr id="2" name="Picture 1"/>
          <p:cNvPicPr>
            <a:picLocks noChangeAspect="1"/>
          </p:cNvPicPr>
          <p:nvPr/>
        </p:nvPicPr>
        <p:blipFill>
          <a:blip r:embed="rId5"/>
          <a:stretch>
            <a:fillRect/>
          </a:stretch>
        </p:blipFill>
        <p:spPr>
          <a:xfrm>
            <a:off x="1823412" y="2313882"/>
            <a:ext cx="2464491" cy="2464491"/>
          </a:xfrm>
          <a:prstGeom prst="rect">
            <a:avLst/>
          </a:prstGeom>
        </p:spPr>
      </p:pic>
      <p:sp>
        <p:nvSpPr>
          <p:cNvPr id="14" name="Footer Placeholder 6">
            <a:extLst>
              <a:ext uri="{FF2B5EF4-FFF2-40B4-BE49-F238E27FC236}">
                <a16:creationId xmlns:a16="http://schemas.microsoft.com/office/drawing/2014/main" id="{F356F8CC-2DF2-416D-B74F-1A98A8833DC6}"/>
              </a:ext>
            </a:extLst>
          </p:cNvPr>
          <p:cNvSpPr>
            <a:spLocks noGrp="1"/>
          </p:cNvSpPr>
          <p:nvPr>
            <p:ph type="ftr" sz="quarter" idx="11"/>
          </p:nvPr>
        </p:nvSpPr>
        <p:spPr>
          <a:xfrm>
            <a:off x="479592" y="6400147"/>
            <a:ext cx="11553372" cy="365125"/>
          </a:xfrm>
        </p:spPr>
        <p:txBody>
          <a:bodyPr/>
          <a:lstStyle/>
          <a:p>
            <a:pPr>
              <a:spcAft>
                <a:spcPts val="300"/>
              </a:spcAft>
              <a:tabLst>
                <a:tab pos="7543800" algn="l"/>
              </a:tabLst>
            </a:pPr>
            <a:r>
              <a:rPr lang="pt-PT" sz="800" dirty="0">
                <a:solidFill>
                  <a:schemeClr val="bg2">
                    <a:lumMod val="50000"/>
                  </a:schemeClr>
                </a:solidFill>
              </a:rPr>
              <a:t>	Nenhuma informação sobre os produtos médicos da Alnylam está incluída neste material. </a:t>
            </a:r>
          </a:p>
        </p:txBody>
      </p:sp>
    </p:spTree>
    <p:extLst>
      <p:ext uri="{BB962C8B-B14F-4D97-AF65-F5344CB8AC3E}">
        <p14:creationId xmlns:p14="http://schemas.microsoft.com/office/powerpoint/2010/main" val="4254871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pt-PT" dirty="0"/>
              <a:t>Um profissional de saúde pode apoiá-lo</a:t>
            </a:r>
            <a:r>
              <a:rPr lang="pt-PT" b="0" baseline="30000" dirty="0"/>
              <a:t>1</a:t>
            </a:r>
            <a:r>
              <a:rPr lang="pt-PT" dirty="0"/>
              <a:t>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15</a:t>
            </a:fld>
            <a:endParaRPr lang="en-US"/>
          </a:p>
        </p:txBody>
      </p:sp>
      <p:sp>
        <p:nvSpPr>
          <p:cNvPr id="19" name="Footer Placeholder 6"/>
          <p:cNvSpPr>
            <a:spLocks noGrp="1"/>
          </p:cNvSpPr>
          <p:nvPr>
            <p:ph type="ftr" sz="quarter" idx="11"/>
          </p:nvPr>
        </p:nvSpPr>
        <p:spPr>
          <a:xfrm>
            <a:off x="479592" y="6352522"/>
            <a:ext cx="11496013" cy="457853"/>
          </a:xfrm>
        </p:spPr>
        <p:txBody>
          <a:bodyPr/>
          <a:lstStyle/>
          <a:p>
            <a:pPr>
              <a:spcAft>
                <a:spcPts val="300"/>
              </a:spcAft>
              <a:tabLst>
                <a:tab pos="7543800" algn="l"/>
              </a:tabLst>
            </a:pPr>
            <a:r>
              <a:rPr lang="pt-PT" sz="800" dirty="0">
                <a:solidFill>
                  <a:schemeClr val="bg2">
                    <a:lumMod val="50000"/>
                  </a:schemeClr>
                </a:solidFill>
              </a:rPr>
              <a:t>PHA: Porfiria hepática aguda	 Nenhuma informação sobre os produtos médicos da Alnylam está incluída neste material. </a:t>
            </a:r>
          </a:p>
          <a:p>
            <a:pPr marL="228600" indent="-228600">
              <a:buFont typeface="+mj-lt"/>
              <a:buAutoNum type="arabicPeriod"/>
            </a:pPr>
            <a:r>
              <a:rPr lang="pt-PT" sz="800" dirty="0">
                <a:solidFill>
                  <a:schemeClr val="bg2">
                    <a:lumMod val="50000"/>
                  </a:schemeClr>
                </a:solidFill>
              </a:rPr>
              <a:t>Patch, C., &amp; Middleton, A. (2018). Genetic counselling in the era of genomic medicine.British medical bulletin, 126(1), 27–36. https://doi.org/10.1093/bmb/ldy008</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61948" y="598752"/>
            <a:ext cx="7854225" cy="596900"/>
          </a:xfrm>
          <a:prstGeom prst="rect">
            <a:avLst/>
          </a:prstGeom>
        </p:spPr>
      </p:pic>
      <p:sp>
        <p:nvSpPr>
          <p:cNvPr id="4" name="TextBox 3"/>
          <p:cNvSpPr txBox="1"/>
          <p:nvPr/>
        </p:nvSpPr>
        <p:spPr>
          <a:xfrm>
            <a:off x="3541549" y="2897575"/>
            <a:ext cx="184666" cy="369332"/>
          </a:xfrm>
          <a:prstGeom prst="rect">
            <a:avLst/>
          </a:prstGeom>
          <a:noFill/>
        </p:spPr>
        <p:txBody>
          <a:bodyPr wrap="none" rtlCol="0">
            <a:spAutoFit/>
          </a:bodyPr>
          <a:lstStyle/>
          <a:p>
            <a:endParaRPr lang="en-US" dirty="0"/>
          </a:p>
        </p:txBody>
      </p:sp>
      <p:sp>
        <p:nvSpPr>
          <p:cNvPr id="11" name="Rectangle 10"/>
          <p:cNvSpPr/>
          <p:nvPr/>
        </p:nvSpPr>
        <p:spPr>
          <a:xfrm>
            <a:off x="447843" y="1255943"/>
            <a:ext cx="11283782" cy="1200329"/>
          </a:xfrm>
          <a:prstGeom prst="rect">
            <a:avLst/>
          </a:prstGeom>
        </p:spPr>
        <p:txBody>
          <a:bodyPr wrap="square">
            <a:spAutoFit/>
          </a:bodyPr>
          <a:lstStyle/>
          <a:p>
            <a:pPr algn="ctr"/>
            <a:r>
              <a:rPr lang="pt-PT" sz="3600" b="1" dirty="0">
                <a:solidFill>
                  <a:srgbClr val="1B9AB2"/>
                </a:solidFill>
              </a:rPr>
              <a:t>Eles podem ajudá-lo a compreender e </a:t>
            </a:r>
          </a:p>
          <a:p>
            <a:pPr algn="ctr"/>
            <a:r>
              <a:rPr lang="pt-PT" sz="3600" b="1" dirty="0">
                <a:solidFill>
                  <a:srgbClr val="1B9AB2"/>
                </a:solidFill>
              </a:rPr>
              <a:t>tomar decisões informadas sobre vários tópicos ao:</a:t>
            </a:r>
          </a:p>
        </p:txBody>
      </p:sp>
      <p:sp>
        <p:nvSpPr>
          <p:cNvPr id="14" name="Rectangle 13"/>
          <p:cNvSpPr/>
          <p:nvPr/>
        </p:nvSpPr>
        <p:spPr>
          <a:xfrm>
            <a:off x="1842924" y="2910804"/>
            <a:ext cx="2308225" cy="1569660"/>
          </a:xfrm>
          <a:prstGeom prst="rect">
            <a:avLst/>
          </a:prstGeom>
        </p:spPr>
        <p:txBody>
          <a:bodyPr wrap="square">
            <a:spAutoFit/>
          </a:bodyPr>
          <a:lstStyle/>
          <a:p>
            <a:pPr marL="0" lvl="1"/>
            <a:r>
              <a:rPr lang="pt-PT" sz="2400" dirty="0"/>
              <a:t>Ajudá-lo a compreender </a:t>
            </a:r>
            <a:br>
              <a:rPr lang="pt-PT" sz="2400" dirty="0"/>
            </a:br>
            <a:r>
              <a:rPr lang="pt-PT" sz="2400" dirty="0"/>
              <a:t>o historial da </a:t>
            </a:r>
            <a:br>
              <a:rPr lang="pt-PT" sz="2400" dirty="0"/>
            </a:br>
            <a:r>
              <a:rPr lang="pt-PT" sz="2400" dirty="0"/>
              <a:t>sua família</a:t>
            </a:r>
          </a:p>
        </p:txBody>
      </p:sp>
      <p:sp>
        <p:nvSpPr>
          <p:cNvPr id="6" name="Oval 5"/>
          <p:cNvSpPr/>
          <p:nvPr/>
        </p:nvSpPr>
        <p:spPr>
          <a:xfrm>
            <a:off x="785649" y="3029602"/>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5339618" y="2910804"/>
            <a:ext cx="2358091" cy="1200329"/>
          </a:xfrm>
          <a:prstGeom prst="rect">
            <a:avLst/>
          </a:prstGeom>
        </p:spPr>
        <p:txBody>
          <a:bodyPr wrap="square">
            <a:spAutoFit/>
          </a:bodyPr>
          <a:lstStyle/>
          <a:p>
            <a:pPr marL="0" lvl="1"/>
            <a:r>
              <a:rPr lang="pt-PT" sz="2400" dirty="0"/>
              <a:t>Explicar-lhe a base genética </a:t>
            </a:r>
            <a:br>
              <a:rPr lang="pt-PT" sz="2400" dirty="0"/>
            </a:br>
            <a:r>
              <a:rPr lang="pt-PT" sz="2400" dirty="0"/>
              <a:t>da PHA</a:t>
            </a:r>
          </a:p>
        </p:txBody>
      </p:sp>
      <p:sp>
        <p:nvSpPr>
          <p:cNvPr id="17" name="Oval 16"/>
          <p:cNvSpPr/>
          <p:nvPr/>
        </p:nvSpPr>
        <p:spPr>
          <a:xfrm>
            <a:off x="4282343" y="3053679"/>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1709655" y="4653931"/>
            <a:ext cx="2368900" cy="830997"/>
          </a:xfrm>
          <a:prstGeom prst="rect">
            <a:avLst/>
          </a:prstGeom>
        </p:spPr>
        <p:txBody>
          <a:bodyPr wrap="square">
            <a:spAutoFit/>
          </a:bodyPr>
          <a:lstStyle/>
          <a:p>
            <a:pPr marL="0" lvl="1"/>
            <a:r>
              <a:rPr lang="pt-PT" sz="2400" dirty="0"/>
              <a:t>Ajudar com o planeamento familiar</a:t>
            </a:r>
          </a:p>
        </p:txBody>
      </p:sp>
      <p:sp>
        <p:nvSpPr>
          <p:cNvPr id="20" name="Oval 19"/>
          <p:cNvSpPr/>
          <p:nvPr/>
        </p:nvSpPr>
        <p:spPr>
          <a:xfrm>
            <a:off x="652380" y="4629854"/>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5306584" y="4653931"/>
            <a:ext cx="2484021" cy="830997"/>
          </a:xfrm>
          <a:prstGeom prst="rect">
            <a:avLst/>
          </a:prstGeom>
        </p:spPr>
        <p:txBody>
          <a:bodyPr wrap="square">
            <a:spAutoFit/>
          </a:bodyPr>
          <a:lstStyle/>
          <a:p>
            <a:pPr marL="0" lvl="1"/>
            <a:r>
              <a:rPr lang="pt-PT" sz="2400" dirty="0"/>
              <a:t>Dissipar rumores e mitos</a:t>
            </a:r>
          </a:p>
        </p:txBody>
      </p:sp>
      <p:sp>
        <p:nvSpPr>
          <p:cNvPr id="23" name="Oval 22"/>
          <p:cNvSpPr/>
          <p:nvPr/>
        </p:nvSpPr>
        <p:spPr>
          <a:xfrm>
            <a:off x="4249309" y="4629854"/>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9155854" y="4678008"/>
            <a:ext cx="2819751" cy="830997"/>
          </a:xfrm>
          <a:prstGeom prst="rect">
            <a:avLst/>
          </a:prstGeom>
        </p:spPr>
        <p:txBody>
          <a:bodyPr wrap="square">
            <a:spAutoFit/>
          </a:bodyPr>
          <a:lstStyle/>
          <a:p>
            <a:pPr marL="0" lvl="1"/>
            <a:r>
              <a:rPr lang="pt-PT" sz="2400" dirty="0"/>
              <a:t>Encontrar soluções para problemas individuais</a:t>
            </a:r>
          </a:p>
        </p:txBody>
      </p:sp>
      <p:sp>
        <p:nvSpPr>
          <p:cNvPr id="25" name="Oval 24"/>
          <p:cNvSpPr/>
          <p:nvPr/>
        </p:nvSpPr>
        <p:spPr>
          <a:xfrm>
            <a:off x="8098580" y="4653931"/>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4"/>
          <a:stretch>
            <a:fillRect/>
          </a:stretch>
        </p:blipFill>
        <p:spPr>
          <a:xfrm>
            <a:off x="497154" y="4559295"/>
            <a:ext cx="1101375" cy="1101375"/>
          </a:xfrm>
          <a:prstGeom prst="rect">
            <a:avLst/>
          </a:prstGeom>
        </p:spPr>
      </p:pic>
      <p:pic>
        <p:nvPicPr>
          <p:cNvPr id="31" name="Picture 30"/>
          <p:cNvPicPr>
            <a:picLocks noChangeAspect="1"/>
          </p:cNvPicPr>
          <p:nvPr/>
        </p:nvPicPr>
        <p:blipFill>
          <a:blip r:embed="rId5"/>
          <a:stretch>
            <a:fillRect/>
          </a:stretch>
        </p:blipFill>
        <p:spPr>
          <a:xfrm>
            <a:off x="3936826" y="4367806"/>
            <a:ext cx="1369758" cy="1369758"/>
          </a:xfrm>
          <a:prstGeom prst="rect">
            <a:avLst/>
          </a:prstGeom>
        </p:spPr>
      </p:pic>
      <p:pic>
        <p:nvPicPr>
          <p:cNvPr id="33" name="Picture 32"/>
          <p:cNvPicPr>
            <a:picLocks noChangeAspect="1"/>
          </p:cNvPicPr>
          <p:nvPr/>
        </p:nvPicPr>
        <p:blipFill>
          <a:blip r:embed="rId6"/>
          <a:stretch>
            <a:fillRect/>
          </a:stretch>
        </p:blipFill>
        <p:spPr>
          <a:xfrm>
            <a:off x="7933480" y="4575170"/>
            <a:ext cx="1030288" cy="1030288"/>
          </a:xfrm>
          <a:prstGeom prst="rect">
            <a:avLst/>
          </a:prstGeom>
        </p:spPr>
      </p:pic>
      <p:sp>
        <p:nvSpPr>
          <p:cNvPr id="26" name="Rectangle 25"/>
          <p:cNvSpPr/>
          <p:nvPr/>
        </p:nvSpPr>
        <p:spPr>
          <a:xfrm>
            <a:off x="9155854" y="2910804"/>
            <a:ext cx="2639271" cy="1200328"/>
          </a:xfrm>
          <a:prstGeom prst="rect">
            <a:avLst/>
          </a:prstGeom>
        </p:spPr>
        <p:txBody>
          <a:bodyPr wrap="square">
            <a:spAutoFit/>
          </a:bodyPr>
          <a:lstStyle/>
          <a:p>
            <a:pPr marL="0" lvl="1"/>
            <a:r>
              <a:rPr lang="pt-PT" sz="2400" dirty="0"/>
              <a:t>Apoiar conversas com membros </a:t>
            </a:r>
            <a:br>
              <a:rPr lang="pt-PT" sz="2400" dirty="0"/>
            </a:br>
            <a:r>
              <a:rPr lang="pt-PT" sz="2400" dirty="0"/>
              <a:t>da família</a:t>
            </a:r>
          </a:p>
        </p:txBody>
      </p:sp>
      <p:sp>
        <p:nvSpPr>
          <p:cNvPr id="27" name="Oval 26"/>
          <p:cNvSpPr/>
          <p:nvPr/>
        </p:nvSpPr>
        <p:spPr>
          <a:xfrm>
            <a:off x="8098580" y="306516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E730E98E-87C8-4B4F-926C-14178AFBE6B4}"/>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saturation sat="0"/>
                    </a14:imgEffect>
                  </a14:imgLayer>
                </a14:imgProps>
              </a:ext>
            </a:extLst>
          </a:blip>
          <a:stretch>
            <a:fillRect/>
          </a:stretch>
        </p:blipFill>
        <p:spPr>
          <a:xfrm rot="10800000">
            <a:off x="621996" y="2928847"/>
            <a:ext cx="1253388" cy="965815"/>
          </a:xfrm>
          <a:prstGeom prst="rect">
            <a:avLst/>
          </a:prstGeom>
        </p:spPr>
      </p:pic>
      <p:pic>
        <p:nvPicPr>
          <p:cNvPr id="37" name="Picture 36">
            <a:extLst>
              <a:ext uri="{FF2B5EF4-FFF2-40B4-BE49-F238E27FC236}">
                <a16:creationId xmlns:a16="http://schemas.microsoft.com/office/drawing/2014/main" id="{7C26AE0E-EDE2-4A83-93D6-698818FE00BC}"/>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saturation sat="400000"/>
                    </a14:imgEffect>
                  </a14:imgLayer>
                </a14:imgProps>
              </a:ext>
            </a:extLst>
          </a:blip>
          <a:stretch>
            <a:fillRect/>
          </a:stretch>
        </p:blipFill>
        <p:spPr>
          <a:xfrm flipH="1">
            <a:off x="7909346" y="3037718"/>
            <a:ext cx="1055954" cy="984537"/>
          </a:xfrm>
          <a:prstGeom prst="rect">
            <a:avLst/>
          </a:prstGeom>
        </p:spPr>
      </p:pic>
      <p:pic>
        <p:nvPicPr>
          <p:cNvPr id="29" name="Picture 28">
            <a:extLst>
              <a:ext uri="{FF2B5EF4-FFF2-40B4-BE49-F238E27FC236}">
                <a16:creationId xmlns:a16="http://schemas.microsoft.com/office/drawing/2014/main" id="{48648BAD-AFCE-414C-93AA-EAB41901B50A}"/>
              </a:ext>
            </a:extLst>
          </p:cNvPr>
          <p:cNvPicPr>
            <a:picLocks noChangeAspect="1"/>
          </p:cNvPicPr>
          <p:nvPr/>
        </p:nvPicPr>
        <p:blipFill>
          <a:blip r:embed="rId11"/>
          <a:stretch>
            <a:fillRect/>
          </a:stretch>
        </p:blipFill>
        <p:spPr>
          <a:xfrm>
            <a:off x="4130787" y="3072786"/>
            <a:ext cx="914400" cy="914400"/>
          </a:xfrm>
          <a:prstGeom prst="rect">
            <a:avLst/>
          </a:prstGeom>
        </p:spPr>
      </p:pic>
      <p:pic>
        <p:nvPicPr>
          <p:cNvPr id="32" name="Picture 31">
            <a:extLst>
              <a:ext uri="{FF2B5EF4-FFF2-40B4-BE49-F238E27FC236}">
                <a16:creationId xmlns:a16="http://schemas.microsoft.com/office/drawing/2014/main" id="{7C26AE0E-EDE2-4A83-93D6-698818FE00BC}"/>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saturation sat="400000"/>
                    </a14:imgEffect>
                  </a14:imgLayer>
                </a14:imgProps>
              </a:ext>
            </a:extLst>
          </a:blip>
          <a:stretch>
            <a:fillRect/>
          </a:stretch>
        </p:blipFill>
        <p:spPr>
          <a:xfrm flipH="1">
            <a:off x="7891939" y="3034399"/>
            <a:ext cx="1055954" cy="984537"/>
          </a:xfrm>
          <a:prstGeom prst="rect">
            <a:avLst/>
          </a:prstGeom>
        </p:spPr>
      </p:pic>
    </p:spTree>
    <p:extLst>
      <p:ext uri="{BB962C8B-B14F-4D97-AF65-F5344CB8AC3E}">
        <p14:creationId xmlns:p14="http://schemas.microsoft.com/office/powerpoint/2010/main" val="270765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78514" y="181386"/>
            <a:ext cx="7906078" cy="921669"/>
          </a:xfrm>
        </p:spPr>
        <p:txBody>
          <a:bodyPr>
            <a:normAutofit/>
          </a:bodyPr>
          <a:lstStyle/>
          <a:p>
            <a:r>
              <a:rPr lang="pt-PT" dirty="0"/>
              <a:t>Os testes genéticos ajudaram-me a mim e à minha irmã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16</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212917" y="847227"/>
            <a:ext cx="2430892"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1B789841-BA58-D243-8046-AFCE18504FC3}"/>
              </a:ext>
            </a:extLst>
          </p:cNvPr>
          <p:cNvPicPr>
            <a:picLocks noChangeAspect="1"/>
          </p:cNvPicPr>
          <p:nvPr/>
        </p:nvPicPr>
        <p:blipFill>
          <a:blip r:embed="rId4">
            <a:alphaModFix amt="60000"/>
            <a:duotone>
              <a:prstClr val="black"/>
              <a:schemeClr val="tx2">
                <a:tint val="45000"/>
                <a:satMod val="400000"/>
              </a:schemeClr>
            </a:duotone>
          </a:blip>
          <a:stretch>
            <a:fillRect/>
          </a:stretch>
        </p:blipFill>
        <p:spPr>
          <a:xfrm rot="10800000">
            <a:off x="288064" y="1349374"/>
            <a:ext cx="11615869" cy="4587876"/>
          </a:xfrm>
          <a:prstGeom prst="rect">
            <a:avLst/>
          </a:prstGeom>
        </p:spPr>
      </p:pic>
      <p:sp>
        <p:nvSpPr>
          <p:cNvPr id="10" name="TextBox 9">
            <a:extLst>
              <a:ext uri="{FF2B5EF4-FFF2-40B4-BE49-F238E27FC236}">
                <a16:creationId xmlns:a16="http://schemas.microsoft.com/office/drawing/2014/main" id="{D2CBDA73-FAB9-3E40-B6E6-FE4DADD482A6}"/>
              </a:ext>
            </a:extLst>
          </p:cNvPr>
          <p:cNvSpPr txBox="1"/>
          <p:nvPr/>
        </p:nvSpPr>
        <p:spPr>
          <a:xfrm>
            <a:off x="835575" y="5088098"/>
            <a:ext cx="5990676" cy="646331"/>
          </a:xfrm>
          <a:prstGeom prst="rect">
            <a:avLst/>
          </a:prstGeom>
          <a:noFill/>
        </p:spPr>
        <p:txBody>
          <a:bodyPr wrap="square" rtlCol="0">
            <a:spAutoFit/>
          </a:bodyPr>
          <a:lstStyle/>
          <a:p>
            <a:pPr algn="r"/>
            <a:r>
              <a:rPr lang="pt-PT" dirty="0">
                <a:solidFill>
                  <a:srgbClr val="5C375E"/>
                </a:solidFill>
              </a:rPr>
              <a:t>– Alicia, doente de PHA e voluntária da BPA</a:t>
            </a:r>
          </a:p>
          <a:p>
            <a:pPr algn="r"/>
            <a:r>
              <a:rPr lang="pt-PT" dirty="0">
                <a:solidFill>
                  <a:srgbClr val="5C375E"/>
                </a:solidFill>
              </a:rPr>
              <a:t>(British Porphyria Association)</a:t>
            </a:r>
          </a:p>
        </p:txBody>
      </p:sp>
      <p:pic>
        <p:nvPicPr>
          <p:cNvPr id="11" name="Picture 10"/>
          <p:cNvPicPr>
            <a:picLocks noChangeAspect="1"/>
          </p:cNvPicPr>
          <p:nvPr/>
        </p:nvPicPr>
        <p:blipFill>
          <a:blip r:embed="rId5"/>
          <a:stretch>
            <a:fillRect/>
          </a:stretch>
        </p:blipFill>
        <p:spPr>
          <a:xfrm>
            <a:off x="835574" y="1717078"/>
            <a:ext cx="830304" cy="830304"/>
          </a:xfrm>
          <a:prstGeom prst="rect">
            <a:avLst/>
          </a:prstGeom>
        </p:spPr>
      </p:pic>
      <p:sp>
        <p:nvSpPr>
          <p:cNvPr id="12" name="TextBox 11">
            <a:extLst>
              <a:ext uri="{FF2B5EF4-FFF2-40B4-BE49-F238E27FC236}">
                <a16:creationId xmlns:a16="http://schemas.microsoft.com/office/drawing/2014/main" id="{D2CBDA73-FAB9-3E40-B6E6-FE4DADD482A6}"/>
              </a:ext>
            </a:extLst>
          </p:cNvPr>
          <p:cNvSpPr txBox="1"/>
          <p:nvPr/>
        </p:nvSpPr>
        <p:spPr>
          <a:xfrm>
            <a:off x="1161527" y="1909804"/>
            <a:ext cx="5664724" cy="2862322"/>
          </a:xfrm>
          <a:prstGeom prst="rect">
            <a:avLst/>
          </a:prstGeom>
          <a:noFill/>
        </p:spPr>
        <p:txBody>
          <a:bodyPr wrap="square" rtlCol="0">
            <a:spAutoFit/>
          </a:bodyPr>
          <a:lstStyle/>
          <a:p>
            <a:r>
              <a:rPr lang="pt-PT" sz="3600" dirty="0">
                <a:solidFill>
                  <a:schemeClr val="tx2"/>
                </a:solidFill>
              </a:rPr>
              <a:t>Se algo positivo surgiu desta situação, é que a minha irmã e as nossas gerações futuras vão ser testadas assim </a:t>
            </a:r>
            <a:br>
              <a:rPr lang="pt-PT" sz="3600" dirty="0">
                <a:solidFill>
                  <a:schemeClr val="tx2"/>
                </a:solidFill>
              </a:rPr>
            </a:br>
            <a:r>
              <a:rPr lang="pt-PT" sz="3600" dirty="0">
                <a:solidFill>
                  <a:schemeClr val="tx2"/>
                </a:solidFill>
              </a:rPr>
              <a:t>que possível. </a:t>
            </a:r>
          </a:p>
        </p:txBody>
      </p:sp>
      <p:pic>
        <p:nvPicPr>
          <p:cNvPr id="14" name="Picture 13" descr="Alicia.png"/>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5747" b="100000" l="9981" r="89544">
                        <a14:foregroundMark x1="74810" y1="97025" x2="26331" y2="97904"/>
                        <a14:foregroundMark x1="24810" y1="98648" x2="22338" y2="98648"/>
                        <a14:foregroundMark x1="75190" y1="97228" x2="80703" y2="99324"/>
                        <a14:foregroundMark x1="82605" y1="98580" x2="82224" y2="99932"/>
                      </a14:backgroundRemoval>
                    </a14:imgEffect>
                  </a14:imgLayer>
                </a14:imgProps>
              </a:ext>
              <a:ext uri="{28A0092B-C50C-407E-A947-70E740481C1C}">
                <a14:useLocalDpi xmlns:a14="http://schemas.microsoft.com/office/drawing/2010/main"/>
              </a:ext>
            </a:extLst>
          </a:blip>
          <a:srcRect/>
          <a:stretch/>
        </p:blipFill>
        <p:spPr>
          <a:xfrm>
            <a:off x="7027335" y="187118"/>
            <a:ext cx="4815415" cy="6769969"/>
          </a:xfrm>
          <a:prstGeom prst="rect">
            <a:avLst/>
          </a:prstGeom>
        </p:spPr>
      </p:pic>
      <p:grpSp>
        <p:nvGrpSpPr>
          <p:cNvPr id="15" name="Group 14"/>
          <p:cNvGrpSpPr/>
          <p:nvPr/>
        </p:nvGrpSpPr>
        <p:grpSpPr>
          <a:xfrm rot="15560951" flipH="1">
            <a:off x="7762229" y="2270233"/>
            <a:ext cx="309994" cy="485807"/>
            <a:chOff x="1653118" y="2060096"/>
            <a:chExt cx="309994" cy="485807"/>
          </a:xfrm>
          <a:solidFill>
            <a:schemeClr val="bg1"/>
          </a:solidFill>
        </p:grpSpPr>
        <p:sp>
          <p:nvSpPr>
            <p:cNvPr id="16" name="Oval 1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rot="14400000" flipH="1">
            <a:off x="10664668" y="5445686"/>
            <a:ext cx="248427" cy="189708"/>
            <a:chOff x="1792241" y="2060096"/>
            <a:chExt cx="248427" cy="189708"/>
          </a:xfrm>
          <a:solidFill>
            <a:srgbClr val="FFFFFF"/>
          </a:solidFill>
        </p:grpSpPr>
        <p:sp>
          <p:nvSpPr>
            <p:cNvPr id="23" name="Oval 22"/>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9" name="Footer Placeholder 6">
            <a:extLst>
              <a:ext uri="{FF2B5EF4-FFF2-40B4-BE49-F238E27FC236}">
                <a16:creationId xmlns:a16="http://schemas.microsoft.com/office/drawing/2014/main" id="{46FCF496-5FC0-492C-B46E-C070E4D4723E}"/>
              </a:ext>
            </a:extLst>
          </p:cNvPr>
          <p:cNvSpPr>
            <a:spLocks noGrp="1"/>
          </p:cNvSpPr>
          <p:nvPr>
            <p:ph type="ftr" sz="quarter" idx="11"/>
          </p:nvPr>
        </p:nvSpPr>
        <p:spPr>
          <a:xfrm>
            <a:off x="479592" y="6400147"/>
            <a:ext cx="11426657" cy="365125"/>
          </a:xfrm>
        </p:spPr>
        <p:txBody>
          <a:bodyPr/>
          <a:lstStyle/>
          <a:p>
            <a:pPr>
              <a:spcAft>
                <a:spcPts val="300"/>
              </a:spcAft>
            </a:pPr>
            <a:r>
              <a:rPr lang="pt-PT" sz="800">
                <a:solidFill>
                  <a:schemeClr val="bg2">
                    <a:lumMod val="50000"/>
                  </a:schemeClr>
                </a:solidFill>
              </a:rPr>
              <a:t>PHA: Porfiria hepática aguda</a:t>
            </a:r>
          </a:p>
          <a:p>
            <a:pPr>
              <a:spcAft>
                <a:spcPts val="300"/>
              </a:spcAft>
            </a:pPr>
            <a:r>
              <a:rPr lang="pt-PT" sz="800">
                <a:solidFill>
                  <a:schemeClr val="bg2">
                    <a:lumMod val="50000"/>
                  </a:schemeClr>
                </a:solidFill>
              </a:rPr>
              <a:t>Nenhuma informação sobre os produtos médicos da Alnylam está incluída neste material. </a:t>
            </a:r>
          </a:p>
        </p:txBody>
      </p:sp>
    </p:spTree>
    <p:extLst>
      <p:ext uri="{BB962C8B-B14F-4D97-AF65-F5344CB8AC3E}">
        <p14:creationId xmlns:p14="http://schemas.microsoft.com/office/powerpoint/2010/main" val="1748598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416091" y="1508125"/>
            <a:ext cx="5521158" cy="4187913"/>
          </a:xfrm>
          <a:prstGeom prst="rect">
            <a:avLst/>
          </a:prstGeom>
        </p:spPr>
      </p:pic>
      <p:sp>
        <p:nvSpPr>
          <p:cNvPr id="6" name="Oval 5"/>
          <p:cNvSpPr/>
          <p:nvPr/>
        </p:nvSpPr>
        <p:spPr>
          <a:xfrm>
            <a:off x="743757" y="2473826"/>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743757" y="3280832"/>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743757" y="3965962"/>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743757" y="4698886"/>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flipH="1">
            <a:off x="6248400" y="1508129"/>
            <a:ext cx="5521158" cy="4187913"/>
          </a:xfrm>
          <a:prstGeom prst="rect">
            <a:avLst/>
          </a:prstGeom>
        </p:spPr>
      </p:pic>
      <p:sp>
        <p:nvSpPr>
          <p:cNvPr id="13" name="Title 12"/>
          <p:cNvSpPr>
            <a:spLocks noGrp="1"/>
          </p:cNvSpPr>
          <p:nvPr>
            <p:ph type="title"/>
          </p:nvPr>
        </p:nvSpPr>
        <p:spPr>
          <a:xfrm>
            <a:off x="278514" y="72057"/>
            <a:ext cx="11913486" cy="921669"/>
          </a:xfrm>
        </p:spPr>
        <p:txBody>
          <a:bodyPr>
            <a:normAutofit/>
          </a:bodyPr>
          <a:lstStyle/>
          <a:p>
            <a:r>
              <a:rPr lang="pt-PT"/>
              <a:t>Falar com os seus entes queridos sobre a PHA</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17</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39464" y="598752"/>
            <a:ext cx="9263586" cy="596900"/>
          </a:xfrm>
          <a:prstGeom prst="rect">
            <a:avLst/>
          </a:prstGeom>
        </p:spPr>
      </p:pic>
      <p:sp>
        <p:nvSpPr>
          <p:cNvPr id="4" name="TextBox 3"/>
          <p:cNvSpPr txBox="1"/>
          <p:nvPr/>
        </p:nvSpPr>
        <p:spPr>
          <a:xfrm>
            <a:off x="6248400" y="1765300"/>
            <a:ext cx="184666" cy="369332"/>
          </a:xfrm>
          <a:prstGeom prst="rect">
            <a:avLst/>
          </a:prstGeom>
          <a:noFill/>
        </p:spPr>
        <p:txBody>
          <a:bodyPr wrap="none" rtlCol="0">
            <a:spAutoFit/>
          </a:bodyPr>
          <a:lstStyle/>
          <a:p>
            <a:endParaRPr lang="en-US" dirty="0"/>
          </a:p>
        </p:txBody>
      </p:sp>
      <p:sp>
        <p:nvSpPr>
          <p:cNvPr id="20" name="TextBox 19">
            <a:extLst>
              <a:ext uri="{FF2B5EF4-FFF2-40B4-BE49-F238E27FC236}">
                <a16:creationId xmlns:a16="http://schemas.microsoft.com/office/drawing/2014/main" id="{D2CBDA73-FAB9-3E40-B6E6-FE4DADD482A6}"/>
              </a:ext>
            </a:extLst>
          </p:cNvPr>
          <p:cNvSpPr txBox="1"/>
          <p:nvPr/>
        </p:nvSpPr>
        <p:spPr>
          <a:xfrm>
            <a:off x="1505891" y="2362870"/>
            <a:ext cx="4288622" cy="2954655"/>
          </a:xfrm>
          <a:prstGeom prst="rect">
            <a:avLst/>
          </a:prstGeom>
          <a:noFill/>
        </p:spPr>
        <p:txBody>
          <a:bodyPr wrap="square" rtlCol="0">
            <a:spAutoFit/>
          </a:bodyPr>
          <a:lstStyle/>
          <a:p>
            <a:pPr>
              <a:spcAft>
                <a:spcPts val="2400"/>
              </a:spcAft>
            </a:pPr>
            <a:r>
              <a:rPr lang="pt-PT" dirty="0"/>
              <a:t>Estou emocionalmente pronto para falar com a minha família sobre PHA?</a:t>
            </a:r>
          </a:p>
          <a:p>
            <a:pPr lvl="0">
              <a:spcAft>
                <a:spcPts val="2400"/>
              </a:spcAft>
            </a:pPr>
            <a:r>
              <a:rPr lang="pt-PT" dirty="0"/>
              <a:t>Vou estar preparado para lidar com as várias reações emocionais?</a:t>
            </a:r>
          </a:p>
          <a:p>
            <a:pPr lvl="0">
              <a:spcAft>
                <a:spcPts val="2400"/>
              </a:spcAft>
            </a:pPr>
            <a:r>
              <a:rPr lang="pt-PT" dirty="0"/>
              <a:t>Quão preparado estou para explicar a PHA?</a:t>
            </a:r>
          </a:p>
          <a:p>
            <a:pPr lvl="0">
              <a:spcAft>
                <a:spcPts val="2400"/>
              </a:spcAft>
            </a:pPr>
            <a:r>
              <a:rPr lang="pt-PT" dirty="0"/>
              <a:t>Que perguntas eles podem fazer e estou pronto para os orientar?</a:t>
            </a:r>
          </a:p>
        </p:txBody>
      </p:sp>
      <p:sp>
        <p:nvSpPr>
          <p:cNvPr id="11" name="TextBox 10">
            <a:extLst>
              <a:ext uri="{FF2B5EF4-FFF2-40B4-BE49-F238E27FC236}">
                <a16:creationId xmlns:a16="http://schemas.microsoft.com/office/drawing/2014/main" id="{D2CBDA73-FAB9-3E40-B6E6-FE4DADD482A6}"/>
              </a:ext>
            </a:extLst>
          </p:cNvPr>
          <p:cNvSpPr txBox="1"/>
          <p:nvPr/>
        </p:nvSpPr>
        <p:spPr>
          <a:xfrm>
            <a:off x="6798183" y="2312569"/>
            <a:ext cx="4882472" cy="3170099"/>
          </a:xfrm>
          <a:prstGeom prst="rect">
            <a:avLst/>
          </a:prstGeom>
          <a:noFill/>
        </p:spPr>
        <p:txBody>
          <a:bodyPr wrap="square" rtlCol="0">
            <a:spAutoFit/>
          </a:bodyPr>
          <a:lstStyle/>
          <a:p>
            <a:pPr lvl="0">
              <a:spcAft>
                <a:spcPts val="600"/>
              </a:spcAft>
            </a:pPr>
            <a:r>
              <a:rPr lang="pt-PT" dirty="0"/>
              <a:t>Alguém já foi diagnosticado com PHA ou sofreu sintomas que podem estar relacionados com </a:t>
            </a:r>
            <a:br>
              <a:rPr lang="pt-PT" dirty="0"/>
            </a:br>
            <a:r>
              <a:rPr lang="pt-PT" dirty="0"/>
              <a:t>a PHA?</a:t>
            </a:r>
          </a:p>
          <a:p>
            <a:pPr lvl="0">
              <a:spcAft>
                <a:spcPts val="600"/>
              </a:spcAft>
            </a:pPr>
            <a:r>
              <a:rPr lang="pt-PT" dirty="0"/>
              <a:t>Que lado, pai ou mãe, pode ser afetado?</a:t>
            </a:r>
          </a:p>
          <a:p>
            <a:pPr lvl="0">
              <a:spcAft>
                <a:spcPts val="600"/>
              </a:spcAft>
            </a:pPr>
            <a:r>
              <a:rPr lang="pt-PT" dirty="0"/>
              <a:t>Crie uma lista de familiares, incluindo a idade </a:t>
            </a:r>
            <a:br>
              <a:rPr lang="pt-PT" dirty="0"/>
            </a:br>
            <a:r>
              <a:rPr lang="pt-PT" dirty="0"/>
              <a:t>dos mesmos</a:t>
            </a:r>
          </a:p>
          <a:p>
            <a:pPr lvl="0">
              <a:spcAft>
                <a:spcPts val="600"/>
              </a:spcAft>
            </a:pPr>
            <a:r>
              <a:rPr lang="pt-PT" dirty="0"/>
              <a:t>Existem alguns familiares que estão a planear </a:t>
            </a:r>
            <a:br>
              <a:rPr lang="pt-PT" dirty="0"/>
            </a:br>
            <a:r>
              <a:rPr lang="pt-PT" dirty="0"/>
              <a:t>ter filhos?</a:t>
            </a:r>
          </a:p>
          <a:p>
            <a:pPr lvl="0">
              <a:spcAft>
                <a:spcPts val="600"/>
              </a:spcAft>
            </a:pPr>
            <a:r>
              <a:rPr lang="pt-PT" dirty="0"/>
              <a:t>Os meus familiares estão prontos e abertos para receber estas informações?</a:t>
            </a:r>
          </a:p>
        </p:txBody>
      </p:sp>
      <p:pic>
        <p:nvPicPr>
          <p:cNvPr id="5" name="Picture 4"/>
          <p:cNvPicPr>
            <a:picLocks noChangeAspect="1"/>
          </p:cNvPicPr>
          <p:nvPr/>
        </p:nvPicPr>
        <p:blipFill>
          <a:blip r:embed="rId5"/>
          <a:stretch>
            <a:fillRect/>
          </a:stretch>
        </p:blipFill>
        <p:spPr>
          <a:xfrm>
            <a:off x="649476" y="2328615"/>
            <a:ext cx="859755" cy="859755"/>
          </a:xfrm>
          <a:prstGeom prst="rect">
            <a:avLst/>
          </a:prstGeom>
        </p:spPr>
      </p:pic>
      <p:pic>
        <p:nvPicPr>
          <p:cNvPr id="23" name="Picture 22"/>
          <p:cNvPicPr>
            <a:picLocks noChangeAspect="1"/>
          </p:cNvPicPr>
          <p:nvPr/>
        </p:nvPicPr>
        <p:blipFill>
          <a:blip r:embed="rId5"/>
          <a:stretch>
            <a:fillRect/>
          </a:stretch>
        </p:blipFill>
        <p:spPr>
          <a:xfrm>
            <a:off x="654215" y="4537631"/>
            <a:ext cx="859755" cy="859755"/>
          </a:xfrm>
          <a:prstGeom prst="rect">
            <a:avLst/>
          </a:prstGeom>
        </p:spPr>
      </p:pic>
      <p:pic>
        <p:nvPicPr>
          <p:cNvPr id="24" name="Picture 23"/>
          <p:cNvPicPr>
            <a:picLocks noChangeAspect="1"/>
          </p:cNvPicPr>
          <p:nvPr/>
        </p:nvPicPr>
        <p:blipFill>
          <a:blip r:embed="rId5"/>
          <a:stretch>
            <a:fillRect/>
          </a:stretch>
        </p:blipFill>
        <p:spPr>
          <a:xfrm>
            <a:off x="654215" y="3807381"/>
            <a:ext cx="859755" cy="859755"/>
          </a:xfrm>
          <a:prstGeom prst="rect">
            <a:avLst/>
          </a:prstGeom>
        </p:spPr>
      </p:pic>
      <p:pic>
        <p:nvPicPr>
          <p:cNvPr id="25" name="Picture 24"/>
          <p:cNvPicPr>
            <a:picLocks noChangeAspect="1"/>
          </p:cNvPicPr>
          <p:nvPr/>
        </p:nvPicPr>
        <p:blipFill>
          <a:blip r:embed="rId5"/>
          <a:stretch>
            <a:fillRect/>
          </a:stretch>
        </p:blipFill>
        <p:spPr>
          <a:xfrm>
            <a:off x="654215" y="3124870"/>
            <a:ext cx="859755" cy="859755"/>
          </a:xfrm>
          <a:prstGeom prst="rect">
            <a:avLst/>
          </a:prstGeom>
        </p:spPr>
      </p:pic>
      <p:sp>
        <p:nvSpPr>
          <p:cNvPr id="7" name="Rectangle 6"/>
          <p:cNvSpPr/>
          <p:nvPr/>
        </p:nvSpPr>
        <p:spPr>
          <a:xfrm>
            <a:off x="6118052" y="2432048"/>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6118052" y="3314141"/>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6118052" y="3677252"/>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6118052" y="4292593"/>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p:nvSpPr>
        <p:spPr>
          <a:xfrm>
            <a:off x="6118052" y="4921259"/>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p:nvCxnSpPr>
        <p:spPr>
          <a:xfrm>
            <a:off x="6413843" y="2516606"/>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413843" y="3398699"/>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413843" y="3756630"/>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413843" y="4374366"/>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413843" y="4999299"/>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D2CBDA73-FAB9-3E40-B6E6-FE4DADD482A6}"/>
              </a:ext>
            </a:extLst>
          </p:cNvPr>
          <p:cNvSpPr txBox="1"/>
          <p:nvPr/>
        </p:nvSpPr>
        <p:spPr>
          <a:xfrm>
            <a:off x="716041" y="1664622"/>
            <a:ext cx="4475085" cy="553998"/>
          </a:xfrm>
          <a:prstGeom prst="rect">
            <a:avLst/>
          </a:prstGeom>
          <a:noFill/>
        </p:spPr>
        <p:txBody>
          <a:bodyPr wrap="square" rtlCol="0">
            <a:spAutoFit/>
          </a:bodyPr>
          <a:lstStyle/>
          <a:p>
            <a:r>
              <a:rPr lang="pt-PT" sz="3000" b="1">
                <a:solidFill>
                  <a:schemeClr val="accent2">
                    <a:lumMod val="75000"/>
                  </a:schemeClr>
                </a:solidFill>
              </a:rPr>
              <a:t>Sobre mim </a:t>
            </a:r>
          </a:p>
        </p:txBody>
      </p:sp>
      <p:sp>
        <p:nvSpPr>
          <p:cNvPr id="34" name="TextBox 33">
            <a:extLst>
              <a:ext uri="{FF2B5EF4-FFF2-40B4-BE49-F238E27FC236}">
                <a16:creationId xmlns:a16="http://schemas.microsoft.com/office/drawing/2014/main" id="{D2CBDA73-FAB9-3E40-B6E6-FE4DADD482A6}"/>
              </a:ext>
            </a:extLst>
          </p:cNvPr>
          <p:cNvSpPr txBox="1"/>
          <p:nvPr/>
        </p:nvSpPr>
        <p:spPr>
          <a:xfrm>
            <a:off x="6544191" y="1664622"/>
            <a:ext cx="4475085" cy="553998"/>
          </a:xfrm>
          <a:prstGeom prst="rect">
            <a:avLst/>
          </a:prstGeom>
          <a:noFill/>
        </p:spPr>
        <p:txBody>
          <a:bodyPr wrap="square" rtlCol="0">
            <a:spAutoFit/>
          </a:bodyPr>
          <a:lstStyle/>
          <a:p>
            <a:r>
              <a:rPr lang="pt-PT" sz="3000" b="1">
                <a:solidFill>
                  <a:schemeClr val="accent2">
                    <a:lumMod val="75000"/>
                  </a:schemeClr>
                </a:solidFill>
              </a:rPr>
              <a:t>Sobre a minha família </a:t>
            </a:r>
          </a:p>
        </p:txBody>
      </p:sp>
      <p:sp>
        <p:nvSpPr>
          <p:cNvPr id="36" name="Footer Placeholder 6">
            <a:extLst>
              <a:ext uri="{FF2B5EF4-FFF2-40B4-BE49-F238E27FC236}">
                <a16:creationId xmlns:a16="http://schemas.microsoft.com/office/drawing/2014/main" id="{82E646E4-0381-4E18-808D-464348BF72BF}"/>
              </a:ext>
            </a:extLst>
          </p:cNvPr>
          <p:cNvSpPr>
            <a:spLocks noGrp="1"/>
          </p:cNvSpPr>
          <p:nvPr>
            <p:ph type="ftr" sz="quarter" idx="11"/>
          </p:nvPr>
        </p:nvSpPr>
        <p:spPr>
          <a:xfrm>
            <a:off x="479592" y="6400147"/>
            <a:ext cx="11553372" cy="365125"/>
          </a:xfrm>
        </p:spPr>
        <p:txBody>
          <a:bodyPr/>
          <a:lstStyle/>
          <a:p>
            <a:pPr>
              <a:spcAft>
                <a:spcPts val="300"/>
              </a:spcAft>
              <a:tabLst>
                <a:tab pos="7543800" algn="l"/>
              </a:tabLst>
            </a:pPr>
            <a:r>
              <a:rPr lang="pt-PT" sz="800" dirty="0">
                <a:solidFill>
                  <a:schemeClr val="bg2">
                    <a:lumMod val="50000"/>
                  </a:schemeClr>
                </a:solidFill>
              </a:rPr>
              <a:t>PHA: Porfiria hepática aguda	Nenhuma informação sobre os produtos médicos da Alnylam está incluída neste material. </a:t>
            </a:r>
          </a:p>
        </p:txBody>
      </p:sp>
    </p:spTree>
    <p:extLst>
      <p:ext uri="{BB962C8B-B14F-4D97-AF65-F5344CB8AC3E}">
        <p14:creationId xmlns:p14="http://schemas.microsoft.com/office/powerpoint/2010/main" val="899775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288063" y="1243277"/>
            <a:ext cx="11615869" cy="4741598"/>
          </a:xfrm>
          <a:prstGeom prst="rect">
            <a:avLst/>
          </a:prstGeom>
        </p:spPr>
      </p:pic>
      <p:pic>
        <p:nvPicPr>
          <p:cNvPr id="5" name="Picture 4" descr="Maria.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02" y="1243275"/>
            <a:ext cx="4647092" cy="5095653"/>
          </a:xfrm>
          <a:prstGeom prst="rect">
            <a:avLst/>
          </a:prstGeom>
        </p:spPr>
      </p:pic>
      <p:sp>
        <p:nvSpPr>
          <p:cNvPr id="13" name="Title 12"/>
          <p:cNvSpPr>
            <a:spLocks noGrp="1"/>
          </p:cNvSpPr>
          <p:nvPr>
            <p:ph type="title"/>
          </p:nvPr>
        </p:nvSpPr>
        <p:spPr>
          <a:xfrm>
            <a:off x="278514" y="131691"/>
            <a:ext cx="10515600" cy="921669"/>
          </a:xfrm>
        </p:spPr>
        <p:txBody>
          <a:bodyPr/>
          <a:lstStyle/>
          <a:p>
            <a:r>
              <a:rPr lang="pt-PT"/>
              <a:t>Os testes de PHA precoces têm um grande impacto sobre mim e sobre a minha família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18</a:t>
            </a:fld>
            <a:endParaRPr lang="en-US"/>
          </a:p>
        </p:txBody>
      </p:sp>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D2CBDA73-FAB9-3E40-B6E6-FE4DADD482A6}"/>
              </a:ext>
            </a:extLst>
          </p:cNvPr>
          <p:cNvSpPr txBox="1"/>
          <p:nvPr/>
        </p:nvSpPr>
        <p:spPr>
          <a:xfrm>
            <a:off x="5586984" y="4976973"/>
            <a:ext cx="5731893" cy="646331"/>
          </a:xfrm>
          <a:prstGeom prst="rect">
            <a:avLst/>
          </a:prstGeom>
          <a:noFill/>
        </p:spPr>
        <p:txBody>
          <a:bodyPr wrap="square" rtlCol="0">
            <a:spAutoFit/>
          </a:bodyPr>
          <a:lstStyle/>
          <a:p>
            <a:pPr algn="r"/>
            <a:r>
              <a:rPr lang="pt-PT" dirty="0">
                <a:solidFill>
                  <a:schemeClr val="accent2">
                    <a:lumMod val="50000"/>
                  </a:schemeClr>
                </a:solidFill>
              </a:rPr>
              <a:t>– Maria, doente de PHA e representante dos doentes, RMP</a:t>
            </a:r>
          </a:p>
          <a:p>
            <a:pPr algn="r"/>
            <a:r>
              <a:rPr lang="pt-PT" dirty="0">
                <a:solidFill>
                  <a:schemeClr val="accent2">
                    <a:lumMod val="50000"/>
                  </a:schemeClr>
                </a:solidFill>
              </a:rPr>
              <a:t>(Riksföreningen mot porfyrisjukdomar)</a:t>
            </a:r>
          </a:p>
        </p:txBody>
      </p:sp>
      <p:pic>
        <p:nvPicPr>
          <p:cNvPr id="15" name="Picture 14"/>
          <p:cNvPicPr>
            <a:picLocks noChangeAspect="1"/>
          </p:cNvPicPr>
          <p:nvPr/>
        </p:nvPicPr>
        <p:blipFill>
          <a:blip r:embed="rId5"/>
          <a:stretch>
            <a:fillRect/>
          </a:stretch>
        </p:blipFill>
        <p:spPr>
          <a:xfrm>
            <a:off x="4566199" y="1796453"/>
            <a:ext cx="830304" cy="830304"/>
          </a:xfrm>
          <a:prstGeom prst="rect">
            <a:avLst/>
          </a:prstGeom>
        </p:spPr>
      </p:pic>
      <p:sp>
        <p:nvSpPr>
          <p:cNvPr id="16" name="TextBox 15">
            <a:extLst>
              <a:ext uri="{FF2B5EF4-FFF2-40B4-BE49-F238E27FC236}">
                <a16:creationId xmlns:a16="http://schemas.microsoft.com/office/drawing/2014/main" id="{D2CBDA73-FAB9-3E40-B6E6-FE4DADD482A6}"/>
              </a:ext>
            </a:extLst>
          </p:cNvPr>
          <p:cNvSpPr txBox="1"/>
          <p:nvPr/>
        </p:nvSpPr>
        <p:spPr>
          <a:xfrm>
            <a:off x="4879315" y="2036804"/>
            <a:ext cx="6789224" cy="2438488"/>
          </a:xfrm>
          <a:prstGeom prst="rect">
            <a:avLst/>
          </a:prstGeom>
          <a:noFill/>
        </p:spPr>
        <p:txBody>
          <a:bodyPr wrap="square" rtlCol="0">
            <a:spAutoFit/>
          </a:bodyPr>
          <a:lstStyle/>
          <a:p>
            <a:pPr>
              <a:lnSpc>
                <a:spcPct val="110000"/>
              </a:lnSpc>
            </a:pPr>
            <a:r>
              <a:rPr lang="pt-PT" sz="2800" dirty="0">
                <a:solidFill>
                  <a:schemeClr val="accent2">
                    <a:lumMod val="50000"/>
                  </a:schemeClr>
                </a:solidFill>
              </a:rPr>
              <a:t>Devido ao diagnóstico de PHA da minha mãe, eu e as minhas irmãs fomos testadas quando muito jovens. Como tinha as informações corretas, também consegui gerir a minha saúde e evitar desencadeadores da PHA.</a:t>
            </a:r>
          </a:p>
        </p:txBody>
      </p:sp>
      <p:grpSp>
        <p:nvGrpSpPr>
          <p:cNvPr id="17" name="Group 16"/>
          <p:cNvGrpSpPr/>
          <p:nvPr/>
        </p:nvGrpSpPr>
        <p:grpSpPr>
          <a:xfrm rot="15560951" flipH="1">
            <a:off x="1056539" y="4327324"/>
            <a:ext cx="309994" cy="485807"/>
            <a:chOff x="1653118" y="2060096"/>
            <a:chExt cx="309994" cy="485807"/>
          </a:xfrm>
          <a:solidFill>
            <a:schemeClr val="bg1"/>
          </a:solidFill>
        </p:grpSpPr>
        <p:sp>
          <p:nvSpPr>
            <p:cNvPr id="18" name="Oval 17"/>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3" name="Group 22"/>
          <p:cNvGrpSpPr/>
          <p:nvPr/>
        </p:nvGrpSpPr>
        <p:grpSpPr>
          <a:xfrm rot="11457034" flipH="1">
            <a:off x="3749733" y="4248268"/>
            <a:ext cx="248427" cy="189708"/>
            <a:chOff x="1792241" y="2060096"/>
            <a:chExt cx="248427" cy="189708"/>
          </a:xfrm>
          <a:solidFill>
            <a:srgbClr val="FFFFFF"/>
          </a:solidFill>
        </p:grpSpPr>
        <p:sp>
          <p:nvSpPr>
            <p:cNvPr id="24" name="Oval 23"/>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7" name="Picture 26">
            <a:extLst>
              <a:ext uri="{FF2B5EF4-FFF2-40B4-BE49-F238E27FC236}">
                <a16:creationId xmlns:a16="http://schemas.microsoft.com/office/drawing/2014/main" id="{0BD8F98E-D617-4343-BFF1-6D4B8C958E65}"/>
              </a:ext>
            </a:extLst>
          </p:cNvPr>
          <p:cNvPicPr>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68968" y="777654"/>
            <a:ext cx="5942992" cy="596900"/>
          </a:xfrm>
          <a:prstGeom prst="rect">
            <a:avLst/>
          </a:prstGeom>
        </p:spPr>
      </p:pic>
      <p:sp>
        <p:nvSpPr>
          <p:cNvPr id="19" name="Footer Placeholder 6">
            <a:extLst>
              <a:ext uri="{FF2B5EF4-FFF2-40B4-BE49-F238E27FC236}">
                <a16:creationId xmlns:a16="http://schemas.microsoft.com/office/drawing/2014/main" id="{3268A091-ECF8-4038-8E8C-9F83D49FCC1A}"/>
              </a:ext>
            </a:extLst>
          </p:cNvPr>
          <p:cNvSpPr>
            <a:spLocks noGrp="1"/>
          </p:cNvSpPr>
          <p:nvPr>
            <p:ph type="ftr" sz="quarter" idx="11"/>
          </p:nvPr>
        </p:nvSpPr>
        <p:spPr>
          <a:xfrm>
            <a:off x="479592" y="6400147"/>
            <a:ext cx="11553372" cy="365125"/>
          </a:xfrm>
        </p:spPr>
        <p:txBody>
          <a:bodyPr/>
          <a:lstStyle/>
          <a:p>
            <a:pPr>
              <a:spcAft>
                <a:spcPts val="300"/>
              </a:spcAft>
              <a:tabLst>
                <a:tab pos="7483475" algn="l"/>
              </a:tabLst>
            </a:pPr>
            <a:r>
              <a:rPr lang="pt-PT" sz="800" dirty="0">
                <a:solidFill>
                  <a:schemeClr val="bg2">
                    <a:lumMod val="50000"/>
                  </a:schemeClr>
                </a:solidFill>
              </a:rPr>
              <a:t>PHA: Porfiria hepática aguda	Nenhuma informação sobre os produtos médicos da Alnylam está incluída neste material. </a:t>
            </a:r>
          </a:p>
        </p:txBody>
      </p:sp>
    </p:spTree>
    <p:extLst>
      <p:ext uri="{BB962C8B-B14F-4D97-AF65-F5344CB8AC3E}">
        <p14:creationId xmlns:p14="http://schemas.microsoft.com/office/powerpoint/2010/main" val="2844093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70167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88062" y="349250"/>
            <a:ext cx="11615869" cy="6254750"/>
          </a:xfrm>
          <a:prstGeom prst="rect">
            <a:avLst/>
          </a:prstGeom>
        </p:spPr>
      </p:pic>
      <p:sp>
        <p:nvSpPr>
          <p:cNvPr id="4" name="Rectangle 3"/>
          <p:cNvSpPr/>
          <p:nvPr/>
        </p:nvSpPr>
        <p:spPr>
          <a:xfrm>
            <a:off x="505949" y="5286375"/>
            <a:ext cx="11309147" cy="914400"/>
          </a:xfrm>
          <a:custGeom>
            <a:avLst/>
            <a:gdLst>
              <a:gd name="connsiteX0" fmla="*/ 0 w 11191875"/>
              <a:gd name="connsiteY0" fmla="*/ 0 h 914400"/>
              <a:gd name="connsiteX1" fmla="*/ 11191875 w 11191875"/>
              <a:gd name="connsiteY1" fmla="*/ 0 h 914400"/>
              <a:gd name="connsiteX2" fmla="*/ 11191875 w 11191875"/>
              <a:gd name="connsiteY2" fmla="*/ 914400 h 914400"/>
              <a:gd name="connsiteX3" fmla="*/ 0 w 11191875"/>
              <a:gd name="connsiteY3" fmla="*/ 914400 h 914400"/>
              <a:gd name="connsiteX4" fmla="*/ 0 w 11191875"/>
              <a:gd name="connsiteY4" fmla="*/ 0 h 914400"/>
              <a:gd name="connsiteX0" fmla="*/ 0 w 11241036"/>
              <a:gd name="connsiteY0" fmla="*/ 0 h 914400"/>
              <a:gd name="connsiteX1" fmla="*/ 11241036 w 11241036"/>
              <a:gd name="connsiteY1" fmla="*/ 0 h 914400"/>
              <a:gd name="connsiteX2" fmla="*/ 11241036 w 11241036"/>
              <a:gd name="connsiteY2" fmla="*/ 914400 h 914400"/>
              <a:gd name="connsiteX3" fmla="*/ 49161 w 11241036"/>
              <a:gd name="connsiteY3" fmla="*/ 914400 h 914400"/>
              <a:gd name="connsiteX4" fmla="*/ 0 w 11241036"/>
              <a:gd name="connsiteY4" fmla="*/ 0 h 914400"/>
              <a:gd name="connsiteX0" fmla="*/ 0 w 11241036"/>
              <a:gd name="connsiteY0" fmla="*/ 0 h 914400"/>
              <a:gd name="connsiteX1" fmla="*/ 11241036 w 11241036"/>
              <a:gd name="connsiteY1" fmla="*/ 0 h 914400"/>
              <a:gd name="connsiteX2" fmla="*/ 11208459 w 11241036"/>
              <a:gd name="connsiteY2" fmla="*/ 914400 h 914400"/>
              <a:gd name="connsiteX3" fmla="*/ 49161 w 11241036"/>
              <a:gd name="connsiteY3" fmla="*/ 914400 h 914400"/>
              <a:gd name="connsiteX4" fmla="*/ 0 w 11241036"/>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1036" h="914400">
                <a:moveTo>
                  <a:pt x="0" y="0"/>
                </a:moveTo>
                <a:lnTo>
                  <a:pt x="11241036" y="0"/>
                </a:lnTo>
                <a:lnTo>
                  <a:pt x="11208459" y="914400"/>
                </a:lnTo>
                <a:lnTo>
                  <a:pt x="49161" y="914400"/>
                </a:lnTo>
                <a:lnTo>
                  <a:pt x="0" y="0"/>
                </a:ln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479593" y="2997062"/>
            <a:ext cx="11309146" cy="1938992"/>
          </a:xfrm>
        </p:spPr>
        <p:txBody>
          <a:bodyPr wrap="square">
            <a:spAutoFit/>
          </a:bodyPr>
          <a:lstStyle/>
          <a:p>
            <a:pPr algn="ctr">
              <a:lnSpc>
                <a:spcPct val="100000"/>
              </a:lnSpc>
            </a:pPr>
            <a:r>
              <a:rPr lang="pt-PT" sz="6000" dirty="0"/>
              <a:t>Faça um mapa do historial de PHA da sua família</a:t>
            </a:r>
          </a:p>
        </p:txBody>
      </p:sp>
      <p:sp>
        <p:nvSpPr>
          <p:cNvPr id="3" name="Oval 2"/>
          <p:cNvSpPr/>
          <p:nvPr/>
        </p:nvSpPr>
        <p:spPr>
          <a:xfrm>
            <a:off x="5032599" y="827207"/>
            <a:ext cx="2026242" cy="202624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ree only-01.png"/>
          <p:cNvPicPr>
            <a:picLocks noChangeAspect="1"/>
          </p:cNvPicPr>
          <p:nvPr/>
        </p:nvPicPr>
        <p:blipFill>
          <a:blip r:embed="rId4" cstate="screen">
            <a:biLevel thresh="75000"/>
            <a:extLst>
              <a:ext uri="{BEBA8EAE-BF5A-486C-A8C5-ECC9F3942E4B}">
                <a14:imgProps xmlns:a14="http://schemas.microsoft.com/office/drawing/2010/main">
                  <a14:imgLayer r:embed="rId5">
                    <a14:imgEffect>
                      <a14:sharpenSoften amount="100000"/>
                    </a14:imgEffect>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4390273" y="652582"/>
            <a:ext cx="3411449" cy="2413000"/>
          </a:xfrm>
          <a:prstGeom prst="rect">
            <a:avLst/>
          </a:prstGeom>
        </p:spPr>
      </p:pic>
      <p:sp>
        <p:nvSpPr>
          <p:cNvPr id="7" name="Title 12">
            <a:extLst>
              <a:ext uri="{FF2B5EF4-FFF2-40B4-BE49-F238E27FC236}">
                <a16:creationId xmlns:a16="http://schemas.microsoft.com/office/drawing/2014/main" id="{C8C96603-83B0-4978-9226-309436ABB103}"/>
              </a:ext>
            </a:extLst>
          </p:cNvPr>
          <p:cNvSpPr txBox="1">
            <a:spLocks/>
          </p:cNvSpPr>
          <p:nvPr/>
        </p:nvSpPr>
        <p:spPr>
          <a:xfrm>
            <a:off x="849311" y="5509258"/>
            <a:ext cx="10493375"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pt-PT" sz="2000" u="sng" dirty="0">
                <a:solidFill>
                  <a:schemeClr val="bg1"/>
                </a:solidFill>
                <a:hlinkClick r:id="rId6">
                  <a:extLst>
                    <a:ext uri="{A12FA001-AC4F-418D-AE19-62706E023703}">
                      <ahyp:hlinkClr xmlns:ahyp="http://schemas.microsoft.com/office/drawing/2018/hyperlinkcolor" val="tx"/>
                    </a:ext>
                  </a:extLst>
                </a:hlinkClick>
              </a:rPr>
              <a:t>Transfira a ferramenta de mapeamento familiar após esta reunião</a:t>
            </a:r>
            <a:endParaRPr lang="pt-PT" sz="2000" u="sng" dirty="0">
              <a:solidFill>
                <a:schemeClr val="bg1"/>
              </a:solidFill>
            </a:endParaRPr>
          </a:p>
        </p:txBody>
      </p:sp>
      <p:sp>
        <p:nvSpPr>
          <p:cNvPr id="9" name="Footer Placeholder 6">
            <a:extLst>
              <a:ext uri="{FF2B5EF4-FFF2-40B4-BE49-F238E27FC236}">
                <a16:creationId xmlns:a16="http://schemas.microsoft.com/office/drawing/2014/main" id="{8E669333-9862-482E-957E-AA5D93057E44}"/>
              </a:ext>
            </a:extLst>
          </p:cNvPr>
          <p:cNvSpPr>
            <a:spLocks noGrp="1"/>
          </p:cNvSpPr>
          <p:nvPr>
            <p:ph type="ftr" sz="quarter" idx="11"/>
          </p:nvPr>
        </p:nvSpPr>
        <p:spPr>
          <a:xfrm>
            <a:off x="479592" y="6539847"/>
            <a:ext cx="11520624" cy="318153"/>
          </a:xfrm>
        </p:spPr>
        <p:txBody>
          <a:bodyPr/>
          <a:lstStyle/>
          <a:p>
            <a:pPr>
              <a:spcAft>
                <a:spcPts val="300"/>
              </a:spcAft>
              <a:tabLst>
                <a:tab pos="7543800" algn="l"/>
              </a:tabLst>
            </a:pPr>
            <a:r>
              <a:rPr lang="pt-PT" sz="800" dirty="0">
                <a:solidFill>
                  <a:schemeClr val="bg2">
                    <a:lumMod val="50000"/>
                  </a:schemeClr>
                </a:solidFill>
              </a:rPr>
              <a:t>PHA: Porfiria hepática aguda	Nenhuma informação sobre os produtos médicos da Alnylam está incluída neste material. </a:t>
            </a:r>
          </a:p>
        </p:txBody>
      </p:sp>
    </p:spTree>
    <p:extLst>
      <p:ext uri="{BB962C8B-B14F-4D97-AF65-F5344CB8AC3E}">
        <p14:creationId xmlns:p14="http://schemas.microsoft.com/office/powerpoint/2010/main" val="1969076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pt-PT" sz="2800"/>
              <a:t>O que é a porfiria hepática aguda (PHA)?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a:t>
            </a:fld>
            <a:endParaRPr lang="en-US"/>
          </a:p>
        </p:txBody>
      </p:sp>
      <p:sp>
        <p:nvSpPr>
          <p:cNvPr id="19" name="Footer Placeholder 6"/>
          <p:cNvSpPr>
            <a:spLocks noGrp="1"/>
          </p:cNvSpPr>
          <p:nvPr>
            <p:ph type="ftr" sz="quarter" idx="11"/>
          </p:nvPr>
        </p:nvSpPr>
        <p:spPr>
          <a:xfrm>
            <a:off x="479593" y="6416398"/>
            <a:ext cx="11537782" cy="365125"/>
          </a:xfrm>
        </p:spPr>
        <p:txBody>
          <a:bodyPr/>
          <a:lstStyle/>
          <a:p>
            <a:pPr>
              <a:spcAft>
                <a:spcPts val="300"/>
              </a:spcAft>
              <a:tabLst>
                <a:tab pos="7543800" algn="l"/>
              </a:tabLst>
            </a:pPr>
            <a:r>
              <a:rPr lang="pt-PT" sz="800" dirty="0">
                <a:solidFill>
                  <a:schemeClr val="bg2">
                    <a:lumMod val="50000"/>
                  </a:schemeClr>
                </a:solidFill>
              </a:rPr>
              <a:t> PHA: Porfiria hepática aguda	Nenhuma informação sobre os produtos médicos da Alnylam está incluída neste material. </a:t>
            </a:r>
          </a:p>
          <a:p>
            <a:pPr marL="228600" indent="-228600">
              <a:buFont typeface="+mj-lt"/>
              <a:buAutoNum type="arabicPeriod"/>
            </a:pPr>
            <a:r>
              <a:rPr lang="pt-PT" sz="800" dirty="0">
                <a:solidFill>
                  <a:schemeClr val="tx1">
                    <a:lumMod val="50000"/>
                    <a:lumOff val="50000"/>
                  </a:schemeClr>
                </a:solidFill>
              </a:rPr>
              <a:t>Wang B, Rudnick S, Cengia B, Bonkovsky HL. Acute Hepatic Porphyrias: Review and Recent Progress.Hepatol Commun. 2018;3(2):193-206. Publicado a 20 de dez. de 2018. doi:10.1002/hep4.1297.</a:t>
            </a:r>
          </a:p>
          <a:p>
            <a:pPr marL="228600" indent="-228600">
              <a:buFont typeface="+mj-lt"/>
              <a:buAutoNum type="arabicPeriod"/>
            </a:pPr>
            <a:r>
              <a:rPr lang="pt-PT" sz="800" dirty="0">
                <a:solidFill>
                  <a:schemeClr val="tx1">
                    <a:lumMod val="50000"/>
                    <a:lumOff val="50000"/>
                  </a:schemeClr>
                </a:solidFill>
              </a:rPr>
              <a:t>Anderson KE, Bloomer JR, Bonkovsky HL, et al. Recommendations for the diagnosis and treatment of the acute porphyrias [A correção publicada surge nos Ann Intern Med. 16 de ago. de 2005;143(4):316]. Ann Intern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18759" y="598752"/>
            <a:ext cx="8166690" cy="596900"/>
          </a:xfrm>
          <a:prstGeom prst="rect">
            <a:avLst/>
          </a:prstGeom>
        </p:spPr>
      </p:pic>
      <p:sp>
        <p:nvSpPr>
          <p:cNvPr id="24" name="Rectangle 23">
            <a:extLst>
              <a:ext uri="{FF2B5EF4-FFF2-40B4-BE49-F238E27FC236}">
                <a16:creationId xmlns:a16="http://schemas.microsoft.com/office/drawing/2014/main" id="{14354B0B-BAB3-3242-8A0E-DFB933F27D72}"/>
              </a:ext>
            </a:extLst>
          </p:cNvPr>
          <p:cNvSpPr/>
          <p:nvPr/>
        </p:nvSpPr>
        <p:spPr>
          <a:xfrm>
            <a:off x="278514" y="1081940"/>
            <a:ext cx="11615869" cy="1015663"/>
          </a:xfrm>
          <a:prstGeom prst="rect">
            <a:avLst/>
          </a:prstGeom>
        </p:spPr>
        <p:txBody>
          <a:bodyPr wrap="square">
            <a:spAutoFit/>
          </a:bodyPr>
          <a:lstStyle/>
          <a:p>
            <a:pPr algn="ctr"/>
            <a:r>
              <a:rPr lang="pt-PT" sz="3600" b="1" dirty="0">
                <a:solidFill>
                  <a:srgbClr val="1B9AB2"/>
                </a:solidFill>
              </a:rPr>
              <a:t>A PHA é uma família de doenças genéticas raras</a:t>
            </a:r>
          </a:p>
          <a:p>
            <a:pPr algn="ctr"/>
            <a:r>
              <a:rPr lang="pt-PT" sz="2400" dirty="0">
                <a:solidFill>
                  <a:srgbClr val="1B9AB2"/>
                </a:solidFill>
              </a:rPr>
              <a:t>provocada por mutações genéticas que afetam a capacidade do fígado para produzir heme.</a:t>
            </a:r>
            <a:r>
              <a:rPr lang="pt-PT" sz="2400" baseline="30000" dirty="0">
                <a:solidFill>
                  <a:srgbClr val="1B9AB2"/>
                </a:solidFill>
              </a:rPr>
              <a:t>1</a:t>
            </a:r>
          </a:p>
        </p:txBody>
      </p:sp>
      <p:pic>
        <p:nvPicPr>
          <p:cNvPr id="17" name="Picture 16">
            <a:extLst>
              <a:ext uri="{FF2B5EF4-FFF2-40B4-BE49-F238E27FC236}">
                <a16:creationId xmlns:a16="http://schemas.microsoft.com/office/drawing/2014/main" id="{1B789841-BA58-D243-8046-AFCE18504FC3}"/>
              </a:ext>
            </a:extLst>
          </p:cNvPr>
          <p:cNvPicPr>
            <a:picLocks noChangeAspect="1"/>
          </p:cNvPicPr>
          <p:nvPr/>
        </p:nvPicPr>
        <p:blipFill>
          <a:blip r:embed="rId4">
            <a:alphaModFix amt="60000"/>
            <a:duotone>
              <a:prstClr val="black"/>
              <a:schemeClr val="accent4">
                <a:tint val="45000"/>
                <a:satMod val="400000"/>
              </a:schemeClr>
            </a:duotone>
          </a:blip>
          <a:stretch>
            <a:fillRect/>
          </a:stretch>
        </p:blipFill>
        <p:spPr>
          <a:xfrm rot="10800000">
            <a:off x="288055" y="2349500"/>
            <a:ext cx="11615869" cy="3698875"/>
          </a:xfrm>
          <a:prstGeom prst="rect">
            <a:avLst/>
          </a:prstGeom>
        </p:spPr>
      </p:pic>
      <p:grpSp>
        <p:nvGrpSpPr>
          <p:cNvPr id="18" name="Group 17"/>
          <p:cNvGrpSpPr/>
          <p:nvPr/>
        </p:nvGrpSpPr>
        <p:grpSpPr>
          <a:xfrm>
            <a:off x="621436" y="2537651"/>
            <a:ext cx="11062564" cy="3334972"/>
            <a:chOff x="263291" y="2587623"/>
            <a:chExt cx="11673924" cy="2667002"/>
          </a:xfrm>
        </p:grpSpPr>
        <p:pic>
          <p:nvPicPr>
            <p:cNvPr id="21" name="Picture 20" descr="wonkybox.png"/>
            <p:cNvPicPr>
              <a:picLocks noChangeAspect="1"/>
            </p:cNvPicPr>
            <p:nvPr/>
          </p:nvPicPr>
          <p:blipFill>
            <a:blip r:embed="rId5">
              <a:alphaModFix/>
              <a:duotone>
                <a:prstClr val="black"/>
                <a:srgbClr val="FFFFFF">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63291" y="2587624"/>
              <a:ext cx="3885371" cy="2667001"/>
            </a:xfrm>
            <a:prstGeom prst="rect">
              <a:avLst/>
            </a:prstGeom>
          </p:spPr>
        </p:pic>
        <p:pic>
          <p:nvPicPr>
            <p:cNvPr id="23" name="Picture 22"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8">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rot="10800000">
              <a:off x="4157565" y="2587623"/>
              <a:ext cx="3885371" cy="2667001"/>
            </a:xfrm>
            <a:prstGeom prst="rect">
              <a:avLst/>
            </a:prstGeom>
          </p:spPr>
        </p:pic>
        <p:pic>
          <p:nvPicPr>
            <p:cNvPr id="25" name="Picture 24"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9">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8051844" y="2587624"/>
              <a:ext cx="3885371" cy="2667001"/>
            </a:xfrm>
            <a:prstGeom prst="rect">
              <a:avLst/>
            </a:prstGeom>
          </p:spPr>
        </p:pic>
      </p:grpSp>
      <p:sp>
        <p:nvSpPr>
          <p:cNvPr id="12" name="Rectangle 11">
            <a:extLst>
              <a:ext uri="{FF2B5EF4-FFF2-40B4-BE49-F238E27FC236}">
                <a16:creationId xmlns:a16="http://schemas.microsoft.com/office/drawing/2014/main" id="{14354B0B-BAB3-3242-8A0E-DFB933F27D72}"/>
              </a:ext>
            </a:extLst>
          </p:cNvPr>
          <p:cNvSpPr/>
          <p:nvPr/>
        </p:nvSpPr>
        <p:spPr>
          <a:xfrm>
            <a:off x="8219632" y="4455649"/>
            <a:ext cx="3350931" cy="969496"/>
          </a:xfrm>
          <a:prstGeom prst="rect">
            <a:avLst/>
          </a:prstGeom>
        </p:spPr>
        <p:txBody>
          <a:bodyPr wrap="square">
            <a:spAutoFit/>
          </a:bodyPr>
          <a:lstStyle/>
          <a:p>
            <a:pPr algn="ctr"/>
            <a:r>
              <a:rPr lang="pt-PT" sz="1900">
                <a:solidFill>
                  <a:srgbClr val="0A0A0A"/>
                </a:solidFill>
              </a:rPr>
              <a:t>Isto leva à acumulação de substâncias neurotóxicas no fígado, que são libertadas em todo o corpo</a:t>
            </a:r>
            <a:r>
              <a:rPr lang="pt-PT" sz="1900" baseline="30000">
                <a:solidFill>
                  <a:srgbClr val="0A0A0A"/>
                </a:solidFill>
              </a:rPr>
              <a:t>1</a:t>
            </a:r>
          </a:p>
        </p:txBody>
      </p:sp>
      <p:sp>
        <p:nvSpPr>
          <p:cNvPr id="14" name="Rectangle 13">
            <a:extLst>
              <a:ext uri="{FF2B5EF4-FFF2-40B4-BE49-F238E27FC236}">
                <a16:creationId xmlns:a16="http://schemas.microsoft.com/office/drawing/2014/main" id="{14354B0B-BAB3-3242-8A0E-DFB933F27D72}"/>
              </a:ext>
            </a:extLst>
          </p:cNvPr>
          <p:cNvSpPr/>
          <p:nvPr/>
        </p:nvSpPr>
        <p:spPr>
          <a:xfrm>
            <a:off x="4582444" y="4455649"/>
            <a:ext cx="3145307" cy="969496"/>
          </a:xfrm>
          <a:prstGeom prst="rect">
            <a:avLst/>
          </a:prstGeom>
        </p:spPr>
        <p:txBody>
          <a:bodyPr wrap="square">
            <a:spAutoFit/>
          </a:bodyPr>
          <a:lstStyle/>
          <a:p>
            <a:pPr algn="ctr"/>
            <a:r>
              <a:rPr lang="pt-PT" sz="1900">
                <a:solidFill>
                  <a:srgbClr val="0A0A0A"/>
                </a:solidFill>
              </a:rPr>
              <a:t>Na PHA, uma enzima envolvida nas vias de síntese de heme não funciona corretamente.</a:t>
            </a:r>
            <a:r>
              <a:rPr lang="pt-PT" sz="1900" baseline="30000">
                <a:solidFill>
                  <a:srgbClr val="0A0A0A"/>
                </a:solidFill>
              </a:rPr>
              <a:t>2</a:t>
            </a:r>
          </a:p>
        </p:txBody>
      </p:sp>
      <p:sp>
        <p:nvSpPr>
          <p:cNvPr id="16" name="Rectangle 15">
            <a:extLst>
              <a:ext uri="{FF2B5EF4-FFF2-40B4-BE49-F238E27FC236}">
                <a16:creationId xmlns:a16="http://schemas.microsoft.com/office/drawing/2014/main" id="{14354B0B-BAB3-3242-8A0E-DFB933F27D72}"/>
              </a:ext>
            </a:extLst>
          </p:cNvPr>
          <p:cNvSpPr/>
          <p:nvPr/>
        </p:nvSpPr>
        <p:spPr>
          <a:xfrm>
            <a:off x="823688" y="4455649"/>
            <a:ext cx="3269230" cy="1261884"/>
          </a:xfrm>
          <a:prstGeom prst="rect">
            <a:avLst/>
          </a:prstGeom>
        </p:spPr>
        <p:txBody>
          <a:bodyPr wrap="square">
            <a:spAutoFit/>
          </a:bodyPr>
          <a:lstStyle/>
          <a:p>
            <a:pPr algn="ctr"/>
            <a:r>
              <a:rPr lang="pt-PT" sz="1900" dirty="0">
                <a:solidFill>
                  <a:srgbClr val="0A0A0A"/>
                </a:solidFill>
              </a:rPr>
              <a:t>A heme ajuda o fígado </a:t>
            </a:r>
            <a:br>
              <a:rPr lang="pt-PT" sz="1900" dirty="0">
                <a:solidFill>
                  <a:srgbClr val="0A0A0A"/>
                </a:solidFill>
              </a:rPr>
            </a:br>
            <a:r>
              <a:rPr lang="pt-PT" sz="1900" dirty="0">
                <a:solidFill>
                  <a:srgbClr val="0A0A0A"/>
                </a:solidFill>
              </a:rPr>
              <a:t>a funcionar corretamente </a:t>
            </a:r>
            <a:br>
              <a:rPr lang="pt-PT" sz="1900" dirty="0">
                <a:solidFill>
                  <a:srgbClr val="0A0A0A"/>
                </a:solidFill>
              </a:rPr>
            </a:br>
            <a:r>
              <a:rPr lang="pt-PT" sz="1900" dirty="0">
                <a:solidFill>
                  <a:srgbClr val="0A0A0A"/>
                </a:solidFill>
              </a:rPr>
              <a:t>e é essencial para o </a:t>
            </a:r>
            <a:br>
              <a:rPr lang="pt-PT" sz="1900" dirty="0">
                <a:solidFill>
                  <a:srgbClr val="0A0A0A"/>
                </a:solidFill>
              </a:rPr>
            </a:br>
            <a:r>
              <a:rPr lang="pt-PT" sz="1900" dirty="0">
                <a:solidFill>
                  <a:srgbClr val="0A0A0A"/>
                </a:solidFill>
              </a:rPr>
              <a:t>corpo humano.</a:t>
            </a:r>
            <a:r>
              <a:rPr lang="pt-PT" sz="1900" baseline="30000" dirty="0">
                <a:solidFill>
                  <a:srgbClr val="0A0A0A"/>
                </a:solidFill>
              </a:rPr>
              <a:t>1</a:t>
            </a:r>
          </a:p>
        </p:txBody>
      </p:sp>
      <p:sp>
        <p:nvSpPr>
          <p:cNvPr id="26" name="Oval 25"/>
          <p:cNvSpPr/>
          <p:nvPr/>
        </p:nvSpPr>
        <p:spPr>
          <a:xfrm>
            <a:off x="655406" y="2590370"/>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Rectangle 26">
            <a:extLst>
              <a:ext uri="{FF2B5EF4-FFF2-40B4-BE49-F238E27FC236}">
                <a16:creationId xmlns:a16="http://schemas.microsoft.com/office/drawing/2014/main" id="{14354B0B-BAB3-3242-8A0E-DFB933F27D72}"/>
              </a:ext>
            </a:extLst>
          </p:cNvPr>
          <p:cNvSpPr/>
          <p:nvPr/>
        </p:nvSpPr>
        <p:spPr>
          <a:xfrm>
            <a:off x="626467" y="2426599"/>
            <a:ext cx="632695" cy="646331"/>
          </a:xfrm>
          <a:prstGeom prst="rect">
            <a:avLst/>
          </a:prstGeom>
        </p:spPr>
        <p:txBody>
          <a:bodyPr wrap="square">
            <a:spAutoFit/>
          </a:bodyPr>
          <a:lstStyle/>
          <a:p>
            <a:pPr algn="ctr"/>
            <a:r>
              <a:rPr lang="pt-PT" sz="3600" b="1"/>
              <a:t>1</a:t>
            </a:r>
          </a:p>
        </p:txBody>
      </p:sp>
      <p:sp>
        <p:nvSpPr>
          <p:cNvPr id="28" name="Oval 27"/>
          <p:cNvSpPr/>
          <p:nvPr/>
        </p:nvSpPr>
        <p:spPr>
          <a:xfrm>
            <a:off x="4255537" y="2590370"/>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id="{14354B0B-BAB3-3242-8A0E-DFB933F27D72}"/>
              </a:ext>
            </a:extLst>
          </p:cNvPr>
          <p:cNvSpPr/>
          <p:nvPr/>
        </p:nvSpPr>
        <p:spPr>
          <a:xfrm>
            <a:off x="4226598" y="2426599"/>
            <a:ext cx="632695" cy="646331"/>
          </a:xfrm>
          <a:prstGeom prst="rect">
            <a:avLst/>
          </a:prstGeom>
        </p:spPr>
        <p:txBody>
          <a:bodyPr wrap="square">
            <a:spAutoFit/>
          </a:bodyPr>
          <a:lstStyle/>
          <a:p>
            <a:pPr algn="ctr"/>
            <a:r>
              <a:rPr lang="pt-PT" sz="3600" b="1"/>
              <a:t>2</a:t>
            </a:r>
          </a:p>
        </p:txBody>
      </p:sp>
      <p:sp>
        <p:nvSpPr>
          <p:cNvPr id="30" name="Oval 29"/>
          <p:cNvSpPr/>
          <p:nvPr/>
        </p:nvSpPr>
        <p:spPr>
          <a:xfrm>
            <a:off x="8047931" y="2579853"/>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Rectangle 30">
            <a:extLst>
              <a:ext uri="{FF2B5EF4-FFF2-40B4-BE49-F238E27FC236}">
                <a16:creationId xmlns:a16="http://schemas.microsoft.com/office/drawing/2014/main" id="{14354B0B-BAB3-3242-8A0E-DFB933F27D72}"/>
              </a:ext>
            </a:extLst>
          </p:cNvPr>
          <p:cNvSpPr/>
          <p:nvPr/>
        </p:nvSpPr>
        <p:spPr>
          <a:xfrm>
            <a:off x="8018992" y="2416082"/>
            <a:ext cx="632695" cy="646331"/>
          </a:xfrm>
          <a:prstGeom prst="rect">
            <a:avLst/>
          </a:prstGeom>
        </p:spPr>
        <p:txBody>
          <a:bodyPr wrap="square">
            <a:spAutoFit/>
          </a:bodyPr>
          <a:lstStyle/>
          <a:p>
            <a:pPr algn="ctr"/>
            <a:r>
              <a:rPr lang="pt-PT" sz="3600" b="1"/>
              <a:t>3</a:t>
            </a:r>
          </a:p>
        </p:txBody>
      </p:sp>
      <p:pic>
        <p:nvPicPr>
          <p:cNvPr id="4" name="Picture 3"/>
          <p:cNvPicPr>
            <a:picLocks noChangeAspect="1"/>
          </p:cNvPicPr>
          <p:nvPr/>
        </p:nvPicPr>
        <p:blipFill>
          <a:blip r:embed="rId10"/>
          <a:stretch>
            <a:fillRect/>
          </a:stretch>
        </p:blipFill>
        <p:spPr>
          <a:xfrm>
            <a:off x="9224820" y="2971707"/>
            <a:ext cx="1270000" cy="1270000"/>
          </a:xfrm>
          <a:prstGeom prst="rect">
            <a:avLst/>
          </a:prstGeom>
        </p:spPr>
      </p:pic>
      <p:pic>
        <p:nvPicPr>
          <p:cNvPr id="5" name="Picture 4"/>
          <p:cNvPicPr>
            <a:picLocks noChangeAspect="1"/>
          </p:cNvPicPr>
          <p:nvPr/>
        </p:nvPicPr>
        <p:blipFill>
          <a:blip r:embed="rId11"/>
          <a:stretch>
            <a:fillRect/>
          </a:stretch>
        </p:blipFill>
        <p:spPr>
          <a:xfrm>
            <a:off x="1905000" y="3072930"/>
            <a:ext cx="1270000" cy="1270000"/>
          </a:xfrm>
          <a:prstGeom prst="rect">
            <a:avLst/>
          </a:prstGeom>
        </p:spPr>
      </p:pic>
      <p:sp>
        <p:nvSpPr>
          <p:cNvPr id="8" name="Oval 7"/>
          <p:cNvSpPr/>
          <p:nvPr/>
        </p:nvSpPr>
        <p:spPr>
          <a:xfrm>
            <a:off x="2134420" y="3337336"/>
            <a:ext cx="434258" cy="4439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4" name="Picture 33"/>
          <p:cNvPicPr>
            <a:picLocks noChangeAspect="1"/>
          </p:cNvPicPr>
          <p:nvPr/>
        </p:nvPicPr>
        <p:blipFill>
          <a:blip r:embed="rId11"/>
          <a:stretch>
            <a:fillRect/>
          </a:stretch>
        </p:blipFill>
        <p:spPr>
          <a:xfrm>
            <a:off x="5576455" y="3062413"/>
            <a:ext cx="1270000" cy="1270000"/>
          </a:xfrm>
          <a:prstGeom prst="rect">
            <a:avLst/>
          </a:prstGeom>
        </p:spPr>
      </p:pic>
      <p:sp>
        <p:nvSpPr>
          <p:cNvPr id="35" name="Oval 34"/>
          <p:cNvSpPr/>
          <p:nvPr/>
        </p:nvSpPr>
        <p:spPr>
          <a:xfrm>
            <a:off x="5805875" y="3326819"/>
            <a:ext cx="434258" cy="4439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5" name="Picture 4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257149">
            <a:off x="6340923" y="3449373"/>
            <a:ext cx="209780" cy="122556"/>
          </a:xfrm>
          <a:prstGeom prst="rect">
            <a:avLst/>
          </a:prstGeom>
        </p:spPr>
      </p:pic>
      <p:pic>
        <p:nvPicPr>
          <p:cNvPr id="46" name="Picture 4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35899" y="3498655"/>
            <a:ext cx="209780" cy="122556"/>
          </a:xfrm>
          <a:prstGeom prst="rect">
            <a:avLst/>
          </a:prstGeom>
        </p:spPr>
      </p:pic>
      <p:pic>
        <p:nvPicPr>
          <p:cNvPr id="47" name="Picture 46"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129192">
            <a:off x="6015655" y="3356953"/>
            <a:ext cx="209780" cy="122556"/>
          </a:xfrm>
          <a:prstGeom prst="rect">
            <a:avLst/>
          </a:prstGeom>
        </p:spPr>
      </p:pic>
      <p:pic>
        <p:nvPicPr>
          <p:cNvPr id="48" name="Picture 47"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786521">
            <a:off x="5802807" y="3394510"/>
            <a:ext cx="209780" cy="122556"/>
          </a:xfrm>
          <a:prstGeom prst="rect">
            <a:avLst/>
          </a:prstGeom>
        </p:spPr>
      </p:pic>
      <p:pic>
        <p:nvPicPr>
          <p:cNvPr id="49" name="Picture 48"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7243435">
            <a:off x="5695439" y="3586398"/>
            <a:ext cx="209780" cy="122556"/>
          </a:xfrm>
          <a:prstGeom prst="rect">
            <a:avLst/>
          </a:prstGeom>
        </p:spPr>
      </p:pic>
      <p:pic>
        <p:nvPicPr>
          <p:cNvPr id="50" name="Picture 49"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5675299" y="3805131"/>
            <a:ext cx="209780" cy="122556"/>
          </a:xfrm>
          <a:prstGeom prst="rect">
            <a:avLst/>
          </a:prstGeom>
        </p:spPr>
      </p:pic>
      <p:pic>
        <p:nvPicPr>
          <p:cNvPr id="51" name="Picture 50"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367628">
            <a:off x="6038371" y="3682797"/>
            <a:ext cx="209780" cy="122556"/>
          </a:xfrm>
          <a:prstGeom prst="rect">
            <a:avLst/>
          </a:prstGeom>
        </p:spPr>
      </p:pic>
      <p:pic>
        <p:nvPicPr>
          <p:cNvPr id="52" name="Picture 51"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1179152">
            <a:off x="5850571" y="3797688"/>
            <a:ext cx="209780" cy="122556"/>
          </a:xfrm>
          <a:prstGeom prst="rect">
            <a:avLst/>
          </a:prstGeom>
        </p:spPr>
      </p:pic>
      <p:pic>
        <p:nvPicPr>
          <p:cNvPr id="53" name="Picture 52"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467778">
            <a:off x="5851334" y="3550445"/>
            <a:ext cx="209780" cy="122556"/>
          </a:xfrm>
          <a:prstGeom prst="rect">
            <a:avLst/>
          </a:prstGeom>
        </p:spPr>
      </p:pic>
      <p:pic>
        <p:nvPicPr>
          <p:cNvPr id="54" name="Picture 53"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01490">
            <a:off x="5983146" y="3617837"/>
            <a:ext cx="129216" cy="75490"/>
          </a:xfrm>
          <a:prstGeom prst="rect">
            <a:avLst/>
          </a:prstGeom>
        </p:spPr>
      </p:pic>
      <p:pic>
        <p:nvPicPr>
          <p:cNvPr id="55" name="Picture 5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99533" y="3358606"/>
            <a:ext cx="129216" cy="75490"/>
          </a:xfrm>
          <a:prstGeom prst="rect">
            <a:avLst/>
          </a:prstGeom>
        </p:spPr>
      </p:pic>
      <p:pic>
        <p:nvPicPr>
          <p:cNvPr id="56" name="Picture 5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1264" y="3711025"/>
            <a:ext cx="129216" cy="75490"/>
          </a:xfrm>
          <a:prstGeom prst="rect">
            <a:avLst/>
          </a:prstGeom>
        </p:spPr>
      </p:pic>
      <p:pic>
        <p:nvPicPr>
          <p:cNvPr id="57" name="Picture 56"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6332" y="3465564"/>
            <a:ext cx="78257" cy="45719"/>
          </a:xfrm>
          <a:prstGeom prst="rect">
            <a:avLst/>
          </a:prstGeom>
        </p:spPr>
      </p:pic>
      <p:pic>
        <p:nvPicPr>
          <p:cNvPr id="58" name="Picture 57"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27618" y="3981608"/>
            <a:ext cx="78257" cy="45719"/>
          </a:xfrm>
          <a:prstGeom prst="rect">
            <a:avLst/>
          </a:prstGeom>
        </p:spPr>
      </p:pic>
      <p:pic>
        <p:nvPicPr>
          <p:cNvPr id="59" name="Picture 58"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1264" y="3878113"/>
            <a:ext cx="78257" cy="45719"/>
          </a:xfrm>
          <a:prstGeom prst="rect">
            <a:avLst/>
          </a:prstGeom>
        </p:spPr>
      </p:pic>
      <p:pic>
        <p:nvPicPr>
          <p:cNvPr id="60" name="Picture 59"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007293">
            <a:off x="5697587" y="3844207"/>
            <a:ext cx="78257" cy="45719"/>
          </a:xfrm>
          <a:prstGeom prst="rect">
            <a:avLst/>
          </a:prstGeom>
        </p:spPr>
      </p:pic>
      <p:pic>
        <p:nvPicPr>
          <p:cNvPr id="61" name="Picture 60"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473320">
            <a:off x="5726794" y="3618500"/>
            <a:ext cx="78257" cy="45719"/>
          </a:xfrm>
          <a:prstGeom prst="rect">
            <a:avLst/>
          </a:prstGeom>
        </p:spPr>
      </p:pic>
      <p:pic>
        <p:nvPicPr>
          <p:cNvPr id="62" name="Picture 61"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07781" y="3499594"/>
            <a:ext cx="78257" cy="45720"/>
          </a:xfrm>
          <a:prstGeom prst="rect">
            <a:avLst/>
          </a:prstGeom>
        </p:spPr>
      </p:pic>
      <p:pic>
        <p:nvPicPr>
          <p:cNvPr id="63" name="Picture 62"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52716" y="3621211"/>
            <a:ext cx="78257" cy="45719"/>
          </a:xfrm>
          <a:prstGeom prst="rect">
            <a:avLst/>
          </a:prstGeom>
        </p:spPr>
      </p:pic>
      <p:pic>
        <p:nvPicPr>
          <p:cNvPr id="64" name="Picture 63"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257149">
            <a:off x="2663003" y="3484035"/>
            <a:ext cx="209780" cy="122556"/>
          </a:xfrm>
          <a:prstGeom prst="rect">
            <a:avLst/>
          </a:prstGeom>
        </p:spPr>
      </p:pic>
      <p:pic>
        <p:nvPicPr>
          <p:cNvPr id="65" name="Picture 6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3089" y="3484036"/>
            <a:ext cx="209780" cy="122556"/>
          </a:xfrm>
          <a:prstGeom prst="rect">
            <a:avLst/>
          </a:prstGeom>
        </p:spPr>
      </p:pic>
      <p:pic>
        <p:nvPicPr>
          <p:cNvPr id="66" name="Picture 6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2058657" y="3770928"/>
            <a:ext cx="209780" cy="122556"/>
          </a:xfrm>
          <a:prstGeom prst="rect">
            <a:avLst/>
          </a:prstGeom>
        </p:spPr>
      </p:pic>
      <p:pic>
        <p:nvPicPr>
          <p:cNvPr id="67" name="Picture 66"/>
          <p:cNvPicPr>
            <a:picLocks noChangeAspect="1"/>
          </p:cNvPicPr>
          <p:nvPr/>
        </p:nvPicPr>
        <p:blipFill>
          <a:blip r:embed="rId13"/>
          <a:stretch>
            <a:fillRect/>
          </a:stretch>
        </p:blipFill>
        <p:spPr>
          <a:xfrm>
            <a:off x="5191759" y="3575274"/>
            <a:ext cx="384695" cy="384695"/>
          </a:xfrm>
          <a:prstGeom prst="rect">
            <a:avLst/>
          </a:prstGeom>
        </p:spPr>
      </p:pic>
      <p:pic>
        <p:nvPicPr>
          <p:cNvPr id="68" name="Picture 67"/>
          <p:cNvPicPr>
            <a:picLocks noChangeAspect="1"/>
          </p:cNvPicPr>
          <p:nvPr/>
        </p:nvPicPr>
        <p:blipFill>
          <a:blip r:embed="rId13"/>
          <a:stretch>
            <a:fillRect/>
          </a:stretch>
        </p:blipFill>
        <p:spPr>
          <a:xfrm>
            <a:off x="6430973" y="2870065"/>
            <a:ext cx="384695" cy="384695"/>
          </a:xfrm>
          <a:prstGeom prst="rect">
            <a:avLst/>
          </a:prstGeom>
        </p:spPr>
      </p:pic>
      <p:pic>
        <p:nvPicPr>
          <p:cNvPr id="69" name="Picture 68"/>
          <p:cNvPicPr>
            <a:picLocks noChangeAspect="1"/>
          </p:cNvPicPr>
          <p:nvPr/>
        </p:nvPicPr>
        <p:blipFill>
          <a:blip r:embed="rId13"/>
          <a:stretch>
            <a:fillRect/>
          </a:stretch>
        </p:blipFill>
        <p:spPr>
          <a:xfrm>
            <a:off x="6186038" y="3834979"/>
            <a:ext cx="384695" cy="384695"/>
          </a:xfrm>
          <a:prstGeom prst="rect">
            <a:avLst/>
          </a:prstGeom>
        </p:spPr>
      </p:pic>
      <p:pic>
        <p:nvPicPr>
          <p:cNvPr id="70" name="Picture 69"/>
          <p:cNvPicPr>
            <a:picLocks noChangeAspect="1"/>
          </p:cNvPicPr>
          <p:nvPr/>
        </p:nvPicPr>
        <p:blipFill>
          <a:blip r:embed="rId13"/>
          <a:stretch>
            <a:fillRect/>
          </a:stretch>
        </p:blipFill>
        <p:spPr>
          <a:xfrm>
            <a:off x="9224820" y="3529265"/>
            <a:ext cx="384695" cy="384695"/>
          </a:xfrm>
          <a:prstGeom prst="rect">
            <a:avLst/>
          </a:prstGeom>
        </p:spPr>
      </p:pic>
      <p:pic>
        <p:nvPicPr>
          <p:cNvPr id="71" name="Picture 70"/>
          <p:cNvPicPr>
            <a:picLocks noChangeAspect="1"/>
          </p:cNvPicPr>
          <p:nvPr/>
        </p:nvPicPr>
        <p:blipFill>
          <a:blip r:embed="rId13"/>
          <a:stretch>
            <a:fillRect/>
          </a:stretch>
        </p:blipFill>
        <p:spPr>
          <a:xfrm>
            <a:off x="10037620" y="2880582"/>
            <a:ext cx="384695" cy="384695"/>
          </a:xfrm>
          <a:prstGeom prst="rect">
            <a:avLst/>
          </a:prstGeom>
        </p:spPr>
      </p:pic>
      <p:sp>
        <p:nvSpPr>
          <p:cNvPr id="75" name="Rectangle 74">
            <a:extLst>
              <a:ext uri="{FF2B5EF4-FFF2-40B4-BE49-F238E27FC236}">
                <a16:creationId xmlns:a16="http://schemas.microsoft.com/office/drawing/2014/main" id="{14354B0B-BAB3-3242-8A0E-DFB933F27D72}"/>
              </a:ext>
            </a:extLst>
          </p:cNvPr>
          <p:cNvSpPr/>
          <p:nvPr/>
        </p:nvSpPr>
        <p:spPr>
          <a:xfrm>
            <a:off x="2736839" y="3730982"/>
            <a:ext cx="876322" cy="307777"/>
          </a:xfrm>
          <a:prstGeom prst="rect">
            <a:avLst/>
          </a:prstGeom>
        </p:spPr>
        <p:txBody>
          <a:bodyPr wrap="square">
            <a:spAutoFit/>
          </a:bodyPr>
          <a:lstStyle/>
          <a:p>
            <a:pPr algn="ctr"/>
            <a:r>
              <a:rPr lang="pt-PT" sz="1400">
                <a:solidFill>
                  <a:srgbClr val="0A0A0A"/>
                </a:solidFill>
              </a:rPr>
              <a:t>Enzima</a:t>
            </a:r>
          </a:p>
        </p:txBody>
      </p:sp>
      <p:cxnSp>
        <p:nvCxnSpPr>
          <p:cNvPr id="77" name="Straight Connector 76"/>
          <p:cNvCxnSpPr/>
          <p:nvPr/>
        </p:nvCxnSpPr>
        <p:spPr>
          <a:xfrm>
            <a:off x="2787639" y="3545314"/>
            <a:ext cx="387361" cy="280273"/>
          </a:xfrm>
          <a:prstGeom prst="line">
            <a:avLst/>
          </a:prstGeom>
          <a:ln>
            <a:solidFill>
              <a:srgbClr val="0A0A0A"/>
            </a:solidFill>
          </a:ln>
        </p:spPr>
        <p:style>
          <a:lnRef idx="2">
            <a:schemeClr val="accent1"/>
          </a:lnRef>
          <a:fillRef idx="0">
            <a:schemeClr val="accent1"/>
          </a:fillRef>
          <a:effectRef idx="1">
            <a:schemeClr val="accent1"/>
          </a:effectRef>
          <a:fontRef idx="minor">
            <a:schemeClr val="tx1"/>
          </a:fontRef>
        </p:style>
      </p:cxnSp>
      <p:pic>
        <p:nvPicPr>
          <p:cNvPr id="79" name="Picture 78"/>
          <p:cNvPicPr>
            <a:picLocks noChangeAspect="1"/>
          </p:cNvPicPr>
          <p:nvPr/>
        </p:nvPicPr>
        <p:blipFill>
          <a:blip r:embed="rId13"/>
          <a:stretch>
            <a:fillRect/>
          </a:stretch>
        </p:blipFill>
        <p:spPr>
          <a:xfrm>
            <a:off x="5404270" y="3346092"/>
            <a:ext cx="218365" cy="218365"/>
          </a:xfrm>
          <a:prstGeom prst="rect">
            <a:avLst/>
          </a:prstGeom>
        </p:spPr>
      </p:pic>
      <p:pic>
        <p:nvPicPr>
          <p:cNvPr id="80" name="Picture 79"/>
          <p:cNvPicPr>
            <a:picLocks noChangeAspect="1"/>
          </p:cNvPicPr>
          <p:nvPr/>
        </p:nvPicPr>
        <p:blipFill>
          <a:blip r:embed="rId13"/>
          <a:stretch>
            <a:fillRect/>
          </a:stretch>
        </p:blipFill>
        <p:spPr>
          <a:xfrm>
            <a:off x="6186038" y="2971707"/>
            <a:ext cx="218365" cy="218365"/>
          </a:xfrm>
          <a:prstGeom prst="rect">
            <a:avLst/>
          </a:prstGeom>
        </p:spPr>
      </p:pic>
      <p:pic>
        <p:nvPicPr>
          <p:cNvPr id="81" name="Picture 80"/>
          <p:cNvPicPr>
            <a:picLocks noChangeAspect="1"/>
          </p:cNvPicPr>
          <p:nvPr/>
        </p:nvPicPr>
        <p:blipFill>
          <a:blip r:embed="rId13"/>
          <a:stretch>
            <a:fillRect/>
          </a:stretch>
        </p:blipFill>
        <p:spPr>
          <a:xfrm>
            <a:off x="6519566" y="3685619"/>
            <a:ext cx="218365" cy="218365"/>
          </a:xfrm>
          <a:prstGeom prst="rect">
            <a:avLst/>
          </a:prstGeom>
        </p:spPr>
      </p:pic>
      <p:pic>
        <p:nvPicPr>
          <p:cNvPr id="82" name="Picture 81"/>
          <p:cNvPicPr>
            <a:picLocks noChangeAspect="1"/>
          </p:cNvPicPr>
          <p:nvPr/>
        </p:nvPicPr>
        <p:blipFill>
          <a:blip r:embed="rId13"/>
          <a:stretch>
            <a:fillRect/>
          </a:stretch>
        </p:blipFill>
        <p:spPr>
          <a:xfrm>
            <a:off x="9335083" y="3287416"/>
            <a:ext cx="218365" cy="218365"/>
          </a:xfrm>
          <a:prstGeom prst="rect">
            <a:avLst/>
          </a:prstGeom>
        </p:spPr>
      </p:pic>
      <p:pic>
        <p:nvPicPr>
          <p:cNvPr id="83" name="Picture 82"/>
          <p:cNvPicPr>
            <a:picLocks noChangeAspect="1"/>
          </p:cNvPicPr>
          <p:nvPr/>
        </p:nvPicPr>
        <p:blipFill>
          <a:blip r:embed="rId13"/>
          <a:stretch>
            <a:fillRect/>
          </a:stretch>
        </p:blipFill>
        <p:spPr>
          <a:xfrm>
            <a:off x="6622611" y="3959969"/>
            <a:ext cx="139968" cy="139968"/>
          </a:xfrm>
          <a:prstGeom prst="rect">
            <a:avLst/>
          </a:prstGeom>
        </p:spPr>
      </p:pic>
      <p:pic>
        <p:nvPicPr>
          <p:cNvPr id="84" name="Picture 83"/>
          <p:cNvPicPr>
            <a:picLocks noChangeAspect="1"/>
          </p:cNvPicPr>
          <p:nvPr/>
        </p:nvPicPr>
        <p:blipFill>
          <a:blip r:embed="rId13"/>
          <a:stretch>
            <a:fillRect/>
          </a:stretch>
        </p:blipFill>
        <p:spPr>
          <a:xfrm>
            <a:off x="10049165" y="3530886"/>
            <a:ext cx="139968" cy="139968"/>
          </a:xfrm>
          <a:prstGeom prst="rect">
            <a:avLst/>
          </a:prstGeom>
        </p:spPr>
      </p:pic>
      <p:pic>
        <p:nvPicPr>
          <p:cNvPr id="85" name="Picture 84"/>
          <p:cNvPicPr>
            <a:picLocks noChangeAspect="1"/>
          </p:cNvPicPr>
          <p:nvPr/>
        </p:nvPicPr>
        <p:blipFill>
          <a:blip r:embed="rId13"/>
          <a:stretch>
            <a:fillRect/>
          </a:stretch>
        </p:blipFill>
        <p:spPr>
          <a:xfrm>
            <a:off x="5191759" y="3405346"/>
            <a:ext cx="139968" cy="139968"/>
          </a:xfrm>
          <a:prstGeom prst="rect">
            <a:avLst/>
          </a:prstGeom>
        </p:spPr>
      </p:pic>
    </p:spTree>
    <p:extLst>
      <p:ext uri="{BB962C8B-B14F-4D97-AF65-F5344CB8AC3E}">
        <p14:creationId xmlns:p14="http://schemas.microsoft.com/office/powerpoint/2010/main" val="1482281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370615" y="4200525"/>
            <a:ext cx="11551510" cy="1637351"/>
          </a:xfrm>
          <a:prstGeom prst="rect">
            <a:avLst/>
          </a:prstGeom>
        </p:spPr>
      </p:pic>
      <p:pic>
        <p:nvPicPr>
          <p:cNvPr id="24" name="Picture 23">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flipV="1">
            <a:off x="370615" y="2412998"/>
            <a:ext cx="11551510" cy="1644967"/>
          </a:xfrm>
          <a:prstGeom prst="rect">
            <a:avLst/>
          </a:prstGeom>
        </p:spPr>
      </p:pic>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370615" y="1131630"/>
            <a:ext cx="11551510" cy="1158815"/>
          </a:xfrm>
          <a:prstGeom prst="rect">
            <a:avLst/>
          </a:prstGeom>
        </p:spPr>
      </p:pic>
      <p:sp>
        <p:nvSpPr>
          <p:cNvPr id="13" name="Title 12"/>
          <p:cNvSpPr>
            <a:spLocks noGrp="1"/>
          </p:cNvSpPr>
          <p:nvPr>
            <p:ph type="title"/>
          </p:nvPr>
        </p:nvSpPr>
        <p:spPr/>
        <p:txBody>
          <a:bodyPr>
            <a:normAutofit/>
          </a:bodyPr>
          <a:lstStyle/>
          <a:p>
            <a:r>
              <a:rPr lang="pt-PT"/>
              <a:t>Explicar a PHA a outros</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20</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40266" y="598752"/>
            <a:ext cx="4819968"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2" name="Rectangle 1"/>
          <p:cNvSpPr/>
          <p:nvPr/>
        </p:nvSpPr>
        <p:spPr>
          <a:xfrm>
            <a:off x="1624286" y="1483230"/>
            <a:ext cx="6323799" cy="430887"/>
          </a:xfrm>
          <a:prstGeom prst="rect">
            <a:avLst/>
          </a:prstGeom>
        </p:spPr>
        <p:txBody>
          <a:bodyPr wrap="square">
            <a:spAutoFit/>
          </a:bodyPr>
          <a:lstStyle/>
          <a:p>
            <a:r>
              <a:rPr lang="pt-PT" sz="2200" dirty="0"/>
              <a:t>Comece por dizer que a PHA é real</a:t>
            </a:r>
          </a:p>
        </p:txBody>
      </p:sp>
      <p:pic>
        <p:nvPicPr>
          <p:cNvPr id="8" name="Picture 7" descr="Alnylm-25.11.19-Paris-Shoot-72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64375" y="87932"/>
            <a:ext cx="5223736" cy="6858000"/>
          </a:xfrm>
          <a:prstGeom prst="rect">
            <a:avLst/>
          </a:prstGeom>
        </p:spPr>
      </p:pic>
      <p:sp>
        <p:nvSpPr>
          <p:cNvPr id="10" name="TextBox 9">
            <a:extLst>
              <a:ext uri="{FF2B5EF4-FFF2-40B4-BE49-F238E27FC236}">
                <a16:creationId xmlns:a16="http://schemas.microsoft.com/office/drawing/2014/main" id="{D15C0234-351B-A04F-9A96-C0B30733CD61}"/>
              </a:ext>
            </a:extLst>
          </p:cNvPr>
          <p:cNvSpPr txBox="1"/>
          <p:nvPr/>
        </p:nvSpPr>
        <p:spPr>
          <a:xfrm>
            <a:off x="3474776" y="5863276"/>
            <a:ext cx="4036170" cy="391517"/>
          </a:xfrm>
          <a:prstGeom prst="rect">
            <a:avLst/>
          </a:prstGeom>
          <a:noFill/>
        </p:spPr>
        <p:txBody>
          <a:bodyPr wrap="none" rtlCol="0">
            <a:spAutoFit/>
          </a:bodyPr>
          <a:lstStyle/>
          <a:p>
            <a:pPr algn="r">
              <a:lnSpc>
                <a:spcPct val="80000"/>
              </a:lnSpc>
            </a:pPr>
            <a:r>
              <a:rPr lang="pt-PT" sz="1200" dirty="0">
                <a:solidFill>
                  <a:srgbClr val="68365E"/>
                </a:solidFill>
              </a:rPr>
              <a:t>Isabelle, doente de PHA e representante dos doentes, AFMAP</a:t>
            </a:r>
          </a:p>
          <a:p>
            <a:pPr algn="r">
              <a:lnSpc>
                <a:spcPct val="80000"/>
              </a:lnSpc>
            </a:pPr>
            <a:r>
              <a:rPr lang="fr-FR" sz="1200" dirty="0">
                <a:solidFill>
                  <a:srgbClr val="68365E"/>
                </a:solidFill>
              </a:rPr>
              <a:t>(Association Française des Malades Atteints de Porphyries)</a:t>
            </a:r>
            <a:endParaRPr lang="pt-PT" sz="1200" dirty="0">
              <a:solidFill>
                <a:srgbClr val="68365E"/>
              </a:solidFill>
            </a:endParaRPr>
          </a:p>
        </p:txBody>
      </p:sp>
      <p:sp>
        <p:nvSpPr>
          <p:cNvPr id="25" name="Rectangle 24"/>
          <p:cNvSpPr/>
          <p:nvPr/>
        </p:nvSpPr>
        <p:spPr>
          <a:xfrm>
            <a:off x="1624287" y="2673071"/>
            <a:ext cx="6252968" cy="1107996"/>
          </a:xfrm>
          <a:prstGeom prst="rect">
            <a:avLst/>
          </a:prstGeom>
        </p:spPr>
        <p:txBody>
          <a:bodyPr wrap="square">
            <a:spAutoFit/>
          </a:bodyPr>
          <a:lstStyle/>
          <a:p>
            <a:r>
              <a:rPr lang="pt-PT" sz="2200" dirty="0"/>
              <a:t>Explique que a maioria das pessoas com PHA não têm sintomas, mas algumas sofrem de crises crónicas, agudas e de complicações a longo prazo</a:t>
            </a:r>
          </a:p>
        </p:txBody>
      </p:sp>
      <p:sp>
        <p:nvSpPr>
          <p:cNvPr id="23" name="Rectangle 22"/>
          <p:cNvSpPr/>
          <p:nvPr/>
        </p:nvSpPr>
        <p:spPr>
          <a:xfrm>
            <a:off x="1624286" y="4452875"/>
            <a:ext cx="5557350" cy="1107996"/>
          </a:xfrm>
          <a:prstGeom prst="rect">
            <a:avLst/>
          </a:prstGeom>
        </p:spPr>
        <p:txBody>
          <a:bodyPr wrap="square">
            <a:spAutoFit/>
          </a:bodyPr>
          <a:lstStyle/>
          <a:p>
            <a:r>
              <a:rPr lang="pt-PT" sz="2200" dirty="0"/>
              <a:t>Encoraje-os a falar com um profissional de saúde sobre o risco para eles, para que possam tomar uma decisão informada</a:t>
            </a:r>
          </a:p>
        </p:txBody>
      </p:sp>
      <p:sp>
        <p:nvSpPr>
          <p:cNvPr id="3" name="Oval 2"/>
          <p:cNvSpPr/>
          <p:nvPr/>
        </p:nvSpPr>
        <p:spPr>
          <a:xfrm>
            <a:off x="877589" y="1399029"/>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877589" y="2780154"/>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877589" y="4692994"/>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6"/>
          <a:stretch>
            <a:fillRect/>
          </a:stretch>
        </p:blipFill>
        <p:spPr>
          <a:xfrm>
            <a:off x="818250" y="4656893"/>
            <a:ext cx="686975" cy="686975"/>
          </a:xfrm>
          <a:prstGeom prst="rect">
            <a:avLst/>
          </a:prstGeom>
        </p:spPr>
      </p:pic>
      <p:pic>
        <p:nvPicPr>
          <p:cNvPr id="20" name="Picture 19"/>
          <p:cNvPicPr>
            <a:picLocks noChangeAspect="1"/>
          </p:cNvPicPr>
          <p:nvPr/>
        </p:nvPicPr>
        <p:blipFill>
          <a:blip r:embed="rId7"/>
          <a:stretch>
            <a:fillRect/>
          </a:stretch>
        </p:blipFill>
        <p:spPr>
          <a:xfrm>
            <a:off x="850000" y="2859529"/>
            <a:ext cx="442471" cy="442471"/>
          </a:xfrm>
          <a:prstGeom prst="rect">
            <a:avLst/>
          </a:prstGeom>
        </p:spPr>
      </p:pic>
      <p:pic>
        <p:nvPicPr>
          <p:cNvPr id="29" name="Picture 28"/>
          <p:cNvPicPr>
            <a:picLocks noChangeAspect="1"/>
          </p:cNvPicPr>
          <p:nvPr/>
        </p:nvPicPr>
        <p:blipFill>
          <a:blip r:embed="rId8"/>
          <a:stretch>
            <a:fillRect/>
          </a:stretch>
        </p:blipFill>
        <p:spPr>
          <a:xfrm>
            <a:off x="877589" y="1514980"/>
            <a:ext cx="427353" cy="427353"/>
          </a:xfrm>
          <a:prstGeom prst="rect">
            <a:avLst/>
          </a:prstGeom>
        </p:spPr>
      </p:pic>
      <p:sp>
        <p:nvSpPr>
          <p:cNvPr id="30" name="Footer Placeholder 6">
            <a:extLst>
              <a:ext uri="{FF2B5EF4-FFF2-40B4-BE49-F238E27FC236}">
                <a16:creationId xmlns:a16="http://schemas.microsoft.com/office/drawing/2014/main" id="{74EC10F8-09F9-4D09-805C-23658011E494}"/>
              </a:ext>
            </a:extLst>
          </p:cNvPr>
          <p:cNvSpPr>
            <a:spLocks noGrp="1"/>
          </p:cNvSpPr>
          <p:nvPr>
            <p:ph type="ftr" sz="quarter" idx="11"/>
          </p:nvPr>
        </p:nvSpPr>
        <p:spPr>
          <a:xfrm>
            <a:off x="479592" y="6400147"/>
            <a:ext cx="11426657" cy="365125"/>
          </a:xfrm>
        </p:spPr>
        <p:txBody>
          <a:bodyPr/>
          <a:lstStyle/>
          <a:p>
            <a:pPr>
              <a:spcAft>
                <a:spcPts val="300"/>
              </a:spcAft>
            </a:pPr>
            <a:r>
              <a:rPr lang="pt-PT" sz="800">
                <a:solidFill>
                  <a:schemeClr val="bg2">
                    <a:lumMod val="50000"/>
                  </a:schemeClr>
                </a:solidFill>
              </a:rPr>
              <a:t>PHA: Porfiria hepática aguda</a:t>
            </a:r>
          </a:p>
          <a:p>
            <a:pPr>
              <a:spcAft>
                <a:spcPts val="300"/>
              </a:spcAft>
            </a:pPr>
            <a:r>
              <a:rPr lang="pt-PT" sz="800">
                <a:solidFill>
                  <a:schemeClr val="bg2">
                    <a:lumMod val="50000"/>
                  </a:schemeClr>
                </a:solidFill>
              </a:rPr>
              <a:t>Nenhuma informação sobre os produtos médicos da Alnylam está incluída neste material. </a:t>
            </a:r>
          </a:p>
        </p:txBody>
      </p:sp>
    </p:spTree>
    <p:extLst>
      <p:ext uri="{BB962C8B-B14F-4D97-AF65-F5344CB8AC3E}">
        <p14:creationId xmlns:p14="http://schemas.microsoft.com/office/powerpoint/2010/main" val="1878326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63" y="1195652"/>
            <a:ext cx="11615869" cy="4741598"/>
          </a:xfrm>
          <a:prstGeom prst="rect">
            <a:avLst/>
          </a:prstGeom>
        </p:spPr>
      </p:pic>
      <p:sp>
        <p:nvSpPr>
          <p:cNvPr id="13" name="Title 12"/>
          <p:cNvSpPr>
            <a:spLocks noGrp="1"/>
          </p:cNvSpPr>
          <p:nvPr>
            <p:ph type="title"/>
          </p:nvPr>
        </p:nvSpPr>
        <p:spPr/>
        <p:txBody>
          <a:bodyPr>
            <a:normAutofit/>
          </a:bodyPr>
          <a:lstStyle/>
          <a:p>
            <a:r>
              <a:rPr lang="pt-PT"/>
              <a:t>Você e o seu cuidador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21</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97863" y="598752"/>
            <a:ext cx="4384684"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D15C0234-351B-A04F-9A96-C0B30733CD61}"/>
              </a:ext>
            </a:extLst>
          </p:cNvPr>
          <p:cNvSpPr txBox="1"/>
          <p:nvPr/>
        </p:nvSpPr>
        <p:spPr>
          <a:xfrm>
            <a:off x="3282036" y="5938140"/>
            <a:ext cx="3672800" cy="276999"/>
          </a:xfrm>
          <a:prstGeom prst="rect">
            <a:avLst/>
          </a:prstGeom>
          <a:noFill/>
        </p:spPr>
        <p:txBody>
          <a:bodyPr wrap="none" rtlCol="0">
            <a:spAutoFit/>
          </a:bodyPr>
          <a:lstStyle/>
          <a:p>
            <a:r>
              <a:rPr lang="pt-PT" sz="1200">
                <a:solidFill>
                  <a:srgbClr val="68365E"/>
                </a:solidFill>
              </a:rPr>
              <a:t>Mechthild, cuidadora da filha que vive com PHA</a:t>
            </a:r>
          </a:p>
        </p:txBody>
      </p:sp>
      <p:sp>
        <p:nvSpPr>
          <p:cNvPr id="10" name="TextBox 9">
            <a:extLst>
              <a:ext uri="{FF2B5EF4-FFF2-40B4-BE49-F238E27FC236}">
                <a16:creationId xmlns:a16="http://schemas.microsoft.com/office/drawing/2014/main" id="{D2CBDA73-FAB9-3E40-B6E6-FE4DADD482A6}"/>
              </a:ext>
            </a:extLst>
          </p:cNvPr>
          <p:cNvSpPr txBox="1"/>
          <p:nvPr/>
        </p:nvSpPr>
        <p:spPr>
          <a:xfrm>
            <a:off x="882918" y="1616798"/>
            <a:ext cx="6562457" cy="2123658"/>
          </a:xfrm>
          <a:prstGeom prst="rect">
            <a:avLst/>
          </a:prstGeom>
          <a:noFill/>
        </p:spPr>
        <p:txBody>
          <a:bodyPr wrap="square" rtlCol="0">
            <a:spAutoFit/>
          </a:bodyPr>
          <a:lstStyle/>
          <a:p>
            <a:r>
              <a:rPr lang="pt-PT" sz="2400" dirty="0"/>
              <a:t>Um cuidador pode ser um membro da família, parceiro ou até um bom amigo e estes podem fazer uma enorme diferença durante as crises.</a:t>
            </a:r>
          </a:p>
          <a:p>
            <a:endParaRPr lang="en-US" sz="1200" dirty="0"/>
          </a:p>
          <a:p>
            <a:r>
              <a:rPr lang="pt-PT" sz="2400" b="1" dirty="0"/>
              <a:t>Os cuidadores também precisam de tomar conta deles mesmos!</a:t>
            </a:r>
          </a:p>
        </p:txBody>
      </p:sp>
      <p:pic>
        <p:nvPicPr>
          <p:cNvPr id="2" name="Picture 1" descr="Mechthild.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33066" y="-748522"/>
            <a:ext cx="5758934" cy="7678579"/>
          </a:xfrm>
          <a:prstGeom prst="rect">
            <a:avLst/>
          </a:prstGeom>
        </p:spPr>
      </p:pic>
      <p:pic>
        <p:nvPicPr>
          <p:cNvPr id="11" name="Picture 10">
            <a:extLst>
              <a:ext uri="{FF2B5EF4-FFF2-40B4-BE49-F238E27FC236}">
                <a16:creationId xmlns:a16="http://schemas.microsoft.com/office/drawing/2014/main" id="{878DF087-CD19-4D1B-898B-7CBEFE4827FC}"/>
              </a:ext>
            </a:extLst>
          </p:cNvPr>
          <p:cNvPicPr>
            <a:picLocks noChangeAspect="1"/>
          </p:cNvPicPr>
          <p:nvPr/>
        </p:nvPicPr>
        <p:blipFill>
          <a:blip r:embed="rId6"/>
          <a:stretch>
            <a:fillRect/>
          </a:stretch>
        </p:blipFill>
        <p:spPr>
          <a:xfrm>
            <a:off x="724167" y="3671995"/>
            <a:ext cx="830304" cy="830304"/>
          </a:xfrm>
          <a:prstGeom prst="rect">
            <a:avLst/>
          </a:prstGeom>
        </p:spPr>
      </p:pic>
      <p:sp>
        <p:nvSpPr>
          <p:cNvPr id="3" name="TextBox 2">
            <a:extLst>
              <a:ext uri="{FF2B5EF4-FFF2-40B4-BE49-F238E27FC236}">
                <a16:creationId xmlns:a16="http://schemas.microsoft.com/office/drawing/2014/main" id="{5B61DE81-AACB-4E3D-88E6-22916B69CEE7}"/>
              </a:ext>
            </a:extLst>
          </p:cNvPr>
          <p:cNvSpPr txBox="1"/>
          <p:nvPr/>
        </p:nvSpPr>
        <p:spPr>
          <a:xfrm>
            <a:off x="995912" y="3923641"/>
            <a:ext cx="6108707" cy="1938992"/>
          </a:xfrm>
          <a:prstGeom prst="rect">
            <a:avLst/>
          </a:prstGeom>
          <a:noFill/>
        </p:spPr>
        <p:txBody>
          <a:bodyPr wrap="square" rtlCol="0">
            <a:spAutoFit/>
          </a:bodyPr>
          <a:lstStyle/>
          <a:p>
            <a:r>
              <a:rPr lang="pt-PT" sz="2400" dirty="0">
                <a:solidFill>
                  <a:schemeClr val="tx2"/>
                </a:solidFill>
              </a:rPr>
              <a:t>Passei horas sem fim com ela na clínica </a:t>
            </a:r>
            <a:r>
              <a:rPr lang="pt-PT" sz="2400" dirty="0">
                <a:solidFill>
                  <a:schemeClr val="tx2"/>
                </a:solidFill>
                <a:latin typeface="Arial" panose="020B0604020202020204" pitchFamily="34" charset="0"/>
                <a:cs typeface="Arial" panose="020B0604020202020204" pitchFamily="34" charset="0"/>
              </a:rPr>
              <a:t>–</a:t>
            </a:r>
            <a:r>
              <a:rPr lang="pt-PT" sz="2400" dirty="0">
                <a:solidFill>
                  <a:schemeClr val="tx2"/>
                </a:solidFill>
              </a:rPr>
              <a:t> sem esquecer o meu marido e os irmãos dela que também precisam dos meus cuidados e atenção. Conduzi inúmeros quilómetros – mas tudo isso foi importante e valeu a pena.</a:t>
            </a:r>
          </a:p>
        </p:txBody>
      </p:sp>
      <p:sp>
        <p:nvSpPr>
          <p:cNvPr id="15" name="Footer Placeholder 6">
            <a:extLst>
              <a:ext uri="{FF2B5EF4-FFF2-40B4-BE49-F238E27FC236}">
                <a16:creationId xmlns:a16="http://schemas.microsoft.com/office/drawing/2014/main" id="{66BA111D-3585-4289-9186-649DE07799AD}"/>
              </a:ext>
            </a:extLst>
          </p:cNvPr>
          <p:cNvSpPr>
            <a:spLocks noGrp="1"/>
          </p:cNvSpPr>
          <p:nvPr>
            <p:ph type="ftr" sz="quarter" idx="11"/>
          </p:nvPr>
        </p:nvSpPr>
        <p:spPr>
          <a:xfrm>
            <a:off x="479592" y="6400147"/>
            <a:ext cx="11426657" cy="365125"/>
          </a:xfrm>
        </p:spPr>
        <p:txBody>
          <a:bodyPr/>
          <a:lstStyle/>
          <a:p>
            <a:pPr>
              <a:spcAft>
                <a:spcPts val="300"/>
              </a:spcAft>
            </a:pPr>
            <a:r>
              <a:rPr lang="pt-PT" sz="800">
                <a:solidFill>
                  <a:schemeClr val="bg2">
                    <a:lumMod val="50000"/>
                  </a:schemeClr>
                </a:solidFill>
              </a:rPr>
              <a:t>PHA: Porfiria hepática aguda</a:t>
            </a:r>
          </a:p>
          <a:p>
            <a:pPr>
              <a:spcAft>
                <a:spcPts val="300"/>
              </a:spcAft>
            </a:pPr>
            <a:r>
              <a:rPr lang="pt-PT" sz="800">
                <a:solidFill>
                  <a:schemeClr val="bg2">
                    <a:lumMod val="50000"/>
                  </a:schemeClr>
                </a:solidFill>
              </a:rPr>
              <a:t>Nenhuma informação sobre os produtos médicos da Alnylam está incluída neste material. </a:t>
            </a:r>
          </a:p>
        </p:txBody>
      </p:sp>
    </p:spTree>
    <p:extLst>
      <p:ext uri="{BB962C8B-B14F-4D97-AF65-F5344CB8AC3E}">
        <p14:creationId xmlns:p14="http://schemas.microsoft.com/office/powerpoint/2010/main" val="4259978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28184" y="2795912"/>
            <a:ext cx="6496564" cy="1059202"/>
          </a:xfrm>
          <a:custGeom>
            <a:avLst/>
            <a:gdLst>
              <a:gd name="connsiteX0" fmla="*/ 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0 w 6556565"/>
              <a:gd name="connsiteY4" fmla="*/ 0 h 662206"/>
              <a:gd name="connsiteX0" fmla="*/ 1500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15000 w 6556565"/>
              <a:gd name="connsiteY4" fmla="*/ 0 h 662206"/>
              <a:gd name="connsiteX0" fmla="*/ 0 w 6541565"/>
              <a:gd name="connsiteY0" fmla="*/ 0 h 662206"/>
              <a:gd name="connsiteX1" fmla="*/ 6541565 w 6541565"/>
              <a:gd name="connsiteY1" fmla="*/ 0 h 662206"/>
              <a:gd name="connsiteX2" fmla="*/ 6541565 w 6541565"/>
              <a:gd name="connsiteY2" fmla="*/ 662206 h 662206"/>
              <a:gd name="connsiteX3" fmla="*/ 15001 w 6541565"/>
              <a:gd name="connsiteY3" fmla="*/ 662206 h 662206"/>
              <a:gd name="connsiteX4" fmla="*/ 0 w 6541565"/>
              <a:gd name="connsiteY4" fmla="*/ 0 h 662206"/>
              <a:gd name="connsiteX0" fmla="*/ 0 w 6541565"/>
              <a:gd name="connsiteY0" fmla="*/ 0 h 662206"/>
              <a:gd name="connsiteX1" fmla="*/ 6496564 w 6541565"/>
              <a:gd name="connsiteY1" fmla="*/ 0 h 662206"/>
              <a:gd name="connsiteX2" fmla="*/ 6541565 w 6541565"/>
              <a:gd name="connsiteY2" fmla="*/ 662206 h 662206"/>
              <a:gd name="connsiteX3" fmla="*/ 15001 w 6541565"/>
              <a:gd name="connsiteY3" fmla="*/ 662206 h 662206"/>
              <a:gd name="connsiteX4" fmla="*/ 0 w 6541565"/>
              <a:gd name="connsiteY4" fmla="*/ 0 h 662206"/>
              <a:gd name="connsiteX0" fmla="*/ 0 w 6496564"/>
              <a:gd name="connsiteY0" fmla="*/ 0 h 662206"/>
              <a:gd name="connsiteX1" fmla="*/ 6496564 w 6496564"/>
              <a:gd name="connsiteY1" fmla="*/ 0 h 662206"/>
              <a:gd name="connsiteX2" fmla="*/ 6476564 w 6496564"/>
              <a:gd name="connsiteY2" fmla="*/ 662206 h 662206"/>
              <a:gd name="connsiteX3" fmla="*/ 15001 w 6496564"/>
              <a:gd name="connsiteY3" fmla="*/ 662206 h 662206"/>
              <a:gd name="connsiteX4" fmla="*/ 0 w 6496564"/>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6564" h="662206">
                <a:moveTo>
                  <a:pt x="0" y="0"/>
                </a:moveTo>
                <a:lnTo>
                  <a:pt x="6496564" y="0"/>
                </a:lnTo>
                <a:lnTo>
                  <a:pt x="6476564" y="662206"/>
                </a:lnTo>
                <a:lnTo>
                  <a:pt x="15001" y="662206"/>
                </a:lnTo>
                <a:lnTo>
                  <a:pt x="0" y="0"/>
                </a:ln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5449790" y="4635134"/>
            <a:ext cx="6421709" cy="662206"/>
          </a:xfrm>
          <a:custGeom>
            <a:avLst/>
            <a:gdLst>
              <a:gd name="connsiteX0" fmla="*/ 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0 w 6556565"/>
              <a:gd name="connsiteY4" fmla="*/ 0 h 662206"/>
              <a:gd name="connsiteX0" fmla="*/ 70001 w 6556565"/>
              <a:gd name="connsiteY0" fmla="*/ 0 h 667206"/>
              <a:gd name="connsiteX1" fmla="*/ 6556565 w 6556565"/>
              <a:gd name="connsiteY1" fmla="*/ 5000 h 667206"/>
              <a:gd name="connsiteX2" fmla="*/ 6556565 w 6556565"/>
              <a:gd name="connsiteY2" fmla="*/ 667206 h 667206"/>
              <a:gd name="connsiteX3" fmla="*/ 0 w 6556565"/>
              <a:gd name="connsiteY3" fmla="*/ 667206 h 667206"/>
              <a:gd name="connsiteX4" fmla="*/ 70001 w 6556565"/>
              <a:gd name="connsiteY4" fmla="*/ 0 h 667206"/>
              <a:gd name="connsiteX0" fmla="*/ 500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5000 w 6556565"/>
              <a:gd name="connsiteY4" fmla="*/ 0 h 662206"/>
              <a:gd name="connsiteX0" fmla="*/ 145 w 6551710"/>
              <a:gd name="connsiteY0" fmla="*/ 0 h 662206"/>
              <a:gd name="connsiteX1" fmla="*/ 6551710 w 6551710"/>
              <a:gd name="connsiteY1" fmla="*/ 0 h 662206"/>
              <a:gd name="connsiteX2" fmla="*/ 6551710 w 6551710"/>
              <a:gd name="connsiteY2" fmla="*/ 662206 h 662206"/>
              <a:gd name="connsiteX3" fmla="*/ 10145 w 6551710"/>
              <a:gd name="connsiteY3" fmla="*/ 662206 h 662206"/>
              <a:gd name="connsiteX4" fmla="*/ 145 w 6551710"/>
              <a:gd name="connsiteY4" fmla="*/ 0 h 662206"/>
              <a:gd name="connsiteX0" fmla="*/ 145 w 6551710"/>
              <a:gd name="connsiteY0" fmla="*/ 0 h 662206"/>
              <a:gd name="connsiteX1" fmla="*/ 6421709 w 6551710"/>
              <a:gd name="connsiteY1" fmla="*/ 0 h 662206"/>
              <a:gd name="connsiteX2" fmla="*/ 6551710 w 6551710"/>
              <a:gd name="connsiteY2" fmla="*/ 662206 h 662206"/>
              <a:gd name="connsiteX3" fmla="*/ 10145 w 6551710"/>
              <a:gd name="connsiteY3" fmla="*/ 662206 h 662206"/>
              <a:gd name="connsiteX4" fmla="*/ 145 w 6551710"/>
              <a:gd name="connsiteY4" fmla="*/ 0 h 662206"/>
              <a:gd name="connsiteX0" fmla="*/ 145 w 6421709"/>
              <a:gd name="connsiteY0" fmla="*/ 0 h 662206"/>
              <a:gd name="connsiteX1" fmla="*/ 6421709 w 6421709"/>
              <a:gd name="connsiteY1" fmla="*/ 0 h 662206"/>
              <a:gd name="connsiteX2" fmla="*/ 6396708 w 6421709"/>
              <a:gd name="connsiteY2" fmla="*/ 657206 h 662206"/>
              <a:gd name="connsiteX3" fmla="*/ 10145 w 6421709"/>
              <a:gd name="connsiteY3" fmla="*/ 662206 h 662206"/>
              <a:gd name="connsiteX4" fmla="*/ 145 w 6421709"/>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1709" h="662206">
                <a:moveTo>
                  <a:pt x="145" y="0"/>
                </a:moveTo>
                <a:lnTo>
                  <a:pt x="6421709" y="0"/>
                </a:lnTo>
                <a:lnTo>
                  <a:pt x="6396708" y="657206"/>
                </a:lnTo>
                <a:lnTo>
                  <a:pt x="10145" y="662206"/>
                </a:lnTo>
                <a:cubicBezTo>
                  <a:pt x="11812" y="441471"/>
                  <a:pt x="-1522" y="220735"/>
                  <a:pt x="145" y="0"/>
                </a:cubicBez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304881" y="2795912"/>
            <a:ext cx="4950619" cy="1059202"/>
          </a:xfrm>
          <a:custGeom>
            <a:avLst/>
            <a:gdLst>
              <a:gd name="connsiteX0" fmla="*/ 0 w 4985619"/>
              <a:gd name="connsiteY0" fmla="*/ 0 h 662206"/>
              <a:gd name="connsiteX1" fmla="*/ 4985619 w 4985619"/>
              <a:gd name="connsiteY1" fmla="*/ 0 h 662206"/>
              <a:gd name="connsiteX2" fmla="*/ 4985619 w 4985619"/>
              <a:gd name="connsiteY2" fmla="*/ 662206 h 662206"/>
              <a:gd name="connsiteX3" fmla="*/ 0 w 4985619"/>
              <a:gd name="connsiteY3" fmla="*/ 662206 h 662206"/>
              <a:gd name="connsiteX4" fmla="*/ 0 w 4985619"/>
              <a:gd name="connsiteY4" fmla="*/ 0 h 662206"/>
              <a:gd name="connsiteX0" fmla="*/ 0 w 4985619"/>
              <a:gd name="connsiteY0" fmla="*/ 0 h 662206"/>
              <a:gd name="connsiteX1" fmla="*/ 4985619 w 4985619"/>
              <a:gd name="connsiteY1" fmla="*/ 0 h 662206"/>
              <a:gd name="connsiteX2" fmla="*/ 4985619 w 4985619"/>
              <a:gd name="connsiteY2" fmla="*/ 662206 h 662206"/>
              <a:gd name="connsiteX3" fmla="*/ 20000 w 4985619"/>
              <a:gd name="connsiteY3" fmla="*/ 662206 h 662206"/>
              <a:gd name="connsiteX4" fmla="*/ 0 w 4985619"/>
              <a:gd name="connsiteY4" fmla="*/ 0 h 662206"/>
              <a:gd name="connsiteX0" fmla="*/ 0 w 4985619"/>
              <a:gd name="connsiteY0" fmla="*/ 0 h 662206"/>
              <a:gd name="connsiteX1" fmla="*/ 4950619 w 4985619"/>
              <a:gd name="connsiteY1" fmla="*/ 0 h 662206"/>
              <a:gd name="connsiteX2" fmla="*/ 4985619 w 4985619"/>
              <a:gd name="connsiteY2" fmla="*/ 662206 h 662206"/>
              <a:gd name="connsiteX3" fmla="*/ 20000 w 4985619"/>
              <a:gd name="connsiteY3" fmla="*/ 662206 h 662206"/>
              <a:gd name="connsiteX4" fmla="*/ 0 w 4985619"/>
              <a:gd name="connsiteY4" fmla="*/ 0 h 662206"/>
              <a:gd name="connsiteX0" fmla="*/ 0 w 4950619"/>
              <a:gd name="connsiteY0" fmla="*/ 0 h 662206"/>
              <a:gd name="connsiteX1" fmla="*/ 4950619 w 4950619"/>
              <a:gd name="connsiteY1" fmla="*/ 0 h 662206"/>
              <a:gd name="connsiteX2" fmla="*/ 4940619 w 4950619"/>
              <a:gd name="connsiteY2" fmla="*/ 662206 h 662206"/>
              <a:gd name="connsiteX3" fmla="*/ 20000 w 4950619"/>
              <a:gd name="connsiteY3" fmla="*/ 662206 h 662206"/>
              <a:gd name="connsiteX4" fmla="*/ 0 w 4950619"/>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0619" h="662206">
                <a:moveTo>
                  <a:pt x="0" y="0"/>
                </a:moveTo>
                <a:lnTo>
                  <a:pt x="4950619" y="0"/>
                </a:lnTo>
                <a:lnTo>
                  <a:pt x="4940619" y="662206"/>
                </a:lnTo>
                <a:lnTo>
                  <a:pt x="20000" y="662206"/>
                </a:lnTo>
                <a:lnTo>
                  <a:pt x="0" y="0"/>
                </a:lnTo>
                <a:close/>
              </a:path>
            </a:pathLst>
          </a:cu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340003" y="4635134"/>
            <a:ext cx="4900497" cy="662206"/>
          </a:xfrm>
          <a:custGeom>
            <a:avLst/>
            <a:gdLst>
              <a:gd name="connsiteX0" fmla="*/ 0 w 4930497"/>
              <a:gd name="connsiteY0" fmla="*/ 0 h 662206"/>
              <a:gd name="connsiteX1" fmla="*/ 4930497 w 4930497"/>
              <a:gd name="connsiteY1" fmla="*/ 0 h 662206"/>
              <a:gd name="connsiteX2" fmla="*/ 4930497 w 4930497"/>
              <a:gd name="connsiteY2" fmla="*/ 662206 h 662206"/>
              <a:gd name="connsiteX3" fmla="*/ 0 w 4930497"/>
              <a:gd name="connsiteY3" fmla="*/ 662206 h 662206"/>
              <a:gd name="connsiteX4" fmla="*/ 0 w 4930497"/>
              <a:gd name="connsiteY4" fmla="*/ 0 h 662206"/>
              <a:gd name="connsiteX0" fmla="*/ 0 w 4930497"/>
              <a:gd name="connsiteY0" fmla="*/ 0 h 662206"/>
              <a:gd name="connsiteX1" fmla="*/ 4930497 w 4930497"/>
              <a:gd name="connsiteY1" fmla="*/ 0 h 662206"/>
              <a:gd name="connsiteX2" fmla="*/ 4930497 w 4930497"/>
              <a:gd name="connsiteY2" fmla="*/ 662206 h 662206"/>
              <a:gd name="connsiteX3" fmla="*/ 20001 w 4930497"/>
              <a:gd name="connsiteY3" fmla="*/ 662206 h 662206"/>
              <a:gd name="connsiteX4" fmla="*/ 0 w 4930497"/>
              <a:gd name="connsiteY4" fmla="*/ 0 h 662206"/>
              <a:gd name="connsiteX0" fmla="*/ 0 w 4930497"/>
              <a:gd name="connsiteY0" fmla="*/ 0 h 662206"/>
              <a:gd name="connsiteX1" fmla="*/ 4930497 w 4930497"/>
              <a:gd name="connsiteY1" fmla="*/ 0 h 662206"/>
              <a:gd name="connsiteX2" fmla="*/ 4895497 w 4930497"/>
              <a:gd name="connsiteY2" fmla="*/ 657206 h 662206"/>
              <a:gd name="connsiteX3" fmla="*/ 20001 w 4930497"/>
              <a:gd name="connsiteY3" fmla="*/ 662206 h 662206"/>
              <a:gd name="connsiteX4" fmla="*/ 0 w 4930497"/>
              <a:gd name="connsiteY4" fmla="*/ 0 h 662206"/>
              <a:gd name="connsiteX0" fmla="*/ 0 w 4900497"/>
              <a:gd name="connsiteY0" fmla="*/ 0 h 662206"/>
              <a:gd name="connsiteX1" fmla="*/ 4900497 w 4900497"/>
              <a:gd name="connsiteY1" fmla="*/ 0 h 662206"/>
              <a:gd name="connsiteX2" fmla="*/ 4895497 w 4900497"/>
              <a:gd name="connsiteY2" fmla="*/ 657206 h 662206"/>
              <a:gd name="connsiteX3" fmla="*/ 20001 w 4900497"/>
              <a:gd name="connsiteY3" fmla="*/ 662206 h 662206"/>
              <a:gd name="connsiteX4" fmla="*/ 0 w 4900497"/>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497" h="662206">
                <a:moveTo>
                  <a:pt x="0" y="0"/>
                </a:moveTo>
                <a:lnTo>
                  <a:pt x="4900497" y="0"/>
                </a:lnTo>
                <a:cubicBezTo>
                  <a:pt x="4898830" y="219069"/>
                  <a:pt x="4897164" y="438137"/>
                  <a:pt x="4895497" y="657206"/>
                </a:cubicBezTo>
                <a:lnTo>
                  <a:pt x="20001" y="662206"/>
                </a:lnTo>
                <a:lnTo>
                  <a:pt x="0" y="0"/>
                </a:lnTo>
                <a:close/>
              </a:path>
            </a:pathLst>
          </a:cu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grayscl/>
          </a:blip>
          <a:stretch>
            <a:fillRect/>
          </a:stretch>
        </p:blipFill>
        <p:spPr>
          <a:xfrm rot="10800000">
            <a:off x="256310" y="1114039"/>
            <a:ext cx="5014190" cy="4938944"/>
          </a:xfrm>
          <a:prstGeom prst="rect">
            <a:avLst/>
          </a:prstGeom>
        </p:spPr>
      </p:pic>
      <p:pic>
        <p:nvPicPr>
          <p:cNvPr id="14" name="Picture 13">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flipH="1">
            <a:off x="5407025" y="1114038"/>
            <a:ext cx="6578600" cy="4938944"/>
          </a:xfrm>
          <a:prstGeom prst="rect">
            <a:avLst/>
          </a:prstGeom>
        </p:spPr>
      </p:pic>
      <p:sp>
        <p:nvSpPr>
          <p:cNvPr id="13" name="Title 12"/>
          <p:cNvSpPr>
            <a:spLocks noGrp="1"/>
          </p:cNvSpPr>
          <p:nvPr>
            <p:ph type="title"/>
          </p:nvPr>
        </p:nvSpPr>
        <p:spPr/>
        <p:txBody>
          <a:bodyPr>
            <a:normAutofit/>
          </a:bodyPr>
          <a:lstStyle/>
          <a:p>
            <a:r>
              <a:rPr lang="pt-PT"/>
              <a:t>PHA: Compreender as verdades</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22</a:t>
            </a:fld>
            <a:endParaRPr lang="en-US"/>
          </a:p>
        </p:txBody>
      </p:sp>
      <p:sp>
        <p:nvSpPr>
          <p:cNvPr id="19" name="Footer Placeholder 6"/>
          <p:cNvSpPr>
            <a:spLocks noGrp="1"/>
          </p:cNvSpPr>
          <p:nvPr>
            <p:ph type="ftr" sz="quarter" idx="11"/>
          </p:nvPr>
        </p:nvSpPr>
        <p:spPr>
          <a:xfrm>
            <a:off x="479592" y="6164494"/>
            <a:ext cx="11489801" cy="521311"/>
          </a:xfrm>
        </p:spPr>
        <p:txBody>
          <a:bodyPr/>
          <a:lstStyle/>
          <a:p>
            <a:pPr>
              <a:spcAft>
                <a:spcPts val="300"/>
              </a:spcAft>
            </a:pPr>
            <a:endParaRPr lang="en-US" sz="800" dirty="0"/>
          </a:p>
          <a:p>
            <a:pPr>
              <a:spcAft>
                <a:spcPts val="300"/>
              </a:spcAft>
              <a:tabLst>
                <a:tab pos="7543800" algn="l"/>
              </a:tabLst>
            </a:pPr>
            <a:r>
              <a:rPr lang="pt-PT" sz="800" dirty="0"/>
              <a:t>PHA: Porfiria hepática aguda	Nenhuma informação sobre os produtos médicos da Alnylam está incluída neste material. </a:t>
            </a:r>
          </a:p>
          <a:p>
            <a:pPr marL="228600" indent="-228600">
              <a:buFont typeface="+mj-lt"/>
              <a:buAutoNum type="arabicPeriod"/>
            </a:pPr>
            <a:r>
              <a:rPr lang="pt-PT" sz="800" dirty="0"/>
              <a:t>Whatley SD, Badminton MN. Role of genetic testing in the management of patients with inherited porphyria and their families. Ann Clin Biochem. 2013;50(Pt 3):204-216. doi:10.1177/0004563212473278.</a:t>
            </a:r>
          </a:p>
          <a:p>
            <a:pPr marL="228600" indent="-228600">
              <a:buFont typeface="+mj-lt"/>
              <a:buAutoNum type="arabicPeriod"/>
            </a:pPr>
            <a:r>
              <a:rPr lang="pt-PT" sz="800" dirty="0"/>
              <a:t>Naik H, Stoecker M, Sanderson SC, Balwani M, Desnick RJ. Experiences and concerns of patients with recurrent attacks of acute hepatic porphyria: A qualitative study.Mol Genet Metab. 2016;119(3):278-283. doi:10.1016/j.ymgme.2016.08.006.</a:t>
            </a:r>
          </a:p>
          <a:p>
            <a:pPr marL="228600" indent="-228600">
              <a:buFont typeface="+mj-lt"/>
              <a:buAutoNum type="arabicPeriod"/>
            </a:pPr>
            <a:r>
              <a:rPr lang="pt-PT" sz="800" dirty="0"/>
              <a:t>Wang B, Rudnick S, Cengia B, Bonkovsky HL. Acute Hepatic Porphyrias: Review and Recent Progress.Hepatol Commun. 2018;3(2):193-206. Publicado a 20 de dez. de 2018. doi:10.1002/hep4.1297.</a:t>
            </a:r>
          </a:p>
          <a:p>
            <a:pPr marL="228600" indent="-228600">
              <a:buFont typeface="+mj-lt"/>
              <a:buAutoNum type="arabicPeriod"/>
            </a:pPr>
            <a:r>
              <a:rPr lang="pt-PT" sz="800" dirty="0"/>
              <a:t>Bissell DM &amp; Wang B. J C/,n Transl Hepatol. 3 de mar. de 2015 (1):17-26</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552" y="598752"/>
            <a:ext cx="6379369" cy="596900"/>
          </a:xfrm>
          <a:prstGeom prst="rect">
            <a:avLst/>
          </a:prstGeom>
        </p:spPr>
      </p:pic>
      <p:sp>
        <p:nvSpPr>
          <p:cNvPr id="4" name="TextBox 3"/>
          <p:cNvSpPr txBox="1"/>
          <p:nvPr/>
        </p:nvSpPr>
        <p:spPr>
          <a:xfrm>
            <a:off x="5422900" y="1882280"/>
            <a:ext cx="184666"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D2CBDA73-FAB9-3E40-B6E6-FE4DADD482A6}"/>
              </a:ext>
            </a:extLst>
          </p:cNvPr>
          <p:cNvSpPr txBox="1"/>
          <p:nvPr/>
        </p:nvSpPr>
        <p:spPr>
          <a:xfrm>
            <a:off x="557291" y="1292817"/>
            <a:ext cx="4475085" cy="553998"/>
          </a:xfrm>
          <a:prstGeom prst="rect">
            <a:avLst/>
          </a:prstGeom>
          <a:noFill/>
        </p:spPr>
        <p:txBody>
          <a:bodyPr wrap="square" rtlCol="0">
            <a:spAutoFit/>
          </a:bodyPr>
          <a:lstStyle/>
          <a:p>
            <a:r>
              <a:rPr lang="pt-PT" sz="3000" b="1">
                <a:solidFill>
                  <a:srgbClr val="1B9AB2"/>
                </a:solidFill>
              </a:rPr>
              <a:t>Mito</a:t>
            </a:r>
          </a:p>
        </p:txBody>
      </p:sp>
      <p:sp>
        <p:nvSpPr>
          <p:cNvPr id="16" name="TextBox 15">
            <a:extLst>
              <a:ext uri="{FF2B5EF4-FFF2-40B4-BE49-F238E27FC236}">
                <a16:creationId xmlns:a16="http://schemas.microsoft.com/office/drawing/2014/main" id="{D2CBDA73-FAB9-3E40-B6E6-FE4DADD482A6}"/>
              </a:ext>
            </a:extLst>
          </p:cNvPr>
          <p:cNvSpPr txBox="1"/>
          <p:nvPr/>
        </p:nvSpPr>
        <p:spPr>
          <a:xfrm>
            <a:off x="1112916" y="1854910"/>
            <a:ext cx="3919459" cy="877163"/>
          </a:xfrm>
          <a:prstGeom prst="rect">
            <a:avLst/>
          </a:prstGeom>
          <a:noFill/>
        </p:spPr>
        <p:txBody>
          <a:bodyPr wrap="square" rtlCol="0">
            <a:spAutoFit/>
          </a:bodyPr>
          <a:lstStyle/>
          <a:p>
            <a:r>
              <a:rPr lang="pt-PT" sz="1700" dirty="0"/>
              <a:t>Tenho PHA mas não tenho sintomas, portanto a minha família também deve estar bem.</a:t>
            </a:r>
          </a:p>
        </p:txBody>
      </p:sp>
      <p:sp>
        <p:nvSpPr>
          <p:cNvPr id="17" name="TextBox 16">
            <a:extLst>
              <a:ext uri="{FF2B5EF4-FFF2-40B4-BE49-F238E27FC236}">
                <a16:creationId xmlns:a16="http://schemas.microsoft.com/office/drawing/2014/main" id="{D2CBDA73-FAB9-3E40-B6E6-FE4DADD482A6}"/>
              </a:ext>
            </a:extLst>
          </p:cNvPr>
          <p:cNvSpPr txBox="1"/>
          <p:nvPr/>
        </p:nvSpPr>
        <p:spPr>
          <a:xfrm>
            <a:off x="1099548" y="2903163"/>
            <a:ext cx="4189334" cy="877163"/>
          </a:xfrm>
          <a:prstGeom prst="rect">
            <a:avLst/>
          </a:prstGeom>
          <a:noFill/>
        </p:spPr>
        <p:txBody>
          <a:bodyPr wrap="square" rtlCol="0">
            <a:spAutoFit/>
          </a:bodyPr>
          <a:lstStyle/>
          <a:p>
            <a:r>
              <a:rPr lang="pt-PT" sz="1700" dirty="0"/>
              <a:t>Tenho PHA, mas ninguém na minha família tem sintomas e portanto não precisam de fazer testes.</a:t>
            </a:r>
          </a:p>
        </p:txBody>
      </p:sp>
      <p:sp>
        <p:nvSpPr>
          <p:cNvPr id="18" name="TextBox 17">
            <a:extLst>
              <a:ext uri="{FF2B5EF4-FFF2-40B4-BE49-F238E27FC236}">
                <a16:creationId xmlns:a16="http://schemas.microsoft.com/office/drawing/2014/main" id="{D2CBDA73-FAB9-3E40-B6E6-FE4DADD482A6}"/>
              </a:ext>
            </a:extLst>
          </p:cNvPr>
          <p:cNvSpPr txBox="1"/>
          <p:nvPr/>
        </p:nvSpPr>
        <p:spPr>
          <a:xfrm>
            <a:off x="1112917" y="4072486"/>
            <a:ext cx="4744959" cy="353943"/>
          </a:xfrm>
          <a:prstGeom prst="rect">
            <a:avLst/>
          </a:prstGeom>
          <a:noFill/>
        </p:spPr>
        <p:txBody>
          <a:bodyPr wrap="square" rtlCol="0">
            <a:spAutoFit/>
          </a:bodyPr>
          <a:lstStyle/>
          <a:p>
            <a:r>
              <a:rPr lang="pt-PT" sz="1700" dirty="0"/>
              <a:t>A PHA só vai afetar a minha saúde física.</a:t>
            </a:r>
          </a:p>
        </p:txBody>
      </p:sp>
      <p:sp>
        <p:nvSpPr>
          <p:cNvPr id="20" name="TextBox 19">
            <a:extLst>
              <a:ext uri="{FF2B5EF4-FFF2-40B4-BE49-F238E27FC236}">
                <a16:creationId xmlns:a16="http://schemas.microsoft.com/office/drawing/2014/main" id="{D2CBDA73-FAB9-3E40-B6E6-FE4DADD482A6}"/>
              </a:ext>
            </a:extLst>
          </p:cNvPr>
          <p:cNvSpPr txBox="1"/>
          <p:nvPr/>
        </p:nvSpPr>
        <p:spPr>
          <a:xfrm>
            <a:off x="1112917" y="4782012"/>
            <a:ext cx="4015429" cy="353943"/>
          </a:xfrm>
          <a:prstGeom prst="rect">
            <a:avLst/>
          </a:prstGeom>
          <a:noFill/>
        </p:spPr>
        <p:txBody>
          <a:bodyPr wrap="square" rtlCol="0">
            <a:spAutoFit/>
          </a:bodyPr>
          <a:lstStyle/>
          <a:p>
            <a:r>
              <a:rPr lang="pt-PT" sz="1700" dirty="0"/>
              <a:t>Apenas as mulheres com PHA têm crises.</a:t>
            </a:r>
          </a:p>
        </p:txBody>
      </p:sp>
      <p:sp>
        <p:nvSpPr>
          <p:cNvPr id="21" name="TextBox 20">
            <a:extLst>
              <a:ext uri="{FF2B5EF4-FFF2-40B4-BE49-F238E27FC236}">
                <a16:creationId xmlns:a16="http://schemas.microsoft.com/office/drawing/2014/main" id="{D2CBDA73-FAB9-3E40-B6E6-FE4DADD482A6}"/>
              </a:ext>
            </a:extLst>
          </p:cNvPr>
          <p:cNvSpPr txBox="1"/>
          <p:nvPr/>
        </p:nvSpPr>
        <p:spPr>
          <a:xfrm>
            <a:off x="1112917" y="5365594"/>
            <a:ext cx="3919459" cy="615553"/>
          </a:xfrm>
          <a:prstGeom prst="rect">
            <a:avLst/>
          </a:prstGeom>
          <a:noFill/>
        </p:spPr>
        <p:txBody>
          <a:bodyPr wrap="square" rtlCol="0">
            <a:spAutoFit/>
          </a:bodyPr>
          <a:lstStyle/>
          <a:p>
            <a:r>
              <a:rPr lang="pt-PT" sz="1700" dirty="0"/>
              <a:t>Preciso de fazer testes genéticos mais do que uma vez.</a:t>
            </a:r>
          </a:p>
        </p:txBody>
      </p:sp>
      <p:sp>
        <p:nvSpPr>
          <p:cNvPr id="23" name="TextBox 22">
            <a:extLst>
              <a:ext uri="{FF2B5EF4-FFF2-40B4-BE49-F238E27FC236}">
                <a16:creationId xmlns:a16="http://schemas.microsoft.com/office/drawing/2014/main" id="{D2CBDA73-FAB9-3E40-B6E6-FE4DADD482A6}"/>
              </a:ext>
            </a:extLst>
          </p:cNvPr>
          <p:cNvSpPr txBox="1"/>
          <p:nvPr/>
        </p:nvSpPr>
        <p:spPr>
          <a:xfrm>
            <a:off x="5702816" y="1292817"/>
            <a:ext cx="5252959" cy="553998"/>
          </a:xfrm>
          <a:prstGeom prst="rect">
            <a:avLst/>
          </a:prstGeom>
          <a:noFill/>
        </p:spPr>
        <p:txBody>
          <a:bodyPr wrap="square" rtlCol="0">
            <a:spAutoFit/>
          </a:bodyPr>
          <a:lstStyle/>
          <a:p>
            <a:r>
              <a:rPr lang="pt-PT" sz="3000" b="1">
                <a:solidFill>
                  <a:srgbClr val="1B9AB2"/>
                </a:solidFill>
              </a:rPr>
              <a:t>Verdade</a:t>
            </a:r>
          </a:p>
        </p:txBody>
      </p:sp>
      <p:sp>
        <p:nvSpPr>
          <p:cNvPr id="24" name="TextBox 23">
            <a:extLst>
              <a:ext uri="{FF2B5EF4-FFF2-40B4-BE49-F238E27FC236}">
                <a16:creationId xmlns:a16="http://schemas.microsoft.com/office/drawing/2014/main" id="{D2CBDA73-FAB9-3E40-B6E6-FE4DADD482A6}"/>
              </a:ext>
            </a:extLst>
          </p:cNvPr>
          <p:cNvSpPr txBox="1"/>
          <p:nvPr/>
        </p:nvSpPr>
        <p:spPr>
          <a:xfrm>
            <a:off x="6226690" y="1845846"/>
            <a:ext cx="5330309" cy="877163"/>
          </a:xfrm>
          <a:prstGeom prst="rect">
            <a:avLst/>
          </a:prstGeom>
          <a:noFill/>
        </p:spPr>
        <p:txBody>
          <a:bodyPr wrap="square" rtlCol="0">
            <a:spAutoFit/>
          </a:bodyPr>
          <a:lstStyle/>
          <a:p>
            <a:r>
              <a:rPr lang="pt-PT" sz="1700" dirty="0"/>
              <a:t>Mesmo que não tenha sintomas, outros na sua família com a mesma mutação podem desenvolver sintomas e sofrer crises.</a:t>
            </a:r>
            <a:r>
              <a:rPr lang="pt-PT" sz="1700" baseline="30000" dirty="0"/>
              <a:t>1</a:t>
            </a:r>
          </a:p>
        </p:txBody>
      </p:sp>
      <p:sp>
        <p:nvSpPr>
          <p:cNvPr id="25" name="TextBox 24">
            <a:extLst>
              <a:ext uri="{FF2B5EF4-FFF2-40B4-BE49-F238E27FC236}">
                <a16:creationId xmlns:a16="http://schemas.microsoft.com/office/drawing/2014/main" id="{D2CBDA73-FAB9-3E40-B6E6-FE4DADD482A6}"/>
              </a:ext>
            </a:extLst>
          </p:cNvPr>
          <p:cNvSpPr txBox="1"/>
          <p:nvPr/>
        </p:nvSpPr>
        <p:spPr>
          <a:xfrm>
            <a:off x="6226691" y="2893450"/>
            <a:ext cx="5470678" cy="877163"/>
          </a:xfrm>
          <a:prstGeom prst="rect">
            <a:avLst/>
          </a:prstGeom>
          <a:noFill/>
        </p:spPr>
        <p:txBody>
          <a:bodyPr wrap="square" rtlCol="0">
            <a:spAutoFit/>
          </a:bodyPr>
          <a:lstStyle/>
          <a:p>
            <a:r>
              <a:rPr lang="pt-PT" sz="1700" dirty="0"/>
              <a:t>Um teste genético é importante para ajudar os membros da sua família que estão em risco de contrair PHA, a receberem um diagnóstico e impedir o aparecimento de sintomas.</a:t>
            </a:r>
            <a:r>
              <a:rPr lang="pt-PT" sz="1700" baseline="30000" dirty="0"/>
              <a:t>1</a:t>
            </a:r>
          </a:p>
        </p:txBody>
      </p:sp>
      <p:sp>
        <p:nvSpPr>
          <p:cNvPr id="26" name="TextBox 25">
            <a:extLst>
              <a:ext uri="{FF2B5EF4-FFF2-40B4-BE49-F238E27FC236}">
                <a16:creationId xmlns:a16="http://schemas.microsoft.com/office/drawing/2014/main" id="{D2CBDA73-FAB9-3E40-B6E6-FE4DADD482A6}"/>
              </a:ext>
            </a:extLst>
          </p:cNvPr>
          <p:cNvSpPr txBox="1"/>
          <p:nvPr/>
        </p:nvSpPr>
        <p:spPr>
          <a:xfrm>
            <a:off x="6226692" y="3800404"/>
            <a:ext cx="5441889" cy="877163"/>
          </a:xfrm>
          <a:prstGeom prst="rect">
            <a:avLst/>
          </a:prstGeom>
          <a:noFill/>
        </p:spPr>
        <p:txBody>
          <a:bodyPr wrap="square" rtlCol="0">
            <a:spAutoFit/>
          </a:bodyPr>
          <a:lstStyle/>
          <a:p>
            <a:r>
              <a:rPr lang="pt-PT" sz="1700" dirty="0"/>
              <a:t>As pessoas com PHA comunicam o impacto que a mesma tem sobre o sono, finanças, vida social e estilo de vida, saúde mental e até nutrição.</a:t>
            </a:r>
            <a:r>
              <a:rPr lang="pt-PT" sz="1700" baseline="30000" dirty="0"/>
              <a:t>2</a:t>
            </a:r>
          </a:p>
        </p:txBody>
      </p:sp>
      <p:sp>
        <p:nvSpPr>
          <p:cNvPr id="27" name="TextBox 26">
            <a:extLst>
              <a:ext uri="{FF2B5EF4-FFF2-40B4-BE49-F238E27FC236}">
                <a16:creationId xmlns:a16="http://schemas.microsoft.com/office/drawing/2014/main" id="{D2CBDA73-FAB9-3E40-B6E6-FE4DADD482A6}"/>
              </a:ext>
            </a:extLst>
          </p:cNvPr>
          <p:cNvSpPr txBox="1"/>
          <p:nvPr/>
        </p:nvSpPr>
        <p:spPr>
          <a:xfrm>
            <a:off x="6226692" y="4655012"/>
            <a:ext cx="5328219" cy="615553"/>
          </a:xfrm>
          <a:prstGeom prst="rect">
            <a:avLst/>
          </a:prstGeom>
          <a:noFill/>
        </p:spPr>
        <p:txBody>
          <a:bodyPr wrap="square" rtlCol="0">
            <a:spAutoFit/>
          </a:bodyPr>
          <a:lstStyle/>
          <a:p>
            <a:r>
              <a:rPr lang="pt-BR" sz="1700" dirty="0"/>
              <a:t>Apesar de a maioria das crises ocorrerem em mulheres</a:t>
            </a:r>
            <a:r>
              <a:rPr lang="pt-PT" sz="1700" dirty="0"/>
              <a:t>, os homens também podem ser afetados.</a:t>
            </a:r>
            <a:r>
              <a:rPr lang="pt-PT" sz="1700" baseline="30000" dirty="0"/>
              <a:t>3</a:t>
            </a:r>
          </a:p>
        </p:txBody>
      </p:sp>
      <p:sp>
        <p:nvSpPr>
          <p:cNvPr id="28" name="TextBox 27">
            <a:extLst>
              <a:ext uri="{FF2B5EF4-FFF2-40B4-BE49-F238E27FC236}">
                <a16:creationId xmlns:a16="http://schemas.microsoft.com/office/drawing/2014/main" id="{D2CBDA73-FAB9-3E40-B6E6-FE4DADD482A6}"/>
              </a:ext>
            </a:extLst>
          </p:cNvPr>
          <p:cNvSpPr txBox="1"/>
          <p:nvPr/>
        </p:nvSpPr>
        <p:spPr>
          <a:xfrm>
            <a:off x="6226692" y="5326850"/>
            <a:ext cx="5233125" cy="615553"/>
          </a:xfrm>
          <a:prstGeom prst="rect">
            <a:avLst/>
          </a:prstGeom>
          <a:noFill/>
        </p:spPr>
        <p:txBody>
          <a:bodyPr wrap="square" rtlCol="0">
            <a:spAutoFit/>
          </a:bodyPr>
          <a:lstStyle/>
          <a:p>
            <a:r>
              <a:rPr lang="pt-PT" sz="1700" dirty="0"/>
              <a:t>Os testes genéticos detetam aproximadamente 95% das mutações que provocam doenças.</a:t>
            </a:r>
            <a:r>
              <a:rPr lang="pt-PT" sz="1700" baseline="30000" dirty="0"/>
              <a:t>4</a:t>
            </a:r>
          </a:p>
        </p:txBody>
      </p:sp>
      <p:sp>
        <p:nvSpPr>
          <p:cNvPr id="3" name="Oval 2"/>
          <p:cNvSpPr/>
          <p:nvPr/>
        </p:nvSpPr>
        <p:spPr>
          <a:xfrm>
            <a:off x="5625564" y="194561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a:off x="5422900" y="2919562"/>
            <a:ext cx="184666" cy="369332"/>
          </a:xfrm>
          <a:prstGeom prst="rect">
            <a:avLst/>
          </a:prstGeom>
          <a:noFill/>
        </p:spPr>
        <p:txBody>
          <a:bodyPr wrap="none" rtlCol="0">
            <a:spAutoFit/>
          </a:bodyPr>
          <a:lstStyle/>
          <a:p>
            <a:endParaRPr lang="en-US" dirty="0"/>
          </a:p>
        </p:txBody>
      </p:sp>
      <p:sp>
        <p:nvSpPr>
          <p:cNvPr id="31" name="Oval 30"/>
          <p:cNvSpPr/>
          <p:nvPr/>
        </p:nvSpPr>
        <p:spPr>
          <a:xfrm>
            <a:off x="5625564" y="2982898"/>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304881" y="1845846"/>
            <a:ext cx="184666" cy="369332"/>
          </a:xfrm>
          <a:prstGeom prst="rect">
            <a:avLst/>
          </a:prstGeom>
          <a:noFill/>
        </p:spPr>
        <p:txBody>
          <a:bodyPr wrap="none" rtlCol="0">
            <a:spAutoFit/>
          </a:bodyPr>
          <a:lstStyle/>
          <a:p>
            <a:endParaRPr lang="en-US" dirty="0"/>
          </a:p>
        </p:txBody>
      </p:sp>
      <p:sp>
        <p:nvSpPr>
          <p:cNvPr id="34" name="Oval 33"/>
          <p:cNvSpPr/>
          <p:nvPr/>
        </p:nvSpPr>
        <p:spPr>
          <a:xfrm>
            <a:off x="523419" y="1909182"/>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625564" y="397516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p:cNvSpPr/>
          <p:nvPr/>
        </p:nvSpPr>
        <p:spPr>
          <a:xfrm>
            <a:off x="5625564" y="4700914"/>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5625564" y="5376715"/>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p:nvSpPr>
        <p:spPr>
          <a:xfrm>
            <a:off x="523419" y="2969721"/>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523419" y="397516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p:cNvSpPr/>
          <p:nvPr/>
        </p:nvSpPr>
        <p:spPr>
          <a:xfrm>
            <a:off x="523419" y="4700914"/>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p:cNvSpPr/>
          <p:nvPr/>
        </p:nvSpPr>
        <p:spPr>
          <a:xfrm>
            <a:off x="523419" y="5362318"/>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5"/>
          <a:stretch>
            <a:fillRect/>
          </a:stretch>
        </p:blipFill>
        <p:spPr>
          <a:xfrm>
            <a:off x="479593" y="1916564"/>
            <a:ext cx="508000" cy="508000"/>
          </a:xfrm>
          <a:prstGeom prst="rect">
            <a:avLst/>
          </a:prstGeom>
        </p:spPr>
      </p:pic>
      <p:pic>
        <p:nvPicPr>
          <p:cNvPr id="32" name="Picture 31"/>
          <p:cNvPicPr>
            <a:picLocks noChangeAspect="1"/>
          </p:cNvPicPr>
          <p:nvPr/>
        </p:nvPicPr>
        <p:blipFill>
          <a:blip r:embed="rId5"/>
          <a:stretch>
            <a:fillRect/>
          </a:stretch>
        </p:blipFill>
        <p:spPr>
          <a:xfrm>
            <a:off x="479593" y="2985596"/>
            <a:ext cx="508000" cy="508000"/>
          </a:xfrm>
          <a:prstGeom prst="rect">
            <a:avLst/>
          </a:prstGeom>
        </p:spPr>
      </p:pic>
      <p:pic>
        <p:nvPicPr>
          <p:cNvPr id="45" name="Picture 44"/>
          <p:cNvPicPr>
            <a:picLocks noChangeAspect="1"/>
          </p:cNvPicPr>
          <p:nvPr/>
        </p:nvPicPr>
        <p:blipFill>
          <a:blip r:embed="rId5"/>
          <a:stretch>
            <a:fillRect/>
          </a:stretch>
        </p:blipFill>
        <p:spPr>
          <a:xfrm>
            <a:off x="479593" y="3975166"/>
            <a:ext cx="508000" cy="508000"/>
          </a:xfrm>
          <a:prstGeom prst="rect">
            <a:avLst/>
          </a:prstGeom>
        </p:spPr>
      </p:pic>
      <p:pic>
        <p:nvPicPr>
          <p:cNvPr id="46" name="Picture 45"/>
          <p:cNvPicPr>
            <a:picLocks noChangeAspect="1"/>
          </p:cNvPicPr>
          <p:nvPr/>
        </p:nvPicPr>
        <p:blipFill>
          <a:blip r:embed="rId5"/>
          <a:stretch>
            <a:fillRect/>
          </a:stretch>
        </p:blipFill>
        <p:spPr>
          <a:xfrm>
            <a:off x="479593" y="4716789"/>
            <a:ext cx="508000" cy="508000"/>
          </a:xfrm>
          <a:prstGeom prst="rect">
            <a:avLst/>
          </a:prstGeom>
        </p:spPr>
      </p:pic>
      <p:pic>
        <p:nvPicPr>
          <p:cNvPr id="47" name="Picture 46"/>
          <p:cNvPicPr>
            <a:picLocks noChangeAspect="1"/>
          </p:cNvPicPr>
          <p:nvPr/>
        </p:nvPicPr>
        <p:blipFill>
          <a:blip r:embed="rId5"/>
          <a:stretch>
            <a:fillRect/>
          </a:stretch>
        </p:blipFill>
        <p:spPr>
          <a:xfrm>
            <a:off x="479593" y="5362318"/>
            <a:ext cx="508000" cy="508000"/>
          </a:xfrm>
          <a:prstGeom prst="rect">
            <a:avLst/>
          </a:prstGeom>
        </p:spPr>
      </p:pic>
      <p:pic>
        <p:nvPicPr>
          <p:cNvPr id="48" name="Picture 47"/>
          <p:cNvPicPr>
            <a:picLocks noChangeAspect="1"/>
          </p:cNvPicPr>
          <p:nvPr/>
        </p:nvPicPr>
        <p:blipFill>
          <a:blip r:embed="rId6"/>
          <a:stretch>
            <a:fillRect/>
          </a:stretch>
        </p:blipFill>
        <p:spPr>
          <a:xfrm>
            <a:off x="5444935" y="1810932"/>
            <a:ext cx="781755" cy="781755"/>
          </a:xfrm>
          <a:prstGeom prst="rect">
            <a:avLst/>
          </a:prstGeom>
        </p:spPr>
      </p:pic>
      <p:pic>
        <p:nvPicPr>
          <p:cNvPr id="49" name="Picture 48"/>
          <p:cNvPicPr>
            <a:picLocks noChangeAspect="1"/>
          </p:cNvPicPr>
          <p:nvPr/>
        </p:nvPicPr>
        <p:blipFill>
          <a:blip r:embed="rId6"/>
          <a:stretch>
            <a:fillRect/>
          </a:stretch>
        </p:blipFill>
        <p:spPr>
          <a:xfrm>
            <a:off x="5444935" y="2850411"/>
            <a:ext cx="781755" cy="781755"/>
          </a:xfrm>
          <a:prstGeom prst="rect">
            <a:avLst/>
          </a:prstGeom>
        </p:spPr>
      </p:pic>
      <p:pic>
        <p:nvPicPr>
          <p:cNvPr id="50" name="Picture 49"/>
          <p:cNvPicPr>
            <a:picLocks noChangeAspect="1"/>
          </p:cNvPicPr>
          <p:nvPr/>
        </p:nvPicPr>
        <p:blipFill>
          <a:blip r:embed="rId6"/>
          <a:stretch>
            <a:fillRect/>
          </a:stretch>
        </p:blipFill>
        <p:spPr>
          <a:xfrm>
            <a:off x="5444935" y="3839498"/>
            <a:ext cx="781755" cy="781755"/>
          </a:xfrm>
          <a:prstGeom prst="rect">
            <a:avLst/>
          </a:prstGeom>
        </p:spPr>
      </p:pic>
      <p:pic>
        <p:nvPicPr>
          <p:cNvPr id="51" name="Picture 50"/>
          <p:cNvPicPr>
            <a:picLocks noChangeAspect="1"/>
          </p:cNvPicPr>
          <p:nvPr/>
        </p:nvPicPr>
        <p:blipFill>
          <a:blip r:embed="rId6"/>
          <a:stretch>
            <a:fillRect/>
          </a:stretch>
        </p:blipFill>
        <p:spPr>
          <a:xfrm>
            <a:off x="5444935" y="4580563"/>
            <a:ext cx="781755" cy="781755"/>
          </a:xfrm>
          <a:prstGeom prst="rect">
            <a:avLst/>
          </a:prstGeom>
        </p:spPr>
      </p:pic>
      <p:pic>
        <p:nvPicPr>
          <p:cNvPr id="52" name="Picture 51"/>
          <p:cNvPicPr>
            <a:picLocks noChangeAspect="1"/>
          </p:cNvPicPr>
          <p:nvPr/>
        </p:nvPicPr>
        <p:blipFill>
          <a:blip r:embed="rId6"/>
          <a:stretch>
            <a:fillRect/>
          </a:stretch>
        </p:blipFill>
        <p:spPr>
          <a:xfrm>
            <a:off x="5444935" y="5238157"/>
            <a:ext cx="781755" cy="781755"/>
          </a:xfrm>
          <a:prstGeom prst="rect">
            <a:avLst/>
          </a:prstGeom>
        </p:spPr>
      </p:pic>
    </p:spTree>
    <p:extLst>
      <p:ext uri="{BB962C8B-B14F-4D97-AF65-F5344CB8AC3E}">
        <p14:creationId xmlns:p14="http://schemas.microsoft.com/office/powerpoint/2010/main" val="593583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782E10A-668F-4BED-8A09-5A54960D590E}"/>
              </a:ext>
            </a:extLst>
          </p:cNvPr>
          <p:cNvPicPr>
            <a:picLocks noChangeAspect="1" noChangeArrowheads="1"/>
          </p:cNvPicPr>
          <p:nvPr/>
        </p:nvPicPr>
        <p:blipFill>
          <a:blip r:embed="rId3"/>
          <a:srcRect/>
          <a:stretch/>
        </p:blipFill>
        <p:spPr bwMode="auto">
          <a:xfrm>
            <a:off x="6788952" y="1628071"/>
            <a:ext cx="3856508" cy="1519481"/>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p:cNvSpPr>
            <a:spLocks noGrp="1"/>
          </p:cNvSpPr>
          <p:nvPr>
            <p:ph type="title"/>
          </p:nvPr>
        </p:nvSpPr>
        <p:spPr/>
        <p:txBody>
          <a:bodyPr>
            <a:normAutofit/>
          </a:bodyPr>
          <a:lstStyle/>
          <a:p>
            <a:r>
              <a:rPr lang="pt-PT"/>
              <a:t>Recursos e informações</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23</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80717" y="598752"/>
            <a:ext cx="4839151"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pic>
        <p:nvPicPr>
          <p:cNvPr id="10" name="Picture 9">
            <a:extLst>
              <a:ext uri="{FF2B5EF4-FFF2-40B4-BE49-F238E27FC236}">
                <a16:creationId xmlns:a16="http://schemas.microsoft.com/office/drawing/2014/main" id="{0CF0ADD2-686E-4F02-A40F-E68EC35F26B1}"/>
              </a:ext>
            </a:extLst>
          </p:cNvPr>
          <p:cNvPicPr>
            <a:picLocks noChangeAspect="1"/>
          </p:cNvPicPr>
          <p:nvPr/>
        </p:nvPicPr>
        <p:blipFill>
          <a:blip r:embed="rId5">
            <a:alphaModFix amt="60000"/>
            <a:duotone>
              <a:prstClr val="black"/>
              <a:schemeClr val="accent4">
                <a:tint val="45000"/>
                <a:satMod val="400000"/>
              </a:schemeClr>
            </a:duotone>
          </a:blip>
          <a:stretch>
            <a:fillRect/>
          </a:stretch>
        </p:blipFill>
        <p:spPr>
          <a:xfrm rot="10800000">
            <a:off x="1825625" y="3865992"/>
            <a:ext cx="8540750" cy="1815880"/>
          </a:xfrm>
          <a:prstGeom prst="rect">
            <a:avLst/>
          </a:prstGeom>
        </p:spPr>
      </p:pic>
      <p:sp>
        <p:nvSpPr>
          <p:cNvPr id="12" name="Title 12">
            <a:extLst>
              <a:ext uri="{FF2B5EF4-FFF2-40B4-BE49-F238E27FC236}">
                <a16:creationId xmlns:a16="http://schemas.microsoft.com/office/drawing/2014/main" id="{3EBB4A7E-E065-48F9-AA17-7DBA3214B854}"/>
              </a:ext>
            </a:extLst>
          </p:cNvPr>
          <p:cNvSpPr txBox="1">
            <a:spLocks/>
          </p:cNvSpPr>
          <p:nvPr/>
        </p:nvSpPr>
        <p:spPr>
          <a:xfrm>
            <a:off x="2087477" y="3876652"/>
            <a:ext cx="8017047" cy="181588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pt-PT" b="0" dirty="0">
                <a:latin typeface="+mn-lt"/>
              </a:rPr>
              <a:t>Visite </a:t>
            </a:r>
            <a:r>
              <a:rPr lang="en-GB" sz="2700" b="0" u="sng" dirty="0">
                <a:solidFill>
                  <a:srgbClr val="0000FF"/>
                </a:solidFill>
                <a:effectLst/>
                <a:latin typeface="+mn-lt"/>
                <a:ea typeface="Times New Roman" panose="02020603050405020304" pitchFamily="18" charset="0"/>
                <a:hlinkClick r:id="rId6"/>
              </a:rPr>
              <a:t>www.livingwithporphyria.eu/pt-pt</a:t>
            </a:r>
            <a:r>
              <a:rPr lang="pt-PT" b="0" dirty="0">
                <a:latin typeface="+mn-lt"/>
              </a:rPr>
              <a:t>, um site patrocinado pela Alnylam para encontrar recursos adicionais para compreender a PHA e saber como viver com esta doença</a:t>
            </a:r>
          </a:p>
        </p:txBody>
      </p:sp>
      <p:sp>
        <p:nvSpPr>
          <p:cNvPr id="11" name="Title 12">
            <a:hlinkClick r:id="rId7"/>
            <a:extLst>
              <a:ext uri="{FF2B5EF4-FFF2-40B4-BE49-F238E27FC236}">
                <a16:creationId xmlns:a16="http://schemas.microsoft.com/office/drawing/2014/main" id="{3EBB4A7E-E065-48F9-AA17-7DBA3214B854}"/>
              </a:ext>
            </a:extLst>
          </p:cNvPr>
          <p:cNvSpPr txBox="1">
            <a:spLocks/>
          </p:cNvSpPr>
          <p:nvPr/>
        </p:nvSpPr>
        <p:spPr>
          <a:xfrm>
            <a:off x="3484146" y="3002991"/>
            <a:ext cx="2505242" cy="3693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US" sz="1800" u="sng" dirty="0">
                <a:solidFill>
                  <a:srgbClr val="0563C1"/>
                </a:solidFill>
                <a:effectLst/>
                <a:latin typeface="Calibri" panose="020F0502020204030204" pitchFamily="34" charset="0"/>
                <a:ea typeface="DengXian" panose="02010600030101010101" pitchFamily="2" charset="-122"/>
                <a:hlinkClick r:id="rId7"/>
              </a:rPr>
              <a:t>https://raras.pt/</a:t>
            </a:r>
            <a:endParaRPr lang="pt-PT" sz="2000" b="0" u="sng" dirty="0">
              <a:solidFill>
                <a:srgbClr val="C00000"/>
              </a:solidFill>
              <a:latin typeface="+mn-lt"/>
              <a:hlinkClick r:id="rId8">
                <a:extLst>
                  <a:ext uri="{A12FA001-AC4F-418D-AE19-62706E023703}">
                    <ahyp:hlinkClr xmlns:ahyp="http://schemas.microsoft.com/office/drawing/2018/hyperlinkcolor" val="tx"/>
                  </a:ext>
                </a:extLst>
              </a:hlinkClick>
            </a:endParaRPr>
          </a:p>
        </p:txBody>
      </p:sp>
      <p:sp>
        <p:nvSpPr>
          <p:cNvPr id="15" name="Title 12">
            <a:hlinkClick r:id="rId9"/>
            <a:extLst>
              <a:ext uri="{FF2B5EF4-FFF2-40B4-BE49-F238E27FC236}">
                <a16:creationId xmlns:a16="http://schemas.microsoft.com/office/drawing/2014/main" id="{3EBB4A7E-E065-48F9-AA17-7DBA3214B854}"/>
              </a:ext>
            </a:extLst>
          </p:cNvPr>
          <p:cNvSpPr txBox="1">
            <a:spLocks/>
          </p:cNvSpPr>
          <p:nvPr/>
        </p:nvSpPr>
        <p:spPr>
          <a:xfrm>
            <a:off x="8086758" y="2987602"/>
            <a:ext cx="3076727"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2000" b="0" u="sng" dirty="0">
                <a:solidFill>
                  <a:srgbClr val="442686"/>
                </a:solidFill>
                <a:latin typeface="+mn-lt"/>
              </a:rPr>
              <a:t>www.gpac-porphyria.org</a:t>
            </a:r>
          </a:p>
        </p:txBody>
      </p:sp>
      <p:sp>
        <p:nvSpPr>
          <p:cNvPr id="17" name="Footer Placeholder 6">
            <a:extLst>
              <a:ext uri="{FF2B5EF4-FFF2-40B4-BE49-F238E27FC236}">
                <a16:creationId xmlns:a16="http://schemas.microsoft.com/office/drawing/2014/main" id="{6191B536-6AE5-453D-BB19-550D886858B8}"/>
              </a:ext>
            </a:extLst>
          </p:cNvPr>
          <p:cNvSpPr>
            <a:spLocks noGrp="1"/>
          </p:cNvSpPr>
          <p:nvPr>
            <p:ph type="ftr" sz="quarter" idx="11"/>
          </p:nvPr>
        </p:nvSpPr>
        <p:spPr>
          <a:xfrm>
            <a:off x="479592" y="6365163"/>
            <a:ext cx="11553372" cy="400109"/>
          </a:xfrm>
        </p:spPr>
        <p:txBody>
          <a:bodyPr/>
          <a:lstStyle/>
          <a:p>
            <a:pPr>
              <a:spcAft>
                <a:spcPts val="300"/>
              </a:spcAft>
              <a:tabLst>
                <a:tab pos="7483475" algn="l"/>
              </a:tabLst>
            </a:pPr>
            <a:r>
              <a:rPr lang="pt-PT" sz="800" dirty="0">
                <a:solidFill>
                  <a:schemeClr val="bg2">
                    <a:lumMod val="50000"/>
                  </a:schemeClr>
                </a:solidFill>
              </a:rPr>
              <a:t>PHA: Porfiria hepática aguda	Nenhuma informação sobre os produtos médicos da Alnylam está incluída neste material. </a:t>
            </a:r>
          </a:p>
        </p:txBody>
      </p:sp>
      <p:pic>
        <p:nvPicPr>
          <p:cNvPr id="3" name="Picture 2" descr="Logo&#10;&#10;Description automatically generated">
            <a:extLst>
              <a:ext uri="{FF2B5EF4-FFF2-40B4-BE49-F238E27FC236}">
                <a16:creationId xmlns:a16="http://schemas.microsoft.com/office/drawing/2014/main" id="{54C4E196-08AC-4CD7-ABA3-E168D26B33DD}"/>
              </a:ext>
            </a:extLst>
          </p:cNvPr>
          <p:cNvPicPr>
            <a:picLocks noChangeAspect="1"/>
          </p:cNvPicPr>
          <p:nvPr/>
        </p:nvPicPr>
        <p:blipFill>
          <a:blip r:embed="rId10"/>
          <a:stretch>
            <a:fillRect/>
          </a:stretch>
        </p:blipFill>
        <p:spPr>
          <a:xfrm>
            <a:off x="2013512" y="1638262"/>
            <a:ext cx="3716863" cy="1514278"/>
          </a:xfrm>
          <a:prstGeom prst="rect">
            <a:avLst/>
          </a:prstGeom>
        </p:spPr>
      </p:pic>
    </p:spTree>
    <p:extLst>
      <p:ext uri="{BB962C8B-B14F-4D97-AF65-F5344CB8AC3E}">
        <p14:creationId xmlns:p14="http://schemas.microsoft.com/office/powerpoint/2010/main" val="418681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D569-8042-D940-A94D-EF3C1E08D33F}"/>
              </a:ext>
            </a:extLst>
          </p:cNvPr>
          <p:cNvSpPr>
            <a:spLocks noGrp="1"/>
          </p:cNvSpPr>
          <p:nvPr>
            <p:ph type="ctrTitle"/>
          </p:nvPr>
        </p:nvSpPr>
        <p:spPr>
          <a:xfrm>
            <a:off x="1584551" y="989165"/>
            <a:ext cx="9022898" cy="2123658"/>
          </a:xfrm>
        </p:spPr>
        <p:txBody>
          <a:bodyPr wrap="square" anchor="ctr">
            <a:spAutoFit/>
          </a:bodyPr>
          <a:lstStyle/>
          <a:p>
            <a:pPr>
              <a:lnSpc>
                <a:spcPct val="100000"/>
              </a:lnSpc>
            </a:pPr>
            <a:r>
              <a:rPr lang="pt-PT" sz="4400" dirty="0">
                <a:solidFill>
                  <a:srgbClr val="1B9AB2"/>
                </a:solidFill>
              </a:rPr>
              <a:t>A importância dos testes genéticos à família na porfiria hepática aguda </a:t>
            </a:r>
          </a:p>
        </p:txBody>
      </p:sp>
      <p:sp>
        <p:nvSpPr>
          <p:cNvPr id="3" name="Rectangle 2"/>
          <p:cNvSpPr/>
          <p:nvPr/>
        </p:nvSpPr>
        <p:spPr>
          <a:xfrm>
            <a:off x="6709752" y="4538026"/>
            <a:ext cx="1800493" cy="276999"/>
          </a:xfrm>
          <a:prstGeom prst="rect">
            <a:avLst/>
          </a:prstGeom>
        </p:spPr>
        <p:txBody>
          <a:bodyPr wrap="none">
            <a:spAutoFit/>
          </a:bodyPr>
          <a:lstStyle/>
          <a:p>
            <a:pPr algn="ctr"/>
            <a:r>
              <a:rPr lang="pt-PT" sz="1200">
                <a:solidFill>
                  <a:srgbClr val="5C375E"/>
                </a:solidFill>
              </a:rPr>
              <a:t>Promovido e financiado pela</a:t>
            </a:r>
          </a:p>
        </p:txBody>
      </p:sp>
      <p:sp>
        <p:nvSpPr>
          <p:cNvPr id="6" name="TextBox 5">
            <a:extLst>
              <a:ext uri="{FF2B5EF4-FFF2-40B4-BE49-F238E27FC236}">
                <a16:creationId xmlns:a16="http://schemas.microsoft.com/office/drawing/2014/main" id="{D15C0234-351B-A04F-9A96-C0B30733CD61}"/>
              </a:ext>
            </a:extLst>
          </p:cNvPr>
          <p:cNvSpPr txBox="1"/>
          <p:nvPr/>
        </p:nvSpPr>
        <p:spPr>
          <a:xfrm>
            <a:off x="9350752" y="6407084"/>
            <a:ext cx="2362378" cy="276999"/>
          </a:xfrm>
          <a:prstGeom prst="rect">
            <a:avLst/>
          </a:prstGeom>
          <a:noFill/>
        </p:spPr>
        <p:txBody>
          <a:bodyPr wrap="none" rtlCol="0">
            <a:spAutoFit/>
          </a:bodyPr>
          <a:lstStyle/>
          <a:p>
            <a:r>
              <a:rPr lang="pt-PT" sz="1200" dirty="0">
                <a:solidFill>
                  <a:srgbClr val="68365E"/>
                </a:solidFill>
              </a:rPr>
              <a:t>AS1-PRT-00053 – Outubro de 2022</a:t>
            </a:r>
          </a:p>
        </p:txBody>
      </p:sp>
      <p:pic>
        <p:nvPicPr>
          <p:cNvPr id="5" name="Picture 4" descr="logo-08.png"/>
          <p:cNvPicPr>
            <a:picLocks noChangeAspect="1"/>
          </p:cNvPicPr>
          <p:nvPr/>
        </p:nvPicPr>
        <p:blipFill rotWithShape="1">
          <a:blip r:embed="rId3" cstate="screen">
            <a:extLst>
              <a:ext uri="{28A0092B-C50C-407E-A947-70E740481C1C}">
                <a14:useLocalDpi xmlns:a14="http://schemas.microsoft.com/office/drawing/2010/main"/>
              </a:ext>
            </a:extLst>
          </a:blip>
          <a:srcRect t="28398" b="26411"/>
          <a:stretch/>
        </p:blipFill>
        <p:spPr>
          <a:xfrm>
            <a:off x="6350651" y="4841528"/>
            <a:ext cx="2518697" cy="804332"/>
          </a:xfrm>
          <a:prstGeom prst="rect">
            <a:avLst/>
          </a:prstGeom>
        </p:spPr>
      </p:pic>
      <p:sp>
        <p:nvSpPr>
          <p:cNvPr id="20" name="TextBox 19">
            <a:extLst>
              <a:ext uri="{FF2B5EF4-FFF2-40B4-BE49-F238E27FC236}">
                <a16:creationId xmlns:a16="http://schemas.microsoft.com/office/drawing/2014/main" id="{D15C0234-351B-A04F-9A96-C0B30733CD61}"/>
              </a:ext>
            </a:extLst>
          </p:cNvPr>
          <p:cNvSpPr txBox="1"/>
          <p:nvPr/>
        </p:nvSpPr>
        <p:spPr>
          <a:xfrm>
            <a:off x="256117" y="6311388"/>
            <a:ext cx="6935258" cy="461665"/>
          </a:xfrm>
          <a:prstGeom prst="rect">
            <a:avLst/>
          </a:prstGeom>
          <a:noFill/>
        </p:spPr>
        <p:txBody>
          <a:bodyPr wrap="square" rtlCol="0">
            <a:spAutoFit/>
          </a:bodyPr>
          <a:lstStyle/>
          <a:p>
            <a:r>
              <a:rPr lang="pt-PT" sz="1200" dirty="0">
                <a:solidFill>
                  <a:srgbClr val="68365E"/>
                </a:solidFill>
              </a:rPr>
              <a:t>©2022 Alnylam Pharmaceuticals, Inc. Todos os direitos reservados.</a:t>
            </a:r>
          </a:p>
          <a:p>
            <a:r>
              <a:rPr lang="pt-PT" sz="1200" dirty="0">
                <a:solidFill>
                  <a:srgbClr val="68365E"/>
                </a:solidFill>
              </a:rPr>
              <a:t>Nenhuma informação sobre os produtos médicos da Alnylam está incluída neste material. </a:t>
            </a:r>
          </a:p>
        </p:txBody>
      </p:sp>
      <p:sp>
        <p:nvSpPr>
          <p:cNvPr id="10" name="Rectangle 9"/>
          <p:cNvSpPr/>
          <p:nvPr/>
        </p:nvSpPr>
        <p:spPr>
          <a:xfrm>
            <a:off x="3337151" y="5438475"/>
            <a:ext cx="2581411" cy="461665"/>
          </a:xfrm>
          <a:prstGeom prst="rect">
            <a:avLst/>
          </a:prstGeom>
        </p:spPr>
        <p:txBody>
          <a:bodyPr wrap="square">
            <a:spAutoFit/>
          </a:bodyPr>
          <a:lstStyle/>
          <a:p>
            <a:pPr algn="ctr"/>
            <a:r>
              <a:rPr lang="pt-PT" sz="1200" dirty="0">
                <a:solidFill>
                  <a:srgbClr val="5C375E"/>
                </a:solidFill>
              </a:rPr>
              <a:t>www.livingwithporphyria.eu</a:t>
            </a:r>
          </a:p>
          <a:p>
            <a:pPr algn="ctr"/>
            <a:r>
              <a:rPr lang="pt-PT" sz="1200" dirty="0">
                <a:solidFill>
                  <a:srgbClr val="5C375E"/>
                </a:solidFill>
              </a:rPr>
              <a:t>Promovido e financiado pela Alnylam </a:t>
            </a:r>
          </a:p>
        </p:txBody>
      </p:sp>
      <p:sp>
        <p:nvSpPr>
          <p:cNvPr id="7" name="TextBox 6"/>
          <p:cNvSpPr txBox="1"/>
          <p:nvPr/>
        </p:nvSpPr>
        <p:spPr>
          <a:xfrm>
            <a:off x="-2238375" y="4397375"/>
            <a:ext cx="184666" cy="369332"/>
          </a:xfrm>
          <a:prstGeom prst="rect">
            <a:avLst/>
          </a:prstGeom>
          <a:noFill/>
        </p:spPr>
        <p:txBody>
          <a:bodyPr wrap="none" rtlCol="0">
            <a:spAutoFit/>
          </a:bodyPr>
          <a:lstStyle/>
          <a:p>
            <a:endParaRPr lang="en-US"/>
          </a:p>
        </p:txBody>
      </p:sp>
      <p:sp>
        <p:nvSpPr>
          <p:cNvPr id="11" name="Rectangle 10"/>
          <p:cNvSpPr/>
          <p:nvPr/>
        </p:nvSpPr>
        <p:spPr>
          <a:xfrm>
            <a:off x="2133673" y="3422012"/>
            <a:ext cx="7924654" cy="923330"/>
          </a:xfrm>
          <a:prstGeom prst="rect">
            <a:avLst/>
          </a:prstGeom>
        </p:spPr>
        <p:txBody>
          <a:bodyPr wrap="square">
            <a:spAutoFit/>
          </a:bodyPr>
          <a:lstStyle/>
          <a:p>
            <a:pPr algn="ctr"/>
            <a:r>
              <a:rPr lang="pt-BR">
                <a:solidFill>
                  <a:schemeClr val="tx2"/>
                </a:solidFill>
              </a:rPr>
              <a:t>Desenvolvido </a:t>
            </a:r>
            <a:r>
              <a:rPr lang="pt-BR" dirty="0">
                <a:solidFill>
                  <a:schemeClr val="tx2"/>
                </a:solidFill>
              </a:rPr>
              <a:t>em conjunto com um comité de direção composto por líderes da associação europeia de doentes com porfiria, doentes com PHA, cuidadores e profissionais de </a:t>
            </a:r>
            <a:r>
              <a:rPr lang="pt-BR">
                <a:solidFill>
                  <a:schemeClr val="tx2"/>
                </a:solidFill>
              </a:rPr>
              <a:t>saúde.</a:t>
            </a:r>
            <a:endParaRPr lang="pt-BR" sz="1800" dirty="0">
              <a:solidFill>
                <a:schemeClr val="tx2"/>
              </a:solidFill>
              <a:effectLst/>
            </a:endParaRPr>
          </a:p>
        </p:txBody>
      </p:sp>
      <p:grpSp>
        <p:nvGrpSpPr>
          <p:cNvPr id="8" name="Group 7">
            <a:extLst>
              <a:ext uri="{FF2B5EF4-FFF2-40B4-BE49-F238E27FC236}">
                <a16:creationId xmlns:a16="http://schemas.microsoft.com/office/drawing/2014/main" id="{73D3D9DF-174C-4BEA-811B-6C35AA5DD22B}"/>
              </a:ext>
            </a:extLst>
          </p:cNvPr>
          <p:cNvGrpSpPr/>
          <p:nvPr/>
        </p:nvGrpSpPr>
        <p:grpSpPr>
          <a:xfrm>
            <a:off x="3081354" y="4288207"/>
            <a:ext cx="2986294" cy="1384763"/>
            <a:chOff x="3081354" y="4288207"/>
            <a:chExt cx="2986294" cy="1384763"/>
          </a:xfrm>
        </p:grpSpPr>
        <p:pic>
          <p:nvPicPr>
            <p:cNvPr id="4" name="Picture 3"/>
            <p:cNvPicPr>
              <a:picLocks noChangeAspect="1"/>
            </p:cNvPicPr>
            <p:nvPr/>
          </p:nvPicPr>
          <p:blipFill>
            <a:blip r:embed="rId4"/>
            <a:srcRect l="201" r="201"/>
            <a:stretch/>
          </p:blipFill>
          <p:spPr>
            <a:xfrm>
              <a:off x="3081354" y="4288207"/>
              <a:ext cx="2971365" cy="1384763"/>
            </a:xfrm>
            <a:prstGeom prst="rect">
              <a:avLst/>
            </a:prstGeom>
          </p:spPr>
        </p:pic>
        <p:sp>
          <p:nvSpPr>
            <p:cNvPr id="14" name="TextBox 13">
              <a:extLst>
                <a:ext uri="{FF2B5EF4-FFF2-40B4-BE49-F238E27FC236}">
                  <a16:creationId xmlns:a16="http://schemas.microsoft.com/office/drawing/2014/main" id="{3C4FB0C5-7DDC-4806-9A71-D523C313E13B}"/>
                </a:ext>
              </a:extLst>
            </p:cNvPr>
            <p:cNvSpPr txBox="1"/>
            <p:nvPr/>
          </p:nvSpPr>
          <p:spPr>
            <a:xfrm>
              <a:off x="3869048" y="4806614"/>
              <a:ext cx="2182578" cy="429260"/>
            </a:xfrm>
            <a:prstGeom prst="rect">
              <a:avLst/>
            </a:prstGeom>
            <a:noFill/>
          </p:spPr>
          <p:txBody>
            <a:bodyPr wrap="square" rtlCol="0">
              <a:spAutoFit/>
            </a:bodyPr>
            <a:lstStyle/>
            <a:p>
              <a:r>
                <a:rPr lang="pt-PT" sz="2150" b="1">
                  <a:solidFill>
                    <a:srgbClr val="621C64"/>
                  </a:solidFill>
                  <a:latin typeface="Arial" panose="020B0604020202020204" pitchFamily="34" charset="0"/>
                  <a:cs typeface="Arial" panose="020B0604020202020204" pitchFamily="34" charset="0"/>
                </a:rPr>
                <a:t>PORFIRIA</a:t>
              </a:r>
            </a:p>
          </p:txBody>
        </p:sp>
        <p:sp>
          <p:nvSpPr>
            <p:cNvPr id="15" name="TextBox 14">
              <a:extLst>
                <a:ext uri="{FF2B5EF4-FFF2-40B4-BE49-F238E27FC236}">
                  <a16:creationId xmlns:a16="http://schemas.microsoft.com/office/drawing/2014/main" id="{D6B6DB12-74A2-4978-8AD3-0F652BBC8D84}"/>
                </a:ext>
              </a:extLst>
            </p:cNvPr>
            <p:cNvSpPr txBox="1"/>
            <p:nvPr/>
          </p:nvSpPr>
          <p:spPr>
            <a:xfrm>
              <a:off x="3885070" y="4648865"/>
              <a:ext cx="2182578" cy="313690"/>
            </a:xfrm>
            <a:prstGeom prst="rect">
              <a:avLst/>
            </a:prstGeom>
            <a:noFill/>
          </p:spPr>
          <p:txBody>
            <a:bodyPr wrap="square" rtlCol="0">
              <a:spAutoFit/>
            </a:bodyPr>
            <a:lstStyle/>
            <a:p>
              <a:r>
                <a:rPr lang="pt-PT" sz="1400" i="1">
                  <a:solidFill>
                    <a:srgbClr val="0ABFD8"/>
                  </a:solidFill>
                  <a:latin typeface="Arial" panose="020B0604020202020204" pitchFamily="34" charset="0"/>
                  <a:cs typeface="Arial" panose="020B0604020202020204" pitchFamily="34" charset="0"/>
                </a:rPr>
                <a:t>Viver com a</a:t>
              </a:r>
            </a:p>
          </p:txBody>
        </p:sp>
        <p:sp>
          <p:nvSpPr>
            <p:cNvPr id="16" name="TextBox 15">
              <a:extLst>
                <a:ext uri="{FF2B5EF4-FFF2-40B4-BE49-F238E27FC236}">
                  <a16:creationId xmlns:a16="http://schemas.microsoft.com/office/drawing/2014/main" id="{ED4A6545-5F7C-4AF3-9555-F757CC19C128}"/>
                </a:ext>
              </a:extLst>
            </p:cNvPr>
            <p:cNvSpPr txBox="1"/>
            <p:nvPr/>
          </p:nvSpPr>
          <p:spPr>
            <a:xfrm>
              <a:off x="3740171" y="5178873"/>
              <a:ext cx="2182578" cy="255905"/>
            </a:xfrm>
            <a:prstGeom prst="rect">
              <a:avLst/>
            </a:prstGeom>
            <a:noFill/>
          </p:spPr>
          <p:txBody>
            <a:bodyPr wrap="square" rtlCol="0">
              <a:spAutoFit/>
            </a:bodyPr>
            <a:lstStyle/>
            <a:p>
              <a:pPr algn="ctr"/>
              <a:r>
                <a:rPr lang="pt-PT" sz="1000">
                  <a:solidFill>
                    <a:schemeClr val="bg1">
                      <a:lumMod val="50000"/>
                    </a:schemeClr>
                  </a:solidFill>
                  <a:latin typeface="Arial" panose="020B0604020202020204" pitchFamily="34" charset="0"/>
                  <a:cs typeface="Arial" panose="020B0604020202020204" pitchFamily="34" charset="0"/>
                </a:rPr>
                <a:t>Porfiria hepática aguda</a:t>
              </a:r>
            </a:p>
          </p:txBody>
        </p:sp>
      </p:grpSp>
    </p:spTree>
    <p:extLst>
      <p:ext uri="{BB962C8B-B14F-4D97-AF65-F5344CB8AC3E}">
        <p14:creationId xmlns:p14="http://schemas.microsoft.com/office/powerpoint/2010/main" val="1248330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blip>
          <a:stretch>
            <a:fillRect/>
          </a:stretch>
        </p:blipFill>
        <p:spPr>
          <a:xfrm rot="10800000">
            <a:off x="904873" y="1495035"/>
            <a:ext cx="10287001" cy="1868790"/>
          </a:xfrm>
          <a:prstGeom prst="rect">
            <a:avLst/>
          </a:prstGeom>
        </p:spPr>
      </p:pic>
      <p:sp>
        <p:nvSpPr>
          <p:cNvPr id="13" name="Title 12"/>
          <p:cNvSpPr>
            <a:spLocks noGrp="1"/>
          </p:cNvSpPr>
          <p:nvPr>
            <p:ph type="title"/>
          </p:nvPr>
        </p:nvSpPr>
        <p:spPr/>
        <p:txBody>
          <a:bodyPr>
            <a:normAutofit/>
          </a:bodyPr>
          <a:lstStyle/>
          <a:p>
            <a:r>
              <a:rPr lang="pt-PT"/>
              <a:t>Estas substâncias neurotóxicas resultam na PHA</a:t>
            </a:r>
          </a:p>
        </p:txBody>
      </p:sp>
      <p:sp>
        <p:nvSpPr>
          <p:cNvPr id="9" name="Slide Number Placeholder 8"/>
          <p:cNvSpPr>
            <a:spLocks noGrp="1"/>
          </p:cNvSpPr>
          <p:nvPr>
            <p:ph type="sldNum" sz="quarter" idx="12"/>
          </p:nvPr>
        </p:nvSpPr>
        <p:spPr/>
        <p:txBody>
          <a:bodyPr/>
          <a:lstStyle/>
          <a:p>
            <a:fld id="{DE3260E4-ED7B-584B-A073-E37901C7426D}" type="slidenum">
              <a:rPr lang="en-US" smtClean="0"/>
              <a:pPr/>
              <a:t>3</a:t>
            </a:fld>
            <a:endParaRPr lang="en-US"/>
          </a:p>
        </p:txBody>
      </p:sp>
      <p:sp>
        <p:nvSpPr>
          <p:cNvPr id="5" name="TextBox 4">
            <a:extLst>
              <a:ext uri="{FF2B5EF4-FFF2-40B4-BE49-F238E27FC236}">
                <a16:creationId xmlns:a16="http://schemas.microsoft.com/office/drawing/2014/main" id="{96752D96-4497-5F4F-8EC1-964D2CA8B4B5}"/>
              </a:ext>
            </a:extLst>
          </p:cNvPr>
          <p:cNvSpPr txBox="1"/>
          <p:nvPr/>
        </p:nvSpPr>
        <p:spPr>
          <a:xfrm>
            <a:off x="2876348" y="1918107"/>
            <a:ext cx="6973330" cy="1384995"/>
          </a:xfrm>
          <a:prstGeom prst="rect">
            <a:avLst/>
          </a:prstGeom>
          <a:noFill/>
        </p:spPr>
        <p:txBody>
          <a:bodyPr wrap="square" rtlCol="0">
            <a:spAutoFit/>
          </a:bodyPr>
          <a:lstStyle/>
          <a:p>
            <a:r>
              <a:rPr lang="pt-PT" sz="2800" dirty="0"/>
              <a:t>As substâncias neurotóxicas incluem o ácido aminolevulínico (ALA), porfobilinogénio (PBG) e porfirinas</a:t>
            </a:r>
            <a:r>
              <a:rPr lang="pt-PT" sz="2800" baseline="30000" dirty="0"/>
              <a:t>1</a:t>
            </a:r>
          </a:p>
        </p:txBody>
      </p:sp>
      <p:sp>
        <p:nvSpPr>
          <p:cNvPr id="19" name="Footer Placeholder 6"/>
          <p:cNvSpPr>
            <a:spLocks noGrp="1"/>
          </p:cNvSpPr>
          <p:nvPr>
            <p:ph type="ftr" sz="quarter" idx="11"/>
          </p:nvPr>
        </p:nvSpPr>
        <p:spPr>
          <a:xfrm>
            <a:off x="479593" y="6400147"/>
            <a:ext cx="11506032" cy="365125"/>
          </a:xfrm>
        </p:spPr>
        <p:txBody>
          <a:bodyPr/>
          <a:lstStyle/>
          <a:p>
            <a:pPr>
              <a:spcAft>
                <a:spcPts val="300"/>
              </a:spcAft>
              <a:tabLst>
                <a:tab pos="7543800" algn="l"/>
              </a:tabLst>
            </a:pPr>
            <a:r>
              <a:rPr lang="pt-PT" sz="800" dirty="0">
                <a:solidFill>
                  <a:schemeClr val="bg2">
                    <a:lumMod val="50000"/>
                  </a:schemeClr>
                </a:solidFill>
              </a:rPr>
              <a:t>PHA: Porfiria hepática aguda; ALA: Ácido aminolevulínico; PBG: Porfobilinogénio	Nenhuma informação sobre os produtos médicos da Alnylam está incluída neste material. </a:t>
            </a:r>
          </a:p>
          <a:p>
            <a:pPr marL="228600" indent="-228600">
              <a:buFont typeface="+mj-lt"/>
              <a:buAutoNum type="arabicPeriod"/>
            </a:pPr>
            <a:r>
              <a:rPr lang="pt-PT" sz="800" dirty="0">
                <a:solidFill>
                  <a:schemeClr val="tx1">
                    <a:lumMod val="50000"/>
                    <a:lumOff val="50000"/>
                  </a:schemeClr>
                </a:solidFill>
              </a:rPr>
              <a:t>Naik H, Stoecker M, Sanderson SC, Balwani M, Desnick RJ. Experiences and concerns of patients with recurrent attacks of acute hepatic porphyria: A qualitative study.Mol Genet Metab. 2016;119(3):278-283. doi:10.1016/j.ymgme.2016.08.006.</a:t>
            </a:r>
          </a:p>
          <a:p>
            <a:pPr marL="228600" indent="-228600">
              <a:buFont typeface="+mj-lt"/>
              <a:buAutoNum type="arabicPeriod"/>
            </a:pPr>
            <a:r>
              <a:rPr lang="pt-PT" sz="800" dirty="0">
                <a:solidFill>
                  <a:schemeClr val="tx1">
                    <a:lumMod val="50000"/>
                    <a:lumOff val="50000"/>
                  </a:schemeClr>
                </a:solidFill>
              </a:rPr>
              <a:t>Gouya L, Ventura P, Balwani M, et al. EXPLORE: A Prospective, Multinational, Natural History Study of Patients with Acute Hepatic Porphyria with Recurrent Attacks.Hepatology. 2020;71(5):1546-1558. doi:10.1002/hep.30936</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18760" y="598752"/>
            <a:ext cx="9799473" cy="596900"/>
          </a:xfrm>
          <a:prstGeom prst="rect">
            <a:avLst/>
          </a:prstGeom>
        </p:spPr>
      </p:pic>
      <p:sp>
        <p:nvSpPr>
          <p:cNvPr id="26" name="TextBox 25">
            <a:extLst>
              <a:ext uri="{FF2B5EF4-FFF2-40B4-BE49-F238E27FC236}">
                <a16:creationId xmlns:a16="http://schemas.microsoft.com/office/drawing/2014/main" id="{96752D96-4497-5F4F-8EC1-964D2CA8B4B5}"/>
              </a:ext>
            </a:extLst>
          </p:cNvPr>
          <p:cNvSpPr txBox="1"/>
          <p:nvPr/>
        </p:nvSpPr>
        <p:spPr>
          <a:xfrm>
            <a:off x="2876346" y="4050109"/>
            <a:ext cx="3809425" cy="1938992"/>
          </a:xfrm>
          <a:prstGeom prst="rect">
            <a:avLst/>
          </a:prstGeom>
          <a:noFill/>
        </p:spPr>
        <p:txBody>
          <a:bodyPr wrap="square" rtlCol="0">
            <a:spAutoFit/>
          </a:bodyPr>
          <a:lstStyle/>
          <a:p>
            <a:r>
              <a:rPr lang="pt-PT" sz="2400" dirty="0"/>
              <a:t>Níveis elevados de substâncias neurotóxicas </a:t>
            </a:r>
          </a:p>
          <a:p>
            <a:r>
              <a:rPr lang="pt-BR" sz="2400" dirty="0"/>
              <a:t>podem levar a crises agudas</a:t>
            </a:r>
            <a:r>
              <a:rPr lang="pt-PT" sz="2400" dirty="0"/>
              <a:t>, sintomas crónicos e complicações a longo prazo</a:t>
            </a:r>
            <a:r>
              <a:rPr lang="pt-PT" sz="2400" baseline="30000" dirty="0"/>
              <a:t>2</a:t>
            </a:r>
          </a:p>
        </p:txBody>
      </p:sp>
      <p:sp>
        <p:nvSpPr>
          <p:cNvPr id="27" name="Oval 26"/>
          <p:cNvSpPr/>
          <p:nvPr/>
        </p:nvSpPr>
        <p:spPr>
          <a:xfrm>
            <a:off x="1744600" y="2025391"/>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Oval 29"/>
          <p:cNvSpPr/>
          <p:nvPr/>
        </p:nvSpPr>
        <p:spPr>
          <a:xfrm>
            <a:off x="1744600" y="418113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4" name="Picture 33"/>
          <p:cNvPicPr>
            <a:picLocks noChangeAspect="1"/>
          </p:cNvPicPr>
          <p:nvPr/>
        </p:nvPicPr>
        <p:blipFill>
          <a:blip r:embed="rId5"/>
          <a:stretch>
            <a:fillRect/>
          </a:stretch>
        </p:blipFill>
        <p:spPr>
          <a:xfrm>
            <a:off x="1860853" y="3986608"/>
            <a:ext cx="962025" cy="962025"/>
          </a:xfrm>
          <a:prstGeom prst="rect">
            <a:avLst/>
          </a:prstGeom>
        </p:spPr>
      </p:pic>
      <p:sp>
        <p:nvSpPr>
          <p:cNvPr id="17" name="TextBox 16">
            <a:extLst>
              <a:ext uri="{FF2B5EF4-FFF2-40B4-BE49-F238E27FC236}">
                <a16:creationId xmlns:a16="http://schemas.microsoft.com/office/drawing/2014/main" id="{96752D96-4497-5F4F-8EC1-964D2CA8B4B5}"/>
              </a:ext>
            </a:extLst>
          </p:cNvPr>
          <p:cNvSpPr txBox="1"/>
          <p:nvPr/>
        </p:nvSpPr>
        <p:spPr>
          <a:xfrm>
            <a:off x="7827550" y="4050109"/>
            <a:ext cx="3582572" cy="1569660"/>
          </a:xfrm>
          <a:prstGeom prst="rect">
            <a:avLst/>
          </a:prstGeom>
          <a:noFill/>
        </p:spPr>
        <p:txBody>
          <a:bodyPr wrap="square" rtlCol="0">
            <a:spAutoFit/>
          </a:bodyPr>
          <a:lstStyle/>
          <a:p>
            <a:r>
              <a:rPr lang="pt-PT" sz="2400" dirty="0"/>
              <a:t>Pode ocorrer um impacto significativo sobre a qualidade de vida e as funções do dia-a-dia</a:t>
            </a:r>
            <a:r>
              <a:rPr lang="pt-PT" sz="2400" baseline="30000" dirty="0"/>
              <a:t>1</a:t>
            </a:r>
          </a:p>
        </p:txBody>
      </p:sp>
      <p:sp>
        <p:nvSpPr>
          <p:cNvPr id="18" name="Oval 17"/>
          <p:cNvSpPr/>
          <p:nvPr/>
        </p:nvSpPr>
        <p:spPr>
          <a:xfrm>
            <a:off x="6727553" y="418113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 name="Picture 2"/>
          <p:cNvPicPr>
            <a:picLocks noChangeAspect="1"/>
          </p:cNvPicPr>
          <p:nvPr/>
        </p:nvPicPr>
        <p:blipFill>
          <a:blip r:embed="rId6"/>
          <a:stretch>
            <a:fillRect/>
          </a:stretch>
        </p:blipFill>
        <p:spPr>
          <a:xfrm>
            <a:off x="6849650" y="4081581"/>
            <a:ext cx="914400" cy="914400"/>
          </a:xfrm>
          <a:prstGeom prst="rect">
            <a:avLst/>
          </a:prstGeom>
        </p:spPr>
      </p:pic>
      <p:sp>
        <p:nvSpPr>
          <p:cNvPr id="4" name="Oval 3"/>
          <p:cNvSpPr/>
          <p:nvPr/>
        </p:nvSpPr>
        <p:spPr>
          <a:xfrm>
            <a:off x="2015611" y="2195871"/>
            <a:ext cx="516197" cy="51619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7"/>
          <a:stretch>
            <a:fillRect/>
          </a:stretch>
        </p:blipFill>
        <p:spPr>
          <a:xfrm>
            <a:off x="1769113" y="1859293"/>
            <a:ext cx="1120602" cy="1120602"/>
          </a:xfrm>
          <a:prstGeom prst="rect">
            <a:avLst/>
          </a:prstGeom>
        </p:spPr>
      </p:pic>
    </p:spTree>
    <p:extLst>
      <p:ext uri="{BB962C8B-B14F-4D97-AF65-F5344CB8AC3E}">
        <p14:creationId xmlns:p14="http://schemas.microsoft.com/office/powerpoint/2010/main" val="140811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57" y="4317999"/>
            <a:ext cx="11615869" cy="1571624"/>
          </a:xfrm>
          <a:prstGeom prst="rect">
            <a:avLst/>
          </a:prstGeom>
        </p:spPr>
      </p:pic>
      <p:sp>
        <p:nvSpPr>
          <p:cNvPr id="2" name="Title 1"/>
          <p:cNvSpPr>
            <a:spLocks noGrp="1"/>
          </p:cNvSpPr>
          <p:nvPr>
            <p:ph type="title"/>
          </p:nvPr>
        </p:nvSpPr>
        <p:spPr/>
        <p:txBody>
          <a:bodyPr/>
          <a:lstStyle/>
          <a:p>
            <a:r>
              <a:rPr lang="pt-PT">
                <a:solidFill>
                  <a:schemeClr val="tx2"/>
                </a:solidFill>
              </a:rPr>
              <a:t>Quatro tipos de PHA </a:t>
            </a:r>
          </a:p>
        </p:txBody>
      </p:sp>
      <p:sp>
        <p:nvSpPr>
          <p:cNvPr id="4" name="Rectangle 3">
            <a:extLst>
              <a:ext uri="{FF2B5EF4-FFF2-40B4-BE49-F238E27FC236}">
                <a16:creationId xmlns:a16="http://schemas.microsoft.com/office/drawing/2014/main" id="{28039A54-289C-9C49-A184-D536F742EF0F}"/>
              </a:ext>
            </a:extLst>
          </p:cNvPr>
          <p:cNvSpPr/>
          <p:nvPr/>
        </p:nvSpPr>
        <p:spPr>
          <a:xfrm>
            <a:off x="400217" y="3733601"/>
            <a:ext cx="1981660" cy="338554"/>
          </a:xfrm>
          <a:prstGeom prst="rect">
            <a:avLst/>
          </a:prstGeom>
        </p:spPr>
        <p:txBody>
          <a:bodyPr wrap="square">
            <a:spAutoFit/>
          </a:bodyPr>
          <a:lstStyle/>
          <a:p>
            <a:r>
              <a:rPr lang="pt-PT" sz="1600">
                <a:solidFill>
                  <a:schemeClr val="tx2"/>
                </a:solidFill>
              </a:rPr>
              <a:t>Mais frequente</a:t>
            </a:r>
          </a:p>
        </p:txBody>
      </p:sp>
      <p:sp>
        <p:nvSpPr>
          <p:cNvPr id="7" name="Rectangle 6">
            <a:extLst>
              <a:ext uri="{FF2B5EF4-FFF2-40B4-BE49-F238E27FC236}">
                <a16:creationId xmlns:a16="http://schemas.microsoft.com/office/drawing/2014/main" id="{14354B0B-BAB3-3242-8A0E-DFB933F27D72}"/>
              </a:ext>
            </a:extLst>
          </p:cNvPr>
          <p:cNvSpPr/>
          <p:nvPr/>
        </p:nvSpPr>
        <p:spPr>
          <a:xfrm>
            <a:off x="903007" y="4647504"/>
            <a:ext cx="10541000" cy="830997"/>
          </a:xfrm>
          <a:prstGeom prst="rect">
            <a:avLst/>
          </a:prstGeom>
        </p:spPr>
        <p:txBody>
          <a:bodyPr wrap="square">
            <a:spAutoFit/>
          </a:bodyPr>
          <a:lstStyle/>
          <a:p>
            <a:pPr algn="ctr"/>
            <a:r>
              <a:rPr lang="pt-PT" sz="2400" dirty="0"/>
              <a:t>Cada tipo de PHA é provocado por uma mutação genética única, </a:t>
            </a:r>
          </a:p>
          <a:p>
            <a:pPr algn="ctr"/>
            <a:r>
              <a:rPr lang="pt-PT" sz="2400" dirty="0"/>
              <a:t>que inibe a produção de uma certa enzima nas vias de síntese de heme</a:t>
            </a:r>
            <a:r>
              <a:rPr lang="pt-PT" sz="2400" baseline="30000" dirty="0"/>
              <a:t>3</a:t>
            </a:r>
            <a:r>
              <a:rPr lang="pt-PT" sz="2400" dirty="0"/>
              <a:t> </a:t>
            </a:r>
          </a:p>
        </p:txBody>
      </p:sp>
      <p:sp>
        <p:nvSpPr>
          <p:cNvPr id="9" name="Slide Number Placeholder 8"/>
          <p:cNvSpPr>
            <a:spLocks noGrp="1"/>
          </p:cNvSpPr>
          <p:nvPr>
            <p:ph type="sldNum" sz="quarter" idx="12"/>
          </p:nvPr>
        </p:nvSpPr>
        <p:spPr/>
        <p:txBody>
          <a:bodyPr/>
          <a:lstStyle/>
          <a:p>
            <a:fld id="{DE3260E4-ED7B-584B-A073-E37901C7426D}" type="slidenum">
              <a:rPr lang="en-US" smtClean="0"/>
              <a:t>4</a:t>
            </a:fld>
            <a:endParaRPr lang="en-US"/>
          </a:p>
        </p:txBody>
      </p:sp>
      <p:sp>
        <p:nvSpPr>
          <p:cNvPr id="10" name="Footer Placeholder 6"/>
          <p:cNvSpPr>
            <a:spLocks noGrp="1"/>
          </p:cNvSpPr>
          <p:nvPr>
            <p:ph type="ftr" sz="quarter" idx="11"/>
          </p:nvPr>
        </p:nvSpPr>
        <p:spPr>
          <a:xfrm>
            <a:off x="570989" y="6330444"/>
            <a:ext cx="11712408" cy="591165"/>
          </a:xfrm>
        </p:spPr>
        <p:txBody>
          <a:bodyPr/>
          <a:lstStyle/>
          <a:p>
            <a:pPr>
              <a:spcAft>
                <a:spcPts val="300"/>
              </a:spcAft>
              <a:tabLst>
                <a:tab pos="8120063" algn="l"/>
              </a:tabLst>
            </a:pPr>
            <a:r>
              <a:rPr lang="pt-PT" sz="800" dirty="0">
                <a:solidFill>
                  <a:schemeClr val="bg2">
                    <a:lumMod val="50000"/>
                  </a:schemeClr>
                </a:solidFill>
              </a:rPr>
              <a:t>PHA: Porfiria hepática aguda; AIP: Porfiria aguda intermitente; PV: Porfiria variegata; CPH: Coproporfiria hereditária; PDA: Porfiria por deficiência da ALAD; ALAD: Ácido aminolevulínico desidratase </a:t>
            </a:r>
          </a:p>
          <a:p>
            <a:pPr marL="228600" indent="-228600">
              <a:buFont typeface="+mj-lt"/>
              <a:buAutoNum type="arabicPeriod"/>
            </a:pPr>
            <a:r>
              <a:rPr lang="pt-PT" sz="800" dirty="0">
                <a:solidFill>
                  <a:schemeClr val="tx1">
                    <a:lumMod val="50000"/>
                    <a:lumOff val="50000"/>
                  </a:schemeClr>
                </a:solidFill>
              </a:rPr>
              <a:t>Wang B, Rudnick S, Cengia B, Bonkovsky HL. Acute Hepatic Porphyrias: Review and Recent Progress.Hepatol Commun. 2018;3(2):193-206. Publicado a 20 de dez. de 2018. doi:10.1002/hep4.1297.</a:t>
            </a:r>
          </a:p>
          <a:p>
            <a:pPr marL="228600" indent="-228600">
              <a:buFont typeface="+mj-lt"/>
              <a:buAutoNum type="arabicPeriod"/>
            </a:pPr>
            <a:r>
              <a:rPr lang="pt-PT" sz="800" dirty="0">
                <a:solidFill>
                  <a:schemeClr val="tx1">
                    <a:lumMod val="50000"/>
                    <a:lumOff val="50000"/>
                  </a:schemeClr>
                </a:solidFill>
              </a:rPr>
              <a:t>Elder G, Harper P, Badminton M, Sandberg S, Deybach JC. The incidence of inherited porphyrias in Europe. J Inherit Metab Dis. 2013;36(5):849-857. doi:10.1007/s10545-012-9544-4</a:t>
            </a:r>
          </a:p>
          <a:p>
            <a:pPr marL="228600" indent="-228600">
              <a:buFont typeface="+mj-lt"/>
              <a:buAutoNum type="arabicPeriod"/>
            </a:pPr>
            <a:r>
              <a:rPr lang="pt-PT" sz="800" dirty="0">
                <a:solidFill>
                  <a:schemeClr val="tx1">
                    <a:lumMod val="50000"/>
                    <a:lumOff val="50000"/>
                  </a:schemeClr>
                </a:solidFill>
              </a:rPr>
              <a:t>Bissell DM &amp; Wang B. J C/,n Transl Hepatol. 3 de mar. de 2015 (1):17-26.</a:t>
            </a:r>
          </a:p>
        </p:txBody>
      </p:sp>
      <p:pic>
        <p:nvPicPr>
          <p:cNvPr id="12" name="Picture 11">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3" y="598752"/>
            <a:ext cx="4236139" cy="596900"/>
          </a:xfrm>
          <a:prstGeom prst="rect">
            <a:avLst/>
          </a:prstGeom>
        </p:spPr>
      </p:pic>
      <p:sp>
        <p:nvSpPr>
          <p:cNvPr id="33" name="Rectangle 32">
            <a:extLst>
              <a:ext uri="{FF2B5EF4-FFF2-40B4-BE49-F238E27FC236}">
                <a16:creationId xmlns:a16="http://schemas.microsoft.com/office/drawing/2014/main" id="{28039A54-289C-9C49-A184-D536F742EF0F}"/>
              </a:ext>
            </a:extLst>
          </p:cNvPr>
          <p:cNvSpPr/>
          <p:nvPr/>
        </p:nvSpPr>
        <p:spPr>
          <a:xfrm>
            <a:off x="176932" y="1225632"/>
            <a:ext cx="3376483" cy="954107"/>
          </a:xfrm>
          <a:prstGeom prst="rect">
            <a:avLst/>
          </a:prstGeom>
        </p:spPr>
        <p:txBody>
          <a:bodyPr wrap="square">
            <a:spAutoFit/>
          </a:bodyPr>
          <a:lstStyle/>
          <a:p>
            <a:pPr marL="0" lvl="1" algn="ctr"/>
            <a:r>
              <a:rPr lang="pt-PT" sz="2800" b="1">
                <a:solidFill>
                  <a:srgbClr val="5C375E"/>
                </a:solidFill>
              </a:rPr>
              <a:t>Porfiria aguda intermitente (PAI)</a:t>
            </a:r>
            <a:r>
              <a:rPr lang="pt-PT" sz="2800" b="1" baseline="30000">
                <a:solidFill>
                  <a:srgbClr val="5C375E"/>
                </a:solidFill>
              </a:rPr>
              <a:t>1</a:t>
            </a:r>
          </a:p>
        </p:txBody>
      </p:sp>
      <p:sp>
        <p:nvSpPr>
          <p:cNvPr id="35" name="Rectangle 34">
            <a:extLst>
              <a:ext uri="{FF2B5EF4-FFF2-40B4-BE49-F238E27FC236}">
                <a16:creationId xmlns:a16="http://schemas.microsoft.com/office/drawing/2014/main" id="{28039A54-289C-9C49-A184-D536F742EF0F}"/>
              </a:ext>
            </a:extLst>
          </p:cNvPr>
          <p:cNvSpPr/>
          <p:nvPr/>
        </p:nvSpPr>
        <p:spPr>
          <a:xfrm>
            <a:off x="3622210" y="1717814"/>
            <a:ext cx="2804983" cy="861774"/>
          </a:xfrm>
          <a:prstGeom prst="rect">
            <a:avLst/>
          </a:prstGeom>
        </p:spPr>
        <p:txBody>
          <a:bodyPr wrap="square">
            <a:spAutoFit/>
          </a:bodyPr>
          <a:lstStyle/>
          <a:p>
            <a:pPr marL="0" lvl="1" algn="ctr"/>
            <a:r>
              <a:rPr lang="pt-PT" sz="2500" b="1">
                <a:solidFill>
                  <a:srgbClr val="5C375E"/>
                </a:solidFill>
              </a:rPr>
              <a:t>Porfiria variegata (PV)</a:t>
            </a:r>
            <a:r>
              <a:rPr lang="pt-PT" sz="2500" b="1" baseline="30000">
                <a:solidFill>
                  <a:srgbClr val="5C375E"/>
                </a:solidFill>
              </a:rPr>
              <a:t>2</a:t>
            </a:r>
          </a:p>
        </p:txBody>
      </p:sp>
      <p:sp>
        <p:nvSpPr>
          <p:cNvPr id="36" name="Rectangle 35">
            <a:extLst>
              <a:ext uri="{FF2B5EF4-FFF2-40B4-BE49-F238E27FC236}">
                <a16:creationId xmlns:a16="http://schemas.microsoft.com/office/drawing/2014/main" id="{28039A54-289C-9C49-A184-D536F742EF0F}"/>
              </a:ext>
            </a:extLst>
          </p:cNvPr>
          <p:cNvSpPr/>
          <p:nvPr/>
        </p:nvSpPr>
        <p:spPr>
          <a:xfrm>
            <a:off x="6495988" y="2068353"/>
            <a:ext cx="3030572" cy="800219"/>
          </a:xfrm>
          <a:prstGeom prst="rect">
            <a:avLst/>
          </a:prstGeom>
        </p:spPr>
        <p:txBody>
          <a:bodyPr wrap="square">
            <a:spAutoFit/>
          </a:bodyPr>
          <a:lstStyle/>
          <a:p>
            <a:pPr marL="0" lvl="1" algn="ctr"/>
            <a:r>
              <a:rPr lang="pt-PT" sz="2300" b="1" dirty="0">
                <a:solidFill>
                  <a:srgbClr val="5C375E"/>
                </a:solidFill>
              </a:rPr>
              <a:t>Coproporfiria hereditária (CPH)</a:t>
            </a:r>
            <a:r>
              <a:rPr lang="pt-PT" sz="2300" b="1" baseline="30000" dirty="0">
                <a:solidFill>
                  <a:srgbClr val="5C375E"/>
                </a:solidFill>
              </a:rPr>
              <a:t>2</a:t>
            </a:r>
          </a:p>
        </p:txBody>
      </p:sp>
      <p:sp>
        <p:nvSpPr>
          <p:cNvPr id="37" name="Rectangle 36">
            <a:extLst>
              <a:ext uri="{FF2B5EF4-FFF2-40B4-BE49-F238E27FC236}">
                <a16:creationId xmlns:a16="http://schemas.microsoft.com/office/drawing/2014/main" id="{28039A54-289C-9C49-A184-D536F742EF0F}"/>
              </a:ext>
            </a:extLst>
          </p:cNvPr>
          <p:cNvSpPr/>
          <p:nvPr/>
        </p:nvSpPr>
        <p:spPr>
          <a:xfrm>
            <a:off x="9346876" y="2616202"/>
            <a:ext cx="2746770" cy="707886"/>
          </a:xfrm>
          <a:prstGeom prst="rect">
            <a:avLst/>
          </a:prstGeom>
        </p:spPr>
        <p:txBody>
          <a:bodyPr wrap="square">
            <a:spAutoFit/>
          </a:bodyPr>
          <a:lstStyle/>
          <a:p>
            <a:pPr marL="0" lvl="1" algn="ctr"/>
            <a:r>
              <a:rPr lang="pt-PT" sz="2000" b="1" dirty="0">
                <a:solidFill>
                  <a:srgbClr val="5C375E"/>
                </a:solidFill>
              </a:rPr>
              <a:t>Porfiria por deficiência da ALAD (PDA)</a:t>
            </a:r>
            <a:r>
              <a:rPr lang="pt-PT" sz="2000" b="1" baseline="30000" dirty="0">
                <a:solidFill>
                  <a:srgbClr val="5C375E"/>
                </a:solidFill>
              </a:rPr>
              <a:t>3</a:t>
            </a:r>
          </a:p>
        </p:txBody>
      </p:sp>
      <p:sp>
        <p:nvSpPr>
          <p:cNvPr id="18" name="Rectangle 17">
            <a:extLst>
              <a:ext uri="{FF2B5EF4-FFF2-40B4-BE49-F238E27FC236}">
                <a16:creationId xmlns:a16="http://schemas.microsoft.com/office/drawing/2014/main" id="{28039A54-289C-9C49-A184-D536F742EF0F}"/>
              </a:ext>
            </a:extLst>
          </p:cNvPr>
          <p:cNvSpPr/>
          <p:nvPr/>
        </p:nvSpPr>
        <p:spPr>
          <a:xfrm>
            <a:off x="9850909" y="3733601"/>
            <a:ext cx="1981660" cy="338554"/>
          </a:xfrm>
          <a:prstGeom prst="rect">
            <a:avLst/>
          </a:prstGeom>
        </p:spPr>
        <p:txBody>
          <a:bodyPr wrap="square">
            <a:spAutoFit/>
          </a:bodyPr>
          <a:lstStyle/>
          <a:p>
            <a:pPr algn="r"/>
            <a:r>
              <a:rPr lang="pt-PT" sz="1600">
                <a:solidFill>
                  <a:schemeClr val="tx2"/>
                </a:solidFill>
              </a:rPr>
              <a:t>Extremamente raro</a:t>
            </a:r>
          </a:p>
        </p:txBody>
      </p:sp>
      <p:sp>
        <p:nvSpPr>
          <p:cNvPr id="8" name="Isosceles Triangle 7"/>
          <p:cNvSpPr/>
          <p:nvPr/>
        </p:nvSpPr>
        <p:spPr>
          <a:xfrm>
            <a:off x="479592" y="2341462"/>
            <a:ext cx="11424334" cy="1373287"/>
          </a:xfrm>
          <a:prstGeom prst="triangle">
            <a:avLst>
              <a:gd name="adj" fmla="val 0"/>
            </a:avLst>
          </a:prstGeom>
          <a:gradFill flip="none" rotWithShape="1">
            <a:gsLst>
              <a:gs pos="0">
                <a:schemeClr val="tx2"/>
              </a:gs>
              <a:gs pos="100000">
                <a:srgbClr val="1B9AB2"/>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95C46A4D-AFF8-3DCE-9E62-E5F1778E18CE}"/>
              </a:ext>
            </a:extLst>
          </p:cNvPr>
          <p:cNvSpPr txBox="1"/>
          <p:nvPr/>
        </p:nvSpPr>
        <p:spPr>
          <a:xfrm>
            <a:off x="9846364" y="6330444"/>
            <a:ext cx="2345636" cy="338554"/>
          </a:xfrm>
          <a:prstGeom prst="rect">
            <a:avLst/>
          </a:prstGeom>
          <a:noFill/>
        </p:spPr>
        <p:txBody>
          <a:bodyPr wrap="square">
            <a:spAutoFit/>
          </a:bodyPr>
          <a:lstStyle/>
          <a:p>
            <a:pPr>
              <a:spcAft>
                <a:spcPts val="300"/>
              </a:spcAft>
              <a:tabLst>
                <a:tab pos="8120063" algn="l"/>
              </a:tabLst>
            </a:pPr>
            <a:r>
              <a:rPr lang="pt-BR" sz="800" dirty="0">
                <a:solidFill>
                  <a:schemeClr val="bg2">
                    <a:lumMod val="50000"/>
                  </a:schemeClr>
                </a:solidFill>
              </a:rPr>
              <a:t>Nenhuma informação sobre os produtos médicos da Alnylam está incluída neste material. </a:t>
            </a:r>
            <a:endParaRPr lang="en-GB" sz="800" dirty="0">
              <a:solidFill>
                <a:schemeClr val="bg2">
                  <a:lumMod val="50000"/>
                </a:schemeClr>
              </a:solidFill>
            </a:endParaRPr>
          </a:p>
        </p:txBody>
      </p:sp>
    </p:spTree>
    <p:extLst>
      <p:ext uri="{BB962C8B-B14F-4D97-AF65-F5344CB8AC3E}">
        <p14:creationId xmlns:p14="http://schemas.microsoft.com/office/powerpoint/2010/main" val="1389907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icture 193"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1570353" y="4127986"/>
            <a:ext cx="1768589" cy="607990"/>
          </a:xfrm>
          <a:prstGeom prst="rect">
            <a:avLst/>
          </a:prstGeom>
        </p:spPr>
      </p:pic>
      <p:sp>
        <p:nvSpPr>
          <p:cNvPr id="2" name="Title 1"/>
          <p:cNvSpPr>
            <a:spLocks noGrp="1"/>
          </p:cNvSpPr>
          <p:nvPr>
            <p:ph type="title"/>
          </p:nvPr>
        </p:nvSpPr>
        <p:spPr/>
        <p:txBody>
          <a:bodyPr/>
          <a:lstStyle/>
          <a:p>
            <a:r>
              <a:rPr lang="pt-PT"/>
              <a:t>Está tudo nos seus genes </a:t>
            </a:r>
          </a:p>
        </p:txBody>
      </p:sp>
      <p:sp>
        <p:nvSpPr>
          <p:cNvPr id="9" name="Slide Number Placeholder 8"/>
          <p:cNvSpPr>
            <a:spLocks noGrp="1"/>
          </p:cNvSpPr>
          <p:nvPr>
            <p:ph type="sldNum" sz="quarter" idx="12"/>
          </p:nvPr>
        </p:nvSpPr>
        <p:spPr/>
        <p:txBody>
          <a:bodyPr/>
          <a:lstStyle/>
          <a:p>
            <a:fld id="{DE3260E4-ED7B-584B-A073-E37901C7426D}" type="slidenum">
              <a:rPr lang="en-US" smtClean="0"/>
              <a:t>5</a:t>
            </a:fld>
            <a:endParaRPr lang="en-US"/>
          </a:p>
        </p:txBody>
      </p:sp>
      <p:sp>
        <p:nvSpPr>
          <p:cNvPr id="10" name="Footer Placeholder 6"/>
          <p:cNvSpPr>
            <a:spLocks noGrp="1"/>
          </p:cNvSpPr>
          <p:nvPr>
            <p:ph type="ftr" sz="quarter" idx="11"/>
          </p:nvPr>
        </p:nvSpPr>
        <p:spPr>
          <a:xfrm>
            <a:off x="479593" y="6400147"/>
            <a:ext cx="11474282" cy="365125"/>
          </a:xfrm>
        </p:spPr>
        <p:txBody>
          <a:bodyPr/>
          <a:lstStyle/>
          <a:p>
            <a:pPr>
              <a:spcAft>
                <a:spcPts val="300"/>
              </a:spcAft>
              <a:tabLst>
                <a:tab pos="7543800" algn="l"/>
                <a:tab pos="9261475" algn="l"/>
              </a:tabLst>
            </a:pPr>
            <a:r>
              <a:rPr lang="pt-PT" sz="800" dirty="0">
                <a:solidFill>
                  <a:schemeClr val="bg2">
                    <a:lumMod val="50000"/>
                  </a:schemeClr>
                </a:solidFill>
              </a:rPr>
              <a:t>PHA: Porfiria hepática aguda	Nenhuma informação sobre os produtos médicos da Alnylam está incluída neste material. </a:t>
            </a:r>
          </a:p>
          <a:p>
            <a:pPr marL="228600" indent="-228600">
              <a:buFont typeface="+mj-lt"/>
              <a:buAutoNum type="arabicPeriod"/>
            </a:pPr>
            <a:r>
              <a:rPr lang="pt-PT" sz="800" dirty="0">
                <a:solidFill>
                  <a:schemeClr val="bg2">
                    <a:lumMod val="50000"/>
                  </a:schemeClr>
                </a:solidFill>
              </a:rPr>
              <a:t>Wang B, Rudnick S, Cengia B, Bonkovsky HL. Acute Hepatic Porphyrias: Review and Recent Progress.Hepatol Commun. 2018;3(2):193-206. Publicado a 20 de dez. de 2018. doi:10.1002/hep4.1297.</a:t>
            </a:r>
          </a:p>
        </p:txBody>
      </p:sp>
      <p:pic>
        <p:nvPicPr>
          <p:cNvPr id="13" name="Picture 12">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3" y="598752"/>
            <a:ext cx="5090905" cy="596900"/>
          </a:xfrm>
          <a:prstGeom prst="rect">
            <a:avLst/>
          </a:prstGeom>
        </p:spPr>
      </p:pic>
      <p:sp>
        <p:nvSpPr>
          <p:cNvPr id="85" name="TextBox 84">
            <a:extLst>
              <a:ext uri="{FF2B5EF4-FFF2-40B4-BE49-F238E27FC236}">
                <a16:creationId xmlns:a16="http://schemas.microsoft.com/office/drawing/2014/main" id="{23A7F34B-A652-7147-AF23-03A4B0A1CF31}"/>
              </a:ext>
            </a:extLst>
          </p:cNvPr>
          <p:cNvSpPr txBox="1"/>
          <p:nvPr/>
        </p:nvSpPr>
        <p:spPr>
          <a:xfrm>
            <a:off x="906200" y="4818652"/>
            <a:ext cx="4749755" cy="1200328"/>
          </a:xfrm>
          <a:prstGeom prst="rect">
            <a:avLst/>
          </a:prstGeom>
          <a:noFill/>
        </p:spPr>
        <p:txBody>
          <a:bodyPr wrap="square" rtlCol="0">
            <a:spAutoFit/>
          </a:bodyPr>
          <a:lstStyle/>
          <a:p>
            <a:pPr algn="ctr"/>
            <a:r>
              <a:rPr lang="pt-PT" sz="2400" b="1">
                <a:solidFill>
                  <a:schemeClr val="accent2">
                    <a:lumMod val="75000"/>
                  </a:schemeClr>
                </a:solidFill>
                <a:cs typeface="Calibri"/>
              </a:rPr>
              <a:t>Se um progenitor for portador do gene alterado, um filho tem 50% de hipótese de herdar a mutação.</a:t>
            </a:r>
          </a:p>
        </p:txBody>
      </p:sp>
      <p:grpSp>
        <p:nvGrpSpPr>
          <p:cNvPr id="146" name="Group 145"/>
          <p:cNvGrpSpPr/>
          <p:nvPr/>
        </p:nvGrpSpPr>
        <p:grpSpPr>
          <a:xfrm>
            <a:off x="2453507" y="884796"/>
            <a:ext cx="1193660" cy="1768668"/>
            <a:chOff x="8126357" y="1378773"/>
            <a:chExt cx="1642345" cy="2433492"/>
          </a:xfrm>
        </p:grpSpPr>
        <p:pic>
          <p:nvPicPr>
            <p:cNvPr id="147" name="Picture 146"/>
            <p:cNvPicPr>
              <a:picLocks noChangeAspect="1"/>
            </p:cNvPicPr>
            <p:nvPr/>
          </p:nvPicPr>
          <p:blipFill rotWithShape="1">
            <a:blip r:embed="rId5"/>
            <a:srcRect l="49149" r="35195"/>
            <a:stretch/>
          </p:blipFill>
          <p:spPr>
            <a:xfrm>
              <a:off x="8581571" y="1378773"/>
              <a:ext cx="381000" cy="2433492"/>
            </a:xfrm>
            <a:prstGeom prst="rect">
              <a:avLst/>
            </a:prstGeom>
          </p:spPr>
        </p:pic>
        <p:pic>
          <p:nvPicPr>
            <p:cNvPr id="148" name="Picture 147"/>
            <p:cNvPicPr>
              <a:picLocks noChangeAspect="1"/>
            </p:cNvPicPr>
            <p:nvPr/>
          </p:nvPicPr>
          <p:blipFill rotWithShape="1">
            <a:blip r:embed="rId5"/>
            <a:srcRect l="49149" r="35195"/>
            <a:stretch/>
          </p:blipFill>
          <p:spPr>
            <a:xfrm flipH="1">
              <a:off x="8932979" y="1378773"/>
              <a:ext cx="381000" cy="2433492"/>
            </a:xfrm>
            <a:prstGeom prst="rect">
              <a:avLst/>
            </a:prstGeom>
          </p:spPr>
        </p:pic>
        <p:sp>
          <p:nvSpPr>
            <p:cNvPr id="149" name="Oval 148"/>
            <p:cNvSpPr/>
            <p:nvPr/>
          </p:nvSpPr>
          <p:spPr>
            <a:xfrm>
              <a:off x="9224735" y="2581189"/>
              <a:ext cx="543967" cy="54396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Oval 149"/>
            <p:cNvSpPr/>
            <p:nvPr/>
          </p:nvSpPr>
          <p:spPr>
            <a:xfrm>
              <a:off x="8126357" y="2581189"/>
              <a:ext cx="543967" cy="54396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3326683" y="941222"/>
            <a:ext cx="672630" cy="1724436"/>
            <a:chOff x="3646448" y="1616514"/>
            <a:chExt cx="925464" cy="2372633"/>
          </a:xfrm>
        </p:grpSpPr>
        <p:pic>
          <p:nvPicPr>
            <p:cNvPr id="162" name="Picture 161"/>
            <p:cNvPicPr>
              <a:picLocks noChangeAspect="1"/>
            </p:cNvPicPr>
            <p:nvPr/>
          </p:nvPicPr>
          <p:blipFill rotWithShape="1">
            <a:blip r:embed="rId5"/>
            <a:srcRect l="36709" r="47088"/>
            <a:stretch/>
          </p:blipFill>
          <p:spPr>
            <a:xfrm>
              <a:off x="4091459" y="1616514"/>
              <a:ext cx="384434" cy="2372633"/>
            </a:xfrm>
            <a:prstGeom prst="rect">
              <a:avLst/>
            </a:prstGeom>
          </p:spPr>
        </p:pic>
        <p:sp>
          <p:nvSpPr>
            <p:cNvPr id="4" name="Rectangle 3"/>
            <p:cNvSpPr/>
            <p:nvPr/>
          </p:nvSpPr>
          <p:spPr>
            <a:xfrm rot="20689307">
              <a:off x="4407666" y="2414781"/>
              <a:ext cx="164246" cy="4286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 name="Group 4"/>
            <p:cNvGrpSpPr/>
            <p:nvPr/>
          </p:nvGrpSpPr>
          <p:grpSpPr>
            <a:xfrm flipH="1">
              <a:off x="3646448" y="1616514"/>
              <a:ext cx="480453" cy="2372633"/>
              <a:chOff x="5331924" y="1628142"/>
              <a:chExt cx="480453" cy="2372633"/>
            </a:xfrm>
          </p:grpSpPr>
          <p:pic>
            <p:nvPicPr>
              <p:cNvPr id="181" name="Picture 180"/>
              <p:cNvPicPr>
                <a:picLocks noChangeAspect="1"/>
              </p:cNvPicPr>
              <p:nvPr/>
            </p:nvPicPr>
            <p:blipFill rotWithShape="1">
              <a:blip r:embed="rId5"/>
              <a:srcRect l="36709" r="47088"/>
              <a:stretch/>
            </p:blipFill>
            <p:spPr>
              <a:xfrm>
                <a:off x="5331924" y="1628142"/>
                <a:ext cx="384434" cy="2372633"/>
              </a:xfrm>
              <a:prstGeom prst="rect">
                <a:avLst/>
              </a:prstGeom>
            </p:spPr>
          </p:pic>
          <p:sp>
            <p:nvSpPr>
              <p:cNvPr id="182" name="Rectangle 181"/>
              <p:cNvSpPr/>
              <p:nvPr/>
            </p:nvSpPr>
            <p:spPr>
              <a:xfrm rot="20689307">
                <a:off x="5648131" y="2426409"/>
                <a:ext cx="164246" cy="4286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8" name="Group 7"/>
          <p:cNvGrpSpPr/>
          <p:nvPr/>
        </p:nvGrpSpPr>
        <p:grpSpPr>
          <a:xfrm>
            <a:off x="2844559" y="2444473"/>
            <a:ext cx="400380" cy="171757"/>
            <a:chOff x="1749763" y="1679793"/>
            <a:chExt cx="284542" cy="122064"/>
          </a:xfrm>
        </p:grpSpPr>
        <p:sp>
          <p:nvSpPr>
            <p:cNvPr id="183" name="Oval 182"/>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4" name="Oval 183"/>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5" name="Group 184"/>
          <p:cNvGrpSpPr/>
          <p:nvPr/>
        </p:nvGrpSpPr>
        <p:grpSpPr>
          <a:xfrm>
            <a:off x="3490285" y="2431105"/>
            <a:ext cx="400380" cy="171757"/>
            <a:chOff x="1749763" y="1679793"/>
            <a:chExt cx="284542" cy="122064"/>
          </a:xfrm>
        </p:grpSpPr>
        <p:sp>
          <p:nvSpPr>
            <p:cNvPr id="186" name="Oval 185"/>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7" name="Oval 186"/>
            <p:cNvSpPr/>
            <p:nvPr/>
          </p:nvSpPr>
          <p:spPr>
            <a:xfrm>
              <a:off x="1912241" y="1679793"/>
              <a:ext cx="122064" cy="12206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8" name="TextBox 187">
            <a:extLst>
              <a:ext uri="{FF2B5EF4-FFF2-40B4-BE49-F238E27FC236}">
                <a16:creationId xmlns:a16="http://schemas.microsoft.com/office/drawing/2014/main" id="{23A7F34B-A652-7147-AF23-03A4B0A1CF31}"/>
              </a:ext>
            </a:extLst>
          </p:cNvPr>
          <p:cNvSpPr txBox="1"/>
          <p:nvPr/>
        </p:nvSpPr>
        <p:spPr>
          <a:xfrm>
            <a:off x="1903628" y="1592804"/>
            <a:ext cx="1029179" cy="523220"/>
          </a:xfrm>
          <a:prstGeom prst="rect">
            <a:avLst/>
          </a:prstGeom>
          <a:noFill/>
        </p:spPr>
        <p:txBody>
          <a:bodyPr wrap="square" rtlCol="0">
            <a:spAutoFit/>
          </a:bodyPr>
          <a:lstStyle/>
          <a:p>
            <a:r>
              <a:rPr lang="pt-PT" sz="1400" dirty="0">
                <a:cs typeface="Calibri"/>
              </a:rPr>
              <a:t>Pai é </a:t>
            </a:r>
            <a:r>
              <a:rPr lang="pt-PT" sz="1400" dirty="0">
                <a:solidFill>
                  <a:schemeClr val="accent2">
                    <a:lumMod val="75000"/>
                  </a:schemeClr>
                </a:solidFill>
                <a:cs typeface="Calibri"/>
              </a:rPr>
              <a:t>afetado</a:t>
            </a:r>
          </a:p>
        </p:txBody>
      </p:sp>
      <p:sp>
        <p:nvSpPr>
          <p:cNvPr id="189" name="TextBox 188">
            <a:extLst>
              <a:ext uri="{FF2B5EF4-FFF2-40B4-BE49-F238E27FC236}">
                <a16:creationId xmlns:a16="http://schemas.microsoft.com/office/drawing/2014/main" id="{23A7F34B-A652-7147-AF23-03A4B0A1CF31}"/>
              </a:ext>
            </a:extLst>
          </p:cNvPr>
          <p:cNvSpPr txBox="1"/>
          <p:nvPr/>
        </p:nvSpPr>
        <p:spPr>
          <a:xfrm>
            <a:off x="3990033" y="1591276"/>
            <a:ext cx="925677" cy="523220"/>
          </a:xfrm>
          <a:prstGeom prst="rect">
            <a:avLst/>
          </a:prstGeom>
          <a:noFill/>
        </p:spPr>
        <p:txBody>
          <a:bodyPr wrap="square" rtlCol="0">
            <a:spAutoFit/>
          </a:bodyPr>
          <a:lstStyle/>
          <a:p>
            <a:r>
              <a:rPr lang="pt-PT" sz="1400" dirty="0">
                <a:cs typeface="Calibri"/>
              </a:rPr>
              <a:t>Mãe não é afetada</a:t>
            </a:r>
          </a:p>
        </p:txBody>
      </p:sp>
      <p:sp>
        <p:nvSpPr>
          <p:cNvPr id="190" name="Oval 189"/>
          <p:cNvSpPr/>
          <p:nvPr/>
        </p:nvSpPr>
        <p:spPr>
          <a:xfrm>
            <a:off x="638981" y="2511330"/>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1" name="Oval 190"/>
          <p:cNvSpPr/>
          <p:nvPr/>
        </p:nvSpPr>
        <p:spPr>
          <a:xfrm>
            <a:off x="638981" y="2800536"/>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TextBox 191">
            <a:extLst>
              <a:ext uri="{FF2B5EF4-FFF2-40B4-BE49-F238E27FC236}">
                <a16:creationId xmlns:a16="http://schemas.microsoft.com/office/drawing/2014/main" id="{23A7F34B-A652-7147-AF23-03A4B0A1CF31}"/>
              </a:ext>
            </a:extLst>
          </p:cNvPr>
          <p:cNvSpPr txBox="1"/>
          <p:nvPr/>
        </p:nvSpPr>
        <p:spPr>
          <a:xfrm>
            <a:off x="759517" y="2399627"/>
            <a:ext cx="1201108" cy="307777"/>
          </a:xfrm>
          <a:prstGeom prst="rect">
            <a:avLst/>
          </a:prstGeom>
          <a:noFill/>
        </p:spPr>
        <p:txBody>
          <a:bodyPr wrap="square" rtlCol="0">
            <a:spAutoFit/>
          </a:bodyPr>
          <a:lstStyle/>
          <a:p>
            <a:r>
              <a:rPr lang="pt-PT" sz="1400"/>
              <a:t>Gene normal</a:t>
            </a:r>
          </a:p>
        </p:txBody>
      </p:sp>
      <p:sp>
        <p:nvSpPr>
          <p:cNvPr id="193" name="TextBox 192">
            <a:extLst>
              <a:ext uri="{FF2B5EF4-FFF2-40B4-BE49-F238E27FC236}">
                <a16:creationId xmlns:a16="http://schemas.microsoft.com/office/drawing/2014/main" id="{23A7F34B-A652-7147-AF23-03A4B0A1CF31}"/>
              </a:ext>
            </a:extLst>
          </p:cNvPr>
          <p:cNvSpPr txBox="1"/>
          <p:nvPr/>
        </p:nvSpPr>
        <p:spPr>
          <a:xfrm>
            <a:off x="759517" y="2688833"/>
            <a:ext cx="1597697" cy="307777"/>
          </a:xfrm>
          <a:prstGeom prst="rect">
            <a:avLst/>
          </a:prstGeom>
          <a:noFill/>
        </p:spPr>
        <p:txBody>
          <a:bodyPr wrap="square" rtlCol="0">
            <a:spAutoFit/>
          </a:bodyPr>
          <a:lstStyle/>
          <a:p>
            <a:r>
              <a:rPr lang="pt-PT" sz="1400"/>
              <a:t>Gene alterado</a:t>
            </a:r>
          </a:p>
        </p:txBody>
      </p:sp>
      <p:grpSp>
        <p:nvGrpSpPr>
          <p:cNvPr id="12" name="Group 11"/>
          <p:cNvGrpSpPr/>
          <p:nvPr/>
        </p:nvGrpSpPr>
        <p:grpSpPr>
          <a:xfrm>
            <a:off x="2642909" y="3050082"/>
            <a:ext cx="500798" cy="840037"/>
            <a:chOff x="3531767" y="2974624"/>
            <a:chExt cx="500798" cy="840037"/>
          </a:xfrm>
        </p:grpSpPr>
        <p:pic>
          <p:nvPicPr>
            <p:cNvPr id="201" name="Picture 200"/>
            <p:cNvPicPr>
              <a:picLocks noChangeAspect="1"/>
            </p:cNvPicPr>
            <p:nvPr/>
          </p:nvPicPr>
          <p:blipFill rotWithShape="1">
            <a:blip r:embed="rId5"/>
            <a:srcRect l="-1637" t="37611" r="87458" b="14803"/>
            <a:stretch/>
          </p:blipFill>
          <p:spPr>
            <a:xfrm flipH="1">
              <a:off x="3782260" y="2974624"/>
              <a:ext cx="250305" cy="840037"/>
            </a:xfrm>
            <a:prstGeom prst="rect">
              <a:avLst/>
            </a:prstGeom>
          </p:spPr>
        </p:pic>
        <p:pic>
          <p:nvPicPr>
            <p:cNvPr id="202" name="Picture 201"/>
            <p:cNvPicPr>
              <a:picLocks noChangeAspect="1"/>
            </p:cNvPicPr>
            <p:nvPr/>
          </p:nvPicPr>
          <p:blipFill rotWithShape="1">
            <a:blip r:embed="rId5"/>
            <a:srcRect l="-1637" t="37611" r="87201" b="14803"/>
            <a:stretch/>
          </p:blipFill>
          <p:spPr>
            <a:xfrm>
              <a:off x="3531767" y="2974624"/>
              <a:ext cx="254844" cy="840037"/>
            </a:xfrm>
            <a:prstGeom prst="rect">
              <a:avLst/>
            </a:prstGeom>
          </p:spPr>
        </p:pic>
      </p:grpSp>
      <p:grpSp>
        <p:nvGrpSpPr>
          <p:cNvPr id="22" name="Group 21"/>
          <p:cNvGrpSpPr/>
          <p:nvPr/>
        </p:nvGrpSpPr>
        <p:grpSpPr>
          <a:xfrm>
            <a:off x="1916693" y="3050082"/>
            <a:ext cx="423827" cy="905773"/>
            <a:chOff x="3241876" y="2961736"/>
            <a:chExt cx="423827" cy="905773"/>
          </a:xfrm>
        </p:grpSpPr>
        <p:pic>
          <p:nvPicPr>
            <p:cNvPr id="196" name="Picture 195"/>
            <p:cNvPicPr>
              <a:picLocks noChangeAspect="1"/>
            </p:cNvPicPr>
            <p:nvPr/>
          </p:nvPicPr>
          <p:blipFill rotWithShape="1">
            <a:blip r:embed="rId5"/>
            <a:srcRect l="87850" t="36880" b="11809"/>
            <a:stretch/>
          </p:blipFill>
          <p:spPr>
            <a:xfrm>
              <a:off x="3451224" y="2961736"/>
              <a:ext cx="214479" cy="905773"/>
            </a:xfrm>
            <a:prstGeom prst="rect">
              <a:avLst/>
            </a:prstGeom>
          </p:spPr>
        </p:pic>
        <p:pic>
          <p:nvPicPr>
            <p:cNvPr id="206" name="Picture 205"/>
            <p:cNvPicPr>
              <a:picLocks noChangeAspect="1"/>
            </p:cNvPicPr>
            <p:nvPr/>
          </p:nvPicPr>
          <p:blipFill rotWithShape="1">
            <a:blip r:embed="rId5"/>
            <a:srcRect l="87850" t="36880" b="11809"/>
            <a:stretch/>
          </p:blipFill>
          <p:spPr>
            <a:xfrm flipH="1">
              <a:off x="3241876" y="2961736"/>
              <a:ext cx="214479" cy="905773"/>
            </a:xfrm>
            <a:prstGeom prst="rect">
              <a:avLst/>
            </a:prstGeom>
          </p:spPr>
        </p:pic>
        <p:cxnSp>
          <p:nvCxnSpPr>
            <p:cNvPr id="16" name="Straight Connector 15"/>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07" name="Group 206"/>
          <p:cNvGrpSpPr/>
          <p:nvPr/>
        </p:nvGrpSpPr>
        <p:grpSpPr>
          <a:xfrm>
            <a:off x="4359743" y="3050082"/>
            <a:ext cx="500798" cy="840037"/>
            <a:chOff x="3531767" y="2974624"/>
            <a:chExt cx="500798" cy="840037"/>
          </a:xfrm>
        </p:grpSpPr>
        <p:pic>
          <p:nvPicPr>
            <p:cNvPr id="208" name="Picture 207"/>
            <p:cNvPicPr>
              <a:picLocks noChangeAspect="1"/>
            </p:cNvPicPr>
            <p:nvPr/>
          </p:nvPicPr>
          <p:blipFill rotWithShape="1">
            <a:blip r:embed="rId5"/>
            <a:srcRect l="-1637" t="37611" r="87458" b="14803"/>
            <a:stretch/>
          </p:blipFill>
          <p:spPr>
            <a:xfrm flipH="1">
              <a:off x="3782260" y="2974624"/>
              <a:ext cx="250305" cy="840037"/>
            </a:xfrm>
            <a:prstGeom prst="rect">
              <a:avLst/>
            </a:prstGeom>
          </p:spPr>
        </p:pic>
        <p:pic>
          <p:nvPicPr>
            <p:cNvPr id="209" name="Picture 208"/>
            <p:cNvPicPr>
              <a:picLocks noChangeAspect="1"/>
            </p:cNvPicPr>
            <p:nvPr/>
          </p:nvPicPr>
          <p:blipFill rotWithShape="1">
            <a:blip r:embed="rId5"/>
            <a:srcRect l="-1637" t="37611" r="87201" b="14803"/>
            <a:stretch/>
          </p:blipFill>
          <p:spPr>
            <a:xfrm>
              <a:off x="3531767" y="2974624"/>
              <a:ext cx="254844" cy="840037"/>
            </a:xfrm>
            <a:prstGeom prst="rect">
              <a:avLst/>
            </a:prstGeom>
          </p:spPr>
        </p:pic>
      </p:grpSp>
      <p:grpSp>
        <p:nvGrpSpPr>
          <p:cNvPr id="210" name="Group 209"/>
          <p:cNvGrpSpPr/>
          <p:nvPr/>
        </p:nvGrpSpPr>
        <p:grpSpPr>
          <a:xfrm>
            <a:off x="3623367" y="3050082"/>
            <a:ext cx="423827" cy="905773"/>
            <a:chOff x="3241876" y="2961736"/>
            <a:chExt cx="423827" cy="905773"/>
          </a:xfrm>
        </p:grpSpPr>
        <p:pic>
          <p:nvPicPr>
            <p:cNvPr id="211" name="Picture 210"/>
            <p:cNvPicPr>
              <a:picLocks noChangeAspect="1"/>
            </p:cNvPicPr>
            <p:nvPr/>
          </p:nvPicPr>
          <p:blipFill rotWithShape="1">
            <a:blip r:embed="rId5"/>
            <a:srcRect l="87850" t="36880" b="11809"/>
            <a:stretch/>
          </p:blipFill>
          <p:spPr>
            <a:xfrm>
              <a:off x="3451224" y="2961736"/>
              <a:ext cx="214479" cy="905773"/>
            </a:xfrm>
            <a:prstGeom prst="rect">
              <a:avLst/>
            </a:prstGeom>
          </p:spPr>
        </p:pic>
        <p:pic>
          <p:nvPicPr>
            <p:cNvPr id="212" name="Picture 211"/>
            <p:cNvPicPr>
              <a:picLocks noChangeAspect="1"/>
            </p:cNvPicPr>
            <p:nvPr/>
          </p:nvPicPr>
          <p:blipFill rotWithShape="1">
            <a:blip r:embed="rId5"/>
            <a:srcRect l="87850" t="36880" b="11809"/>
            <a:stretch/>
          </p:blipFill>
          <p:spPr>
            <a:xfrm flipH="1">
              <a:off x="3241876" y="2961736"/>
              <a:ext cx="214479" cy="905773"/>
            </a:xfrm>
            <a:prstGeom prst="rect">
              <a:avLst/>
            </a:prstGeom>
          </p:spPr>
        </p:pic>
        <p:cxnSp>
          <p:nvCxnSpPr>
            <p:cNvPr id="213" name="Straight Connector 212"/>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14" name="Group 213"/>
          <p:cNvGrpSpPr/>
          <p:nvPr/>
        </p:nvGrpSpPr>
        <p:grpSpPr>
          <a:xfrm>
            <a:off x="4414397" y="3869976"/>
            <a:ext cx="400380" cy="171757"/>
            <a:chOff x="1749763" y="1679793"/>
            <a:chExt cx="284542" cy="122064"/>
          </a:xfrm>
        </p:grpSpPr>
        <p:sp>
          <p:nvSpPr>
            <p:cNvPr id="215" name="Oval 21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6" name="Oval 215"/>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7" name="Group 216"/>
          <p:cNvGrpSpPr/>
          <p:nvPr/>
        </p:nvGrpSpPr>
        <p:grpSpPr>
          <a:xfrm>
            <a:off x="3623367" y="3869976"/>
            <a:ext cx="400380" cy="171757"/>
            <a:chOff x="1749763" y="1679793"/>
            <a:chExt cx="284542" cy="122064"/>
          </a:xfrm>
        </p:grpSpPr>
        <p:sp>
          <p:nvSpPr>
            <p:cNvPr id="218" name="Oval 217"/>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9" name="Oval 218"/>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0" name="Group 219"/>
          <p:cNvGrpSpPr/>
          <p:nvPr/>
        </p:nvGrpSpPr>
        <p:grpSpPr>
          <a:xfrm>
            <a:off x="2705637" y="3869976"/>
            <a:ext cx="400380" cy="171757"/>
            <a:chOff x="1749763" y="1679793"/>
            <a:chExt cx="284542" cy="122064"/>
          </a:xfrm>
        </p:grpSpPr>
        <p:sp>
          <p:nvSpPr>
            <p:cNvPr id="221" name="Oval 220"/>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2" name="Oval 221"/>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3" name="Group 222"/>
          <p:cNvGrpSpPr/>
          <p:nvPr/>
        </p:nvGrpSpPr>
        <p:grpSpPr>
          <a:xfrm>
            <a:off x="1930982" y="3869976"/>
            <a:ext cx="400380" cy="171757"/>
            <a:chOff x="1749763" y="1679793"/>
            <a:chExt cx="284542" cy="122064"/>
          </a:xfrm>
        </p:grpSpPr>
        <p:sp>
          <p:nvSpPr>
            <p:cNvPr id="224" name="Oval 223"/>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5" name="Oval 224"/>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29" name="Picture 228">
            <a:extLst>
              <a:ext uri="{FF2B5EF4-FFF2-40B4-BE49-F238E27FC236}">
                <a16:creationId xmlns:a16="http://schemas.microsoft.com/office/drawing/2014/main" id="{1B789841-BA58-D243-8046-AFCE18504FC3}"/>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flipH="1">
            <a:off x="3338942" y="4127985"/>
            <a:ext cx="1645086" cy="581253"/>
          </a:xfrm>
          <a:prstGeom prst="rect">
            <a:avLst/>
          </a:prstGeom>
        </p:spPr>
      </p:pic>
      <p:sp>
        <p:nvSpPr>
          <p:cNvPr id="230" name="TextBox 229">
            <a:extLst>
              <a:ext uri="{FF2B5EF4-FFF2-40B4-BE49-F238E27FC236}">
                <a16:creationId xmlns:a16="http://schemas.microsoft.com/office/drawing/2014/main" id="{23A7F34B-A652-7147-AF23-03A4B0A1CF31}"/>
              </a:ext>
            </a:extLst>
          </p:cNvPr>
          <p:cNvSpPr txBox="1"/>
          <p:nvPr/>
        </p:nvSpPr>
        <p:spPr>
          <a:xfrm>
            <a:off x="1621385" y="4246053"/>
            <a:ext cx="1667860" cy="338554"/>
          </a:xfrm>
          <a:prstGeom prst="rect">
            <a:avLst/>
          </a:prstGeom>
          <a:noFill/>
        </p:spPr>
        <p:txBody>
          <a:bodyPr wrap="square" rtlCol="0">
            <a:spAutoFit/>
          </a:bodyPr>
          <a:lstStyle/>
          <a:p>
            <a:pPr algn="ctr"/>
            <a:r>
              <a:rPr lang="pt-PT" sz="1600" b="1" dirty="0">
                <a:cs typeface="Calibri"/>
              </a:rPr>
              <a:t>50% não afetado</a:t>
            </a:r>
          </a:p>
        </p:txBody>
      </p:sp>
      <p:sp>
        <p:nvSpPr>
          <p:cNvPr id="231" name="TextBox 230">
            <a:extLst>
              <a:ext uri="{FF2B5EF4-FFF2-40B4-BE49-F238E27FC236}">
                <a16:creationId xmlns:a16="http://schemas.microsoft.com/office/drawing/2014/main" id="{23A7F34B-A652-7147-AF23-03A4B0A1CF31}"/>
              </a:ext>
            </a:extLst>
          </p:cNvPr>
          <p:cNvSpPr txBox="1"/>
          <p:nvPr/>
        </p:nvSpPr>
        <p:spPr>
          <a:xfrm>
            <a:off x="3338942" y="4246053"/>
            <a:ext cx="1576768" cy="338554"/>
          </a:xfrm>
          <a:prstGeom prst="rect">
            <a:avLst/>
          </a:prstGeom>
          <a:noFill/>
        </p:spPr>
        <p:txBody>
          <a:bodyPr wrap="square" rtlCol="0">
            <a:spAutoFit/>
          </a:bodyPr>
          <a:lstStyle/>
          <a:p>
            <a:pPr algn="ctr"/>
            <a:r>
              <a:rPr lang="pt-PT" sz="1600" b="1">
                <a:cs typeface="Calibri"/>
              </a:rPr>
              <a:t>50% afetado</a:t>
            </a:r>
          </a:p>
        </p:txBody>
      </p:sp>
      <p:cxnSp>
        <p:nvCxnSpPr>
          <p:cNvPr id="25" name="Straight Connector 24"/>
          <p:cNvCxnSpPr/>
          <p:nvPr/>
        </p:nvCxnSpPr>
        <p:spPr>
          <a:xfrm flipH="1">
            <a:off x="2187335" y="2513333"/>
            <a:ext cx="738150" cy="62555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flipH="1">
            <a:off x="2893402" y="2538066"/>
            <a:ext cx="34148" cy="55208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3160781" y="2538066"/>
            <a:ext cx="634343" cy="600822"/>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3235867" y="2534888"/>
            <a:ext cx="1290778" cy="597444"/>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a:stCxn id="186" idx="3"/>
          </p:cNvCxnSpPr>
          <p:nvPr/>
        </p:nvCxnSpPr>
        <p:spPr>
          <a:xfrm flipH="1">
            <a:off x="2224068" y="2577709"/>
            <a:ext cx="1291370" cy="59319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3592552" y="2561892"/>
            <a:ext cx="245294"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flipH="1">
            <a:off x="2937776" y="2525488"/>
            <a:ext cx="845057"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3821459" y="2514403"/>
            <a:ext cx="748307" cy="59744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pic>
        <p:nvPicPr>
          <p:cNvPr id="74" name="Picture 73">
            <a:extLst>
              <a:ext uri="{FF2B5EF4-FFF2-40B4-BE49-F238E27FC236}">
                <a16:creationId xmlns:a16="http://schemas.microsoft.com/office/drawing/2014/main" id="{DC91B358-605B-4B5E-B537-7DF879D25210}"/>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a:off x="6510421" y="4041733"/>
            <a:ext cx="4998864" cy="1867108"/>
          </a:xfrm>
          <a:prstGeom prst="rect">
            <a:avLst/>
          </a:prstGeom>
        </p:spPr>
      </p:pic>
      <p:pic>
        <p:nvPicPr>
          <p:cNvPr id="75" name="Picture 74">
            <a:extLst>
              <a:ext uri="{FF2B5EF4-FFF2-40B4-BE49-F238E27FC236}">
                <a16:creationId xmlns:a16="http://schemas.microsoft.com/office/drawing/2014/main" id="{004EFE78-626A-4FC1-99F4-1527478495F7}"/>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flipH="1">
            <a:off x="6510421" y="449954"/>
            <a:ext cx="4998864" cy="1704117"/>
          </a:xfrm>
          <a:prstGeom prst="rect">
            <a:avLst/>
          </a:prstGeom>
        </p:spPr>
      </p:pic>
      <p:sp>
        <p:nvSpPr>
          <p:cNvPr id="76" name="TextBox 75">
            <a:extLst>
              <a:ext uri="{FF2B5EF4-FFF2-40B4-BE49-F238E27FC236}">
                <a16:creationId xmlns:a16="http://schemas.microsoft.com/office/drawing/2014/main" id="{2901E943-554F-4B57-88B7-A899CF498FC1}"/>
              </a:ext>
            </a:extLst>
          </p:cNvPr>
          <p:cNvSpPr txBox="1"/>
          <p:nvPr/>
        </p:nvSpPr>
        <p:spPr>
          <a:xfrm>
            <a:off x="6832785" y="697644"/>
            <a:ext cx="4171782" cy="1200328"/>
          </a:xfrm>
          <a:prstGeom prst="rect">
            <a:avLst/>
          </a:prstGeom>
          <a:noFill/>
        </p:spPr>
        <p:txBody>
          <a:bodyPr wrap="square" rtlCol="0">
            <a:spAutoFit/>
          </a:bodyPr>
          <a:lstStyle/>
          <a:p>
            <a:pPr algn="ctr"/>
            <a:r>
              <a:rPr lang="pt-PT" sz="2400" dirty="0"/>
              <a:t>A PHA é hereditária, o que significa que é transmitida de uma geração para a outra.</a:t>
            </a:r>
            <a:r>
              <a:rPr lang="pt-PT" sz="2400" baseline="30000" dirty="0">
                <a:cs typeface="Calibri"/>
              </a:rPr>
              <a:t>1</a:t>
            </a:r>
          </a:p>
        </p:txBody>
      </p:sp>
      <p:sp>
        <p:nvSpPr>
          <p:cNvPr id="77" name="TextBox 76">
            <a:extLst>
              <a:ext uri="{FF2B5EF4-FFF2-40B4-BE49-F238E27FC236}">
                <a16:creationId xmlns:a16="http://schemas.microsoft.com/office/drawing/2014/main" id="{73D85CF0-C254-4FE3-A783-65043110B9A5}"/>
              </a:ext>
            </a:extLst>
          </p:cNvPr>
          <p:cNvSpPr txBox="1"/>
          <p:nvPr/>
        </p:nvSpPr>
        <p:spPr>
          <a:xfrm>
            <a:off x="6849896" y="4227923"/>
            <a:ext cx="4371382" cy="1569660"/>
          </a:xfrm>
          <a:prstGeom prst="rect">
            <a:avLst/>
          </a:prstGeom>
          <a:noFill/>
        </p:spPr>
        <p:txBody>
          <a:bodyPr wrap="square" rtlCol="0">
            <a:spAutoFit/>
          </a:bodyPr>
          <a:lstStyle/>
          <a:p>
            <a:pPr algn="ctr"/>
            <a:r>
              <a:rPr lang="pt-PT" sz="2400" dirty="0"/>
              <a:t>No entanto, a maioria das pessoas que são portadoras da mutação genética não vai desenvolver sintomas.</a:t>
            </a:r>
            <a:r>
              <a:rPr lang="pt-PT" sz="2400" baseline="30000" dirty="0"/>
              <a:t>1</a:t>
            </a:r>
          </a:p>
        </p:txBody>
      </p:sp>
      <p:pic>
        <p:nvPicPr>
          <p:cNvPr id="78" name="Picture 77">
            <a:extLst>
              <a:ext uri="{FF2B5EF4-FFF2-40B4-BE49-F238E27FC236}">
                <a16:creationId xmlns:a16="http://schemas.microsoft.com/office/drawing/2014/main" id="{004EFE78-626A-4FC1-99F4-1527478495F7}"/>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flipH="1">
            <a:off x="6510421" y="2259788"/>
            <a:ext cx="4998864" cy="1704117"/>
          </a:xfrm>
          <a:prstGeom prst="rect">
            <a:avLst/>
          </a:prstGeom>
        </p:spPr>
      </p:pic>
      <p:sp>
        <p:nvSpPr>
          <p:cNvPr id="79" name="TextBox 78">
            <a:extLst>
              <a:ext uri="{FF2B5EF4-FFF2-40B4-BE49-F238E27FC236}">
                <a16:creationId xmlns:a16="http://schemas.microsoft.com/office/drawing/2014/main" id="{2901E943-554F-4B57-88B7-A899CF498FC1}"/>
              </a:ext>
            </a:extLst>
          </p:cNvPr>
          <p:cNvSpPr txBox="1"/>
          <p:nvPr/>
        </p:nvSpPr>
        <p:spPr>
          <a:xfrm>
            <a:off x="7170714" y="2507478"/>
            <a:ext cx="3712632" cy="1200328"/>
          </a:xfrm>
          <a:prstGeom prst="rect">
            <a:avLst/>
          </a:prstGeom>
          <a:noFill/>
        </p:spPr>
        <p:txBody>
          <a:bodyPr wrap="square" rtlCol="0">
            <a:spAutoFit/>
          </a:bodyPr>
          <a:lstStyle/>
          <a:p>
            <a:pPr algn="ctr"/>
            <a:r>
              <a:rPr lang="pt-PT" sz="2400" dirty="0"/>
              <a:t> Se herdar a mutação, existe o risco de desenvolver sintomas.</a:t>
            </a:r>
            <a:r>
              <a:rPr lang="pt-PT" sz="2400" baseline="30000" dirty="0"/>
              <a:t>1</a:t>
            </a:r>
          </a:p>
        </p:txBody>
      </p:sp>
    </p:spTree>
    <p:extLst>
      <p:ext uri="{BB962C8B-B14F-4D97-AF65-F5344CB8AC3E}">
        <p14:creationId xmlns:p14="http://schemas.microsoft.com/office/powerpoint/2010/main" val="1345866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O que deve saber sobre a PHA</a:t>
            </a:r>
          </a:p>
        </p:txBody>
      </p:sp>
      <p:sp>
        <p:nvSpPr>
          <p:cNvPr id="9" name="Slide Number Placeholder 8"/>
          <p:cNvSpPr>
            <a:spLocks noGrp="1"/>
          </p:cNvSpPr>
          <p:nvPr>
            <p:ph type="sldNum" sz="quarter" idx="12"/>
          </p:nvPr>
        </p:nvSpPr>
        <p:spPr/>
        <p:txBody>
          <a:bodyPr/>
          <a:lstStyle/>
          <a:p>
            <a:fld id="{DE3260E4-ED7B-584B-A073-E37901C7426D}" type="slidenum">
              <a:rPr lang="en-US" smtClean="0"/>
              <a:t>6</a:t>
            </a:fld>
            <a:endParaRPr lang="en-US"/>
          </a:p>
        </p:txBody>
      </p:sp>
      <p:sp>
        <p:nvSpPr>
          <p:cNvPr id="10" name="Footer Placeholder 6"/>
          <p:cNvSpPr>
            <a:spLocks noGrp="1"/>
          </p:cNvSpPr>
          <p:nvPr>
            <p:ph type="ftr" sz="quarter" idx="11"/>
          </p:nvPr>
        </p:nvSpPr>
        <p:spPr>
          <a:xfrm>
            <a:off x="479593" y="6400147"/>
            <a:ext cx="11569532" cy="365125"/>
          </a:xfrm>
        </p:spPr>
        <p:txBody>
          <a:bodyPr/>
          <a:lstStyle/>
          <a:p>
            <a:pPr>
              <a:spcAft>
                <a:spcPts val="300"/>
              </a:spcAft>
              <a:tabLst>
                <a:tab pos="7543800" algn="l"/>
              </a:tabLst>
            </a:pPr>
            <a:r>
              <a:rPr lang="pt-PT" sz="800" dirty="0">
                <a:solidFill>
                  <a:schemeClr val="bg2">
                    <a:lumMod val="50000"/>
                  </a:schemeClr>
                </a:solidFill>
              </a:rPr>
              <a:t>PHA: Porfiria hepática aguda	Nenhuma informação sobre os produtos médicos da Alnylam está incluída neste material. </a:t>
            </a:r>
          </a:p>
          <a:p>
            <a:pPr marL="228600" indent="-228600">
              <a:buFont typeface="+mj-lt"/>
              <a:buAutoNum type="arabicPeriod"/>
            </a:pPr>
            <a:r>
              <a:rPr lang="pt-PT" sz="800" dirty="0">
                <a:solidFill>
                  <a:schemeClr val="bg2">
                    <a:lumMod val="50000"/>
                  </a:schemeClr>
                </a:solidFill>
              </a:rPr>
              <a:t>Wang B, Rudnick S, Cengia B, Bonkovsky HL. Acute Hepatic Porphyrias: Review and Recent Progress.Hepatol Commun. 2018;3(2):193-206. Publicado a 20 de dez. de 2018. doi:10.1002/hep4.1297</a:t>
            </a:r>
          </a:p>
          <a:p>
            <a:pPr marL="228600" indent="-228600">
              <a:buFont typeface="+mj-lt"/>
              <a:buAutoNum type="arabicPeriod"/>
            </a:pPr>
            <a:r>
              <a:rPr lang="pt-PT" sz="800" dirty="0"/>
              <a:t>Anderson KE, Bloomer JR, Bonkovsky HL, et al. Recommendations for the diagnosis and treatment of the acute porphyrias [A correção publicada surge nos Ann Intern Med. 16 de ago. de 2005;143(4):316]. Ann Intern Med. 2005;142(6):439-450. doi:10.7326/0003-4819-142-6-200503150-00010.</a:t>
            </a:r>
          </a:p>
        </p:txBody>
      </p:sp>
      <p:pic>
        <p:nvPicPr>
          <p:cNvPr id="13" name="Picture 12">
            <a:extLst>
              <a:ext uri="{FF2B5EF4-FFF2-40B4-BE49-F238E27FC236}">
                <a16:creationId xmlns:a16="http://schemas.microsoft.com/office/drawing/2014/main" id="{0BD8F98E-D617-4343-BFF1-6D4B8C958E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03" y="598752"/>
            <a:ext cx="6028497" cy="596900"/>
          </a:xfrm>
          <a:prstGeom prst="rect">
            <a:avLst/>
          </a:prstGeom>
        </p:spPr>
      </p:pic>
      <p:pic>
        <p:nvPicPr>
          <p:cNvPr id="17" name="Picture 16"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a:off x="263291" y="1116277"/>
            <a:ext cx="3885371" cy="4947974"/>
          </a:xfrm>
          <a:prstGeom prst="rect">
            <a:avLst/>
          </a:prstGeom>
        </p:spPr>
      </p:pic>
      <p:pic>
        <p:nvPicPr>
          <p:cNvPr id="22" name="Picture 21"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rot="10800000">
            <a:off x="4157565" y="1116276"/>
            <a:ext cx="3885371" cy="4947974"/>
          </a:xfrm>
          <a:prstGeom prst="rect">
            <a:avLst/>
          </a:prstGeom>
        </p:spPr>
      </p:pic>
      <p:pic>
        <p:nvPicPr>
          <p:cNvPr id="23" name="Picture 22"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a:off x="8051844" y="1116277"/>
            <a:ext cx="3885371" cy="4947974"/>
          </a:xfrm>
          <a:prstGeom prst="rect">
            <a:avLst/>
          </a:prstGeom>
        </p:spPr>
      </p:pic>
      <p:sp>
        <p:nvSpPr>
          <p:cNvPr id="24" name="TextBox 23">
            <a:extLst>
              <a:ext uri="{FF2B5EF4-FFF2-40B4-BE49-F238E27FC236}">
                <a16:creationId xmlns:a16="http://schemas.microsoft.com/office/drawing/2014/main" id="{23A7F34B-A652-7147-AF23-03A4B0A1CF31}"/>
              </a:ext>
            </a:extLst>
          </p:cNvPr>
          <p:cNvSpPr txBox="1"/>
          <p:nvPr/>
        </p:nvSpPr>
        <p:spPr>
          <a:xfrm>
            <a:off x="360546" y="3600597"/>
            <a:ext cx="3693350" cy="1938992"/>
          </a:xfrm>
          <a:prstGeom prst="rect">
            <a:avLst/>
          </a:prstGeom>
          <a:noFill/>
        </p:spPr>
        <p:txBody>
          <a:bodyPr wrap="square" rtlCol="0">
            <a:spAutoFit/>
          </a:bodyPr>
          <a:lstStyle/>
          <a:p>
            <a:pPr algn="ctr"/>
            <a:r>
              <a:rPr lang="pt-PT" sz="2400" dirty="0"/>
              <a:t>Homens e mulheres têm </a:t>
            </a:r>
          </a:p>
          <a:p>
            <a:pPr algn="ctr"/>
            <a:r>
              <a:rPr lang="pt-PT" sz="2400" dirty="0"/>
              <a:t>hipóteses iguais de herdar </a:t>
            </a:r>
            <a:br>
              <a:rPr lang="pt-PT" sz="2400" dirty="0"/>
            </a:br>
            <a:r>
              <a:rPr lang="pt-PT" sz="2400" dirty="0"/>
              <a:t>o gene alterado mas </a:t>
            </a:r>
            <a:r>
              <a:rPr lang="pt-PT" sz="2400" b="1" dirty="0"/>
              <a:t>é mais frequente as mulheres serem sintomáticas.</a:t>
            </a:r>
            <a:r>
              <a:rPr lang="pt-PT" sz="2400" baseline="30000" dirty="0"/>
              <a:t>1</a:t>
            </a:r>
          </a:p>
        </p:txBody>
      </p:sp>
      <p:sp>
        <p:nvSpPr>
          <p:cNvPr id="25" name="TextBox 24">
            <a:extLst>
              <a:ext uri="{FF2B5EF4-FFF2-40B4-BE49-F238E27FC236}">
                <a16:creationId xmlns:a16="http://schemas.microsoft.com/office/drawing/2014/main" id="{23A7F34B-A652-7147-AF23-03A4B0A1CF31}"/>
              </a:ext>
            </a:extLst>
          </p:cNvPr>
          <p:cNvSpPr txBox="1"/>
          <p:nvPr/>
        </p:nvSpPr>
        <p:spPr>
          <a:xfrm>
            <a:off x="4352387" y="3600597"/>
            <a:ext cx="3501708" cy="1569660"/>
          </a:xfrm>
          <a:prstGeom prst="rect">
            <a:avLst/>
          </a:prstGeom>
          <a:noFill/>
        </p:spPr>
        <p:txBody>
          <a:bodyPr wrap="square" rtlCol="0">
            <a:spAutoFit/>
          </a:bodyPr>
          <a:lstStyle/>
          <a:p>
            <a:pPr algn="ctr"/>
            <a:r>
              <a:rPr lang="pt-BR" sz="2400" dirty="0"/>
              <a:t>A primeira crise</a:t>
            </a:r>
          </a:p>
          <a:p>
            <a:pPr algn="ctr"/>
            <a:r>
              <a:rPr lang="pt-BR" sz="2400" dirty="0"/>
              <a:t>ocorre, frequentemente,</a:t>
            </a:r>
          </a:p>
          <a:p>
            <a:pPr algn="ctr"/>
            <a:r>
              <a:rPr lang="pt-BR" sz="2400" b="1" dirty="0"/>
              <a:t>entre os 14 e 45 anos</a:t>
            </a:r>
          </a:p>
          <a:p>
            <a:pPr algn="ctr"/>
            <a:r>
              <a:rPr lang="pt-BR" sz="2400" b="1" dirty="0"/>
              <a:t>de idade</a:t>
            </a:r>
            <a:r>
              <a:rPr lang="pt-PT" sz="2400" b="1" dirty="0"/>
              <a:t>.</a:t>
            </a:r>
            <a:r>
              <a:rPr lang="pt-PT" sz="2400" baseline="30000" dirty="0"/>
              <a:t>1</a:t>
            </a:r>
          </a:p>
        </p:txBody>
      </p:sp>
      <p:sp>
        <p:nvSpPr>
          <p:cNvPr id="26" name="TextBox 25">
            <a:extLst>
              <a:ext uri="{FF2B5EF4-FFF2-40B4-BE49-F238E27FC236}">
                <a16:creationId xmlns:a16="http://schemas.microsoft.com/office/drawing/2014/main" id="{23A7F34B-A652-7147-AF23-03A4B0A1CF31}"/>
              </a:ext>
            </a:extLst>
          </p:cNvPr>
          <p:cNvSpPr txBox="1"/>
          <p:nvPr/>
        </p:nvSpPr>
        <p:spPr>
          <a:xfrm>
            <a:off x="8284988" y="3600597"/>
            <a:ext cx="3433248" cy="1200328"/>
          </a:xfrm>
          <a:prstGeom prst="rect">
            <a:avLst/>
          </a:prstGeom>
          <a:noFill/>
        </p:spPr>
        <p:txBody>
          <a:bodyPr wrap="square" rtlCol="0">
            <a:spAutoFit/>
          </a:bodyPr>
          <a:lstStyle/>
          <a:p>
            <a:pPr algn="ctr"/>
            <a:r>
              <a:rPr lang="pt-PT" sz="2400" dirty="0"/>
              <a:t> A mutação da PHA pode </a:t>
            </a:r>
            <a:r>
              <a:rPr lang="pt-PT" sz="2400" b="1" dirty="0"/>
              <a:t>não ser detetada durante várias gerações.</a:t>
            </a:r>
            <a:r>
              <a:rPr lang="pt-PT" sz="2400" baseline="30000" dirty="0"/>
              <a:t>2</a:t>
            </a:r>
          </a:p>
        </p:txBody>
      </p:sp>
      <p:sp>
        <p:nvSpPr>
          <p:cNvPr id="27" name="Oval 26"/>
          <p:cNvSpPr/>
          <p:nvPr/>
        </p:nvSpPr>
        <p:spPr>
          <a:xfrm>
            <a:off x="1250722" y="1873250"/>
            <a:ext cx="1346428" cy="1346428"/>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Oval 27"/>
          <p:cNvSpPr/>
          <p:nvPr/>
        </p:nvSpPr>
        <p:spPr>
          <a:xfrm>
            <a:off x="5219472" y="1873250"/>
            <a:ext cx="1346428" cy="1346428"/>
          </a:xfrm>
          <a:prstGeom prst="ellipse">
            <a:avLst/>
          </a:prstGeom>
          <a:solidFill>
            <a:srgbClr val="47B29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Oval 28"/>
          <p:cNvSpPr/>
          <p:nvPr/>
        </p:nvSpPr>
        <p:spPr>
          <a:xfrm>
            <a:off x="9257186" y="1873250"/>
            <a:ext cx="1346428" cy="1346428"/>
          </a:xfrm>
          <a:prstGeom prst="ellipse">
            <a:avLst/>
          </a:prstGeom>
          <a:solidFill>
            <a:srgbClr val="47B29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1" name="Picture 30"/>
          <p:cNvPicPr>
            <a:picLocks noChangeAspect="1"/>
          </p:cNvPicPr>
          <p:nvPr/>
        </p:nvPicPr>
        <p:blipFill>
          <a:blip r:embed="rId5"/>
          <a:stretch>
            <a:fillRect/>
          </a:stretch>
        </p:blipFill>
        <p:spPr>
          <a:xfrm>
            <a:off x="1509797" y="1777999"/>
            <a:ext cx="1412875" cy="1412875"/>
          </a:xfrm>
          <a:prstGeom prst="rect">
            <a:avLst/>
          </a:prstGeom>
        </p:spPr>
      </p:pic>
      <p:pic>
        <p:nvPicPr>
          <p:cNvPr id="32" name="Picture 31"/>
          <p:cNvPicPr>
            <a:picLocks noChangeAspect="1"/>
          </p:cNvPicPr>
          <p:nvPr/>
        </p:nvPicPr>
        <p:blipFill>
          <a:blip r:embed="rId6"/>
          <a:stretch>
            <a:fillRect/>
          </a:stretch>
        </p:blipFill>
        <p:spPr>
          <a:xfrm>
            <a:off x="9382704" y="1949678"/>
            <a:ext cx="1270000" cy="1270000"/>
          </a:xfrm>
          <a:prstGeom prst="rect">
            <a:avLst/>
          </a:prstGeom>
        </p:spPr>
      </p:pic>
      <p:pic>
        <p:nvPicPr>
          <p:cNvPr id="33" name="Picture 32"/>
          <p:cNvPicPr>
            <a:picLocks noChangeAspect="1"/>
          </p:cNvPicPr>
          <p:nvPr/>
        </p:nvPicPr>
        <p:blipFill>
          <a:blip r:embed="rId7"/>
          <a:stretch>
            <a:fillRect/>
          </a:stretch>
        </p:blipFill>
        <p:spPr>
          <a:xfrm>
            <a:off x="5311860" y="1679804"/>
            <a:ext cx="1587499" cy="1587499"/>
          </a:xfrm>
          <a:prstGeom prst="rect">
            <a:avLst/>
          </a:prstGeom>
        </p:spPr>
      </p:pic>
    </p:spTree>
    <p:extLst>
      <p:ext uri="{BB962C8B-B14F-4D97-AF65-F5344CB8AC3E}">
        <p14:creationId xmlns:p14="http://schemas.microsoft.com/office/powerpoint/2010/main" val="3513696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5501384" y="3190873"/>
            <a:ext cx="5944489" cy="2428876"/>
          </a:xfrm>
          <a:prstGeom prst="rect">
            <a:avLst/>
          </a:prstGeom>
        </p:spPr>
      </p:pic>
      <p:pic>
        <p:nvPicPr>
          <p:cNvPr id="20" name="Picture 1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6080120" y="740898"/>
            <a:ext cx="5944489" cy="2254251"/>
          </a:xfrm>
          <a:prstGeom prst="rect">
            <a:avLst/>
          </a:prstGeom>
        </p:spPr>
      </p:pic>
      <p:pic>
        <p:nvPicPr>
          <p:cNvPr id="19" name="Picture 18">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78504" y="1222372"/>
            <a:ext cx="5944489" cy="4749150"/>
          </a:xfrm>
          <a:prstGeom prst="rect">
            <a:avLst/>
          </a:prstGeom>
        </p:spPr>
      </p:pic>
      <p:sp>
        <p:nvSpPr>
          <p:cNvPr id="2" name="Title 1"/>
          <p:cNvSpPr>
            <a:spLocks noGrp="1"/>
          </p:cNvSpPr>
          <p:nvPr>
            <p:ph type="title"/>
          </p:nvPr>
        </p:nvSpPr>
        <p:spPr/>
        <p:txBody>
          <a:bodyPr/>
          <a:lstStyle/>
          <a:p>
            <a:r>
              <a:rPr lang="pt-PT"/>
              <a:t>Enfrentar a PHA</a:t>
            </a:r>
          </a:p>
        </p:txBody>
      </p:sp>
      <p:sp>
        <p:nvSpPr>
          <p:cNvPr id="9" name="TextBox 8">
            <a:extLst>
              <a:ext uri="{FF2B5EF4-FFF2-40B4-BE49-F238E27FC236}">
                <a16:creationId xmlns:a16="http://schemas.microsoft.com/office/drawing/2014/main" id="{1BE7E686-1AE1-4123-A918-7AC07E4C1D32}"/>
              </a:ext>
            </a:extLst>
          </p:cNvPr>
          <p:cNvSpPr txBox="1"/>
          <p:nvPr/>
        </p:nvSpPr>
        <p:spPr>
          <a:xfrm>
            <a:off x="7671991" y="1774339"/>
            <a:ext cx="4026569" cy="1200329"/>
          </a:xfrm>
          <a:prstGeom prst="rect">
            <a:avLst/>
          </a:prstGeom>
          <a:noFill/>
        </p:spPr>
        <p:txBody>
          <a:bodyPr wrap="square" rtlCol="0">
            <a:spAutoFit/>
          </a:bodyPr>
          <a:lstStyle/>
          <a:p>
            <a:pPr marL="174625" indent="-174625">
              <a:buClr>
                <a:srgbClr val="1B9AB2"/>
              </a:buClr>
              <a:buFont typeface="Arial" panose="020B0604020202020204" pitchFamily="34" charset="0"/>
              <a:buChar char="•"/>
            </a:pPr>
            <a:r>
              <a:rPr lang="pt-PT" dirty="0"/>
              <a:t>Dor crónica</a:t>
            </a:r>
          </a:p>
          <a:p>
            <a:pPr marL="174625" indent="-174625">
              <a:buClr>
                <a:srgbClr val="1B9AB2"/>
              </a:buClr>
              <a:buFont typeface="Arial" panose="020B0604020202020204" pitchFamily="34" charset="0"/>
              <a:buChar char="•"/>
            </a:pPr>
            <a:r>
              <a:rPr lang="pt-PT" dirty="0"/>
              <a:t>Fadiga</a:t>
            </a:r>
          </a:p>
          <a:p>
            <a:pPr marL="174625" indent="-174625">
              <a:buClr>
                <a:srgbClr val="1B9AB2"/>
              </a:buClr>
              <a:buFont typeface="Arial" panose="020B0604020202020204" pitchFamily="34" charset="0"/>
              <a:buChar char="•"/>
            </a:pPr>
            <a:r>
              <a:rPr lang="pt-PT" dirty="0"/>
              <a:t>Náuseas</a:t>
            </a:r>
          </a:p>
          <a:p>
            <a:pPr marL="174625" indent="-174625">
              <a:buClr>
                <a:srgbClr val="1B9AB2"/>
              </a:buClr>
              <a:buFont typeface="Arial" panose="020B0604020202020204" pitchFamily="34" charset="0"/>
              <a:buChar char="•"/>
            </a:pPr>
            <a:r>
              <a:rPr lang="pt-PT" dirty="0"/>
              <a:t>Depressão e/ou ansiedade</a:t>
            </a:r>
          </a:p>
        </p:txBody>
      </p:sp>
      <p:sp>
        <p:nvSpPr>
          <p:cNvPr id="10" name="TextBox 9">
            <a:extLst>
              <a:ext uri="{FF2B5EF4-FFF2-40B4-BE49-F238E27FC236}">
                <a16:creationId xmlns:a16="http://schemas.microsoft.com/office/drawing/2014/main" id="{A04965F4-AAC5-4B64-B4ED-BF99098B77E6}"/>
              </a:ext>
            </a:extLst>
          </p:cNvPr>
          <p:cNvSpPr txBox="1"/>
          <p:nvPr/>
        </p:nvSpPr>
        <p:spPr>
          <a:xfrm>
            <a:off x="8208328" y="3370984"/>
            <a:ext cx="3705169" cy="1077218"/>
          </a:xfrm>
          <a:prstGeom prst="rect">
            <a:avLst/>
          </a:prstGeom>
          <a:noFill/>
        </p:spPr>
        <p:txBody>
          <a:bodyPr wrap="square" rtlCol="0">
            <a:spAutoFit/>
          </a:bodyPr>
          <a:lstStyle/>
          <a:p>
            <a:r>
              <a:rPr lang="pt-PT" sz="3200" b="1" dirty="0">
                <a:solidFill>
                  <a:srgbClr val="1B9AB2"/>
                </a:solidFill>
              </a:rPr>
              <a:t>Complicações a longo prazo</a:t>
            </a:r>
            <a:r>
              <a:rPr lang="pt-PT" sz="3200" baseline="30000" dirty="0">
                <a:solidFill>
                  <a:srgbClr val="1B9AB2"/>
                </a:solidFill>
              </a:rPr>
              <a:t>2</a:t>
            </a:r>
          </a:p>
        </p:txBody>
      </p:sp>
      <p:sp>
        <p:nvSpPr>
          <p:cNvPr id="11" name="TextBox 10">
            <a:extLst>
              <a:ext uri="{FF2B5EF4-FFF2-40B4-BE49-F238E27FC236}">
                <a16:creationId xmlns:a16="http://schemas.microsoft.com/office/drawing/2014/main" id="{C6CC4F90-7017-463B-8C45-3DC39782C944}"/>
              </a:ext>
            </a:extLst>
          </p:cNvPr>
          <p:cNvSpPr txBox="1"/>
          <p:nvPr/>
        </p:nvSpPr>
        <p:spPr>
          <a:xfrm>
            <a:off x="8208328" y="4448202"/>
            <a:ext cx="3158172" cy="1107996"/>
          </a:xfrm>
          <a:prstGeom prst="rect">
            <a:avLst/>
          </a:prstGeom>
          <a:noFill/>
        </p:spPr>
        <p:txBody>
          <a:bodyPr wrap="square" rtlCol="0">
            <a:spAutoFit/>
          </a:bodyPr>
          <a:lstStyle/>
          <a:p>
            <a:pPr marL="174625" indent="-174625">
              <a:buClr>
                <a:srgbClr val="1B9AB2"/>
              </a:buClr>
              <a:buFont typeface="Arial" panose="020B0604020202020204" pitchFamily="34" charset="0"/>
              <a:buChar char="•"/>
            </a:pPr>
            <a:r>
              <a:rPr lang="pt-PT"/>
              <a:t>Doença renal crónica</a:t>
            </a:r>
          </a:p>
          <a:p>
            <a:pPr marL="174625" indent="-174625">
              <a:buClr>
                <a:srgbClr val="1B9AB2"/>
              </a:buClr>
              <a:buFont typeface="Arial" panose="020B0604020202020204" pitchFamily="34" charset="0"/>
              <a:buChar char="•"/>
            </a:pPr>
            <a:r>
              <a:rPr lang="pt-PT"/>
              <a:t>Hipertensão</a:t>
            </a:r>
          </a:p>
          <a:p>
            <a:pPr marL="174625" indent="-174625">
              <a:buClr>
                <a:srgbClr val="1B9AB2"/>
              </a:buClr>
              <a:buFont typeface="Arial" panose="020B0604020202020204" pitchFamily="34" charset="0"/>
              <a:buChar char="•"/>
            </a:pPr>
            <a:r>
              <a:rPr lang="pt-PT"/>
              <a:t>Cancro hepático</a:t>
            </a:r>
          </a:p>
          <a:p>
            <a:pPr marL="174625" indent="-174625">
              <a:buClr>
                <a:srgbClr val="1B9AB2"/>
              </a:buClr>
              <a:buFont typeface="Arial" panose="020B0604020202020204" pitchFamily="34" charset="0"/>
              <a:buChar char="•"/>
            </a:pPr>
            <a:endParaRPr lang="en-US" baseline="30000" dirty="0"/>
          </a:p>
        </p:txBody>
      </p:sp>
      <p:sp>
        <p:nvSpPr>
          <p:cNvPr id="13" name="Slide Number Placeholder 12"/>
          <p:cNvSpPr>
            <a:spLocks noGrp="1"/>
          </p:cNvSpPr>
          <p:nvPr>
            <p:ph type="sldNum" sz="quarter" idx="12"/>
          </p:nvPr>
        </p:nvSpPr>
        <p:spPr/>
        <p:txBody>
          <a:bodyPr/>
          <a:lstStyle/>
          <a:p>
            <a:fld id="{DE3260E4-ED7B-584B-A073-E37901C7426D}" type="slidenum">
              <a:rPr lang="en-US" smtClean="0"/>
              <a:t>7</a:t>
            </a:fld>
            <a:endParaRPr lang="en-US"/>
          </a:p>
        </p:txBody>
      </p:sp>
      <p:sp>
        <p:nvSpPr>
          <p:cNvPr id="14" name="Footer Placeholder 6"/>
          <p:cNvSpPr>
            <a:spLocks noGrp="1"/>
          </p:cNvSpPr>
          <p:nvPr>
            <p:ph type="ftr" sz="quarter" idx="11"/>
          </p:nvPr>
        </p:nvSpPr>
        <p:spPr>
          <a:xfrm>
            <a:off x="479592" y="6280155"/>
            <a:ext cx="11712407" cy="629775"/>
          </a:xfrm>
        </p:spPr>
        <p:txBody>
          <a:bodyPr/>
          <a:lstStyle/>
          <a:p>
            <a:pPr>
              <a:spcAft>
                <a:spcPts val="300"/>
              </a:spcAft>
              <a:tabLst>
                <a:tab pos="7772400" algn="l"/>
              </a:tabLst>
            </a:pPr>
            <a:r>
              <a:rPr lang="pt-PT" sz="800" dirty="0">
                <a:solidFill>
                  <a:schemeClr val="bg2">
                    <a:lumMod val="50000"/>
                  </a:schemeClr>
                </a:solidFill>
              </a:rPr>
              <a:t>PHA: Porfiria hepática aguda	Nenhuma informação sobre os produtos médicos da Alnylam está incluída neste material. </a:t>
            </a:r>
          </a:p>
          <a:p>
            <a:pPr marL="228600" indent="-228600">
              <a:buFont typeface="+mj-lt"/>
              <a:buAutoNum type="arabicPeriod"/>
            </a:pPr>
            <a:r>
              <a:rPr lang="pt-PT" sz="800" dirty="0">
                <a:solidFill>
                  <a:schemeClr val="bg2">
                    <a:lumMod val="50000"/>
                  </a:schemeClr>
                </a:solidFill>
              </a:rPr>
              <a:t>Anderson KE, Bloomer JR, Bonkovsky HL, et al. Recommendations for the diagnosis and treatment of the acute porphyrias [A correção publicada surge nos Ann Intern Med. 16 de ago. de 2005;143(4):316]. Ann Intern Med. 2005;142(6):439-450. doi:10.7326/0003-4819-142-6-200503150-00010</a:t>
            </a:r>
          </a:p>
          <a:p>
            <a:pPr marL="228600" indent="-228600">
              <a:buFont typeface="+mj-lt"/>
              <a:buAutoNum type="arabicPeriod"/>
            </a:pPr>
            <a:r>
              <a:rPr lang="pt-PT" sz="800" dirty="0">
                <a:solidFill>
                  <a:schemeClr val="bg2">
                    <a:lumMod val="50000"/>
                  </a:schemeClr>
                </a:solidFill>
              </a:rPr>
              <a:t>Gouya L, Ventura P, Balwani M, et al. EXPLORE: A Prospective, Multinational, Natural History Study of Patients with Acute Hepatic Porphyria with Recurrent Attacks.Hepatology. 2020;71(5):1546-1558. doi:10.1002/hep.30936</a:t>
            </a:r>
          </a:p>
        </p:txBody>
      </p:sp>
      <p:pic>
        <p:nvPicPr>
          <p:cNvPr id="16" name="Picture 15">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3450948" cy="596900"/>
          </a:xfrm>
          <a:prstGeom prst="rect">
            <a:avLst/>
          </a:prstGeom>
        </p:spPr>
      </p:pic>
      <p:sp>
        <p:nvSpPr>
          <p:cNvPr id="6" name="TextBox 5">
            <a:extLst>
              <a:ext uri="{FF2B5EF4-FFF2-40B4-BE49-F238E27FC236}">
                <a16:creationId xmlns:a16="http://schemas.microsoft.com/office/drawing/2014/main" id="{C1E61C57-BB37-DD4F-AD75-286FA1CC3C7E}"/>
              </a:ext>
            </a:extLst>
          </p:cNvPr>
          <p:cNvSpPr txBox="1"/>
          <p:nvPr/>
        </p:nvSpPr>
        <p:spPr>
          <a:xfrm>
            <a:off x="551860" y="1406272"/>
            <a:ext cx="3954929" cy="584775"/>
          </a:xfrm>
          <a:prstGeom prst="rect">
            <a:avLst/>
          </a:prstGeom>
          <a:noFill/>
        </p:spPr>
        <p:txBody>
          <a:bodyPr wrap="none" rtlCol="0">
            <a:spAutoFit/>
          </a:bodyPr>
          <a:lstStyle/>
          <a:p>
            <a:r>
              <a:rPr lang="pt-PT" sz="3200" b="1" dirty="0">
                <a:solidFill>
                  <a:srgbClr val="1B9AB2"/>
                </a:solidFill>
              </a:rPr>
              <a:t>Crises agudas de PHA</a:t>
            </a:r>
            <a:r>
              <a:rPr lang="pt-PT" sz="3200" baseline="30000" dirty="0">
                <a:solidFill>
                  <a:srgbClr val="1B9AB2"/>
                </a:solidFill>
              </a:rPr>
              <a:t>1</a:t>
            </a:r>
          </a:p>
        </p:txBody>
      </p:sp>
      <p:sp>
        <p:nvSpPr>
          <p:cNvPr id="7" name="TextBox 6">
            <a:extLst>
              <a:ext uri="{FF2B5EF4-FFF2-40B4-BE49-F238E27FC236}">
                <a16:creationId xmlns:a16="http://schemas.microsoft.com/office/drawing/2014/main" id="{F3E8AB5B-DF48-0442-9E9E-12BA1B642241}"/>
              </a:ext>
            </a:extLst>
          </p:cNvPr>
          <p:cNvSpPr txBox="1"/>
          <p:nvPr/>
        </p:nvSpPr>
        <p:spPr>
          <a:xfrm>
            <a:off x="551859" y="1947398"/>
            <a:ext cx="4178892" cy="923330"/>
          </a:xfrm>
          <a:prstGeom prst="rect">
            <a:avLst/>
          </a:prstGeom>
          <a:noFill/>
        </p:spPr>
        <p:txBody>
          <a:bodyPr wrap="square" rtlCol="0">
            <a:spAutoFit/>
          </a:bodyPr>
          <a:lstStyle/>
          <a:p>
            <a:r>
              <a:rPr lang="pt-PT" dirty="0"/>
              <a:t>O sintoma mais comum, sentido por mais de 90% das pessoas que têm uma crise de PHA, é </a:t>
            </a:r>
            <a:r>
              <a:rPr lang="pt-PT" b="1" dirty="0"/>
              <a:t>dor abdominal intensa.</a:t>
            </a:r>
          </a:p>
        </p:txBody>
      </p:sp>
      <p:sp>
        <p:nvSpPr>
          <p:cNvPr id="4" name="TextBox 3"/>
          <p:cNvSpPr txBox="1"/>
          <p:nvPr/>
        </p:nvSpPr>
        <p:spPr>
          <a:xfrm>
            <a:off x="551861" y="2883893"/>
            <a:ext cx="4079262" cy="3131627"/>
          </a:xfrm>
          <a:prstGeom prst="rect">
            <a:avLst/>
          </a:prstGeom>
          <a:noFill/>
        </p:spPr>
        <p:txBody>
          <a:bodyPr wrap="square" rtlCol="0">
            <a:spAutoFit/>
          </a:bodyPr>
          <a:lstStyle/>
          <a:p>
            <a:pPr>
              <a:spcAft>
                <a:spcPts val="300"/>
              </a:spcAft>
              <a:buClr>
                <a:srgbClr val="1B9AB2"/>
              </a:buClr>
            </a:pPr>
            <a:r>
              <a:rPr lang="pt-PT" b="1" dirty="0"/>
              <a:t>Outros sintomas:</a:t>
            </a:r>
          </a:p>
          <a:p>
            <a:pPr marL="174625" indent="-174625">
              <a:spcAft>
                <a:spcPts val="300"/>
              </a:spcAft>
              <a:buClr>
                <a:srgbClr val="1B9AB2"/>
              </a:buClr>
              <a:buFont typeface="Arial" panose="020B0604020202020204" pitchFamily="34" charset="0"/>
              <a:buChar char="•"/>
            </a:pPr>
            <a:r>
              <a:rPr lang="pt-PT" dirty="0"/>
              <a:t>Náuseas e vómitos</a:t>
            </a:r>
          </a:p>
          <a:p>
            <a:pPr marL="174625" indent="-174625">
              <a:spcAft>
                <a:spcPts val="300"/>
              </a:spcAft>
              <a:buClr>
                <a:srgbClr val="1B9AB2"/>
              </a:buClr>
              <a:buFont typeface="Arial" panose="020B0604020202020204" pitchFamily="34" charset="0"/>
              <a:buChar char="•"/>
            </a:pPr>
            <a:r>
              <a:rPr lang="pt-PT" dirty="0"/>
              <a:t>Urina escura</a:t>
            </a:r>
          </a:p>
          <a:p>
            <a:pPr marL="174625" indent="-174625">
              <a:spcAft>
                <a:spcPts val="300"/>
              </a:spcAft>
              <a:buClr>
                <a:srgbClr val="1B9AB2"/>
              </a:buClr>
              <a:buFont typeface="Arial" panose="020B0604020202020204" pitchFamily="34" charset="0"/>
              <a:buChar char="•"/>
            </a:pPr>
            <a:r>
              <a:rPr lang="pt-PT" dirty="0"/>
              <a:t>Distúrbios psiquiátricos</a:t>
            </a:r>
          </a:p>
          <a:p>
            <a:pPr marL="174625" indent="-174625">
              <a:spcAft>
                <a:spcPts val="300"/>
              </a:spcAft>
              <a:buClr>
                <a:srgbClr val="1B9AB2"/>
              </a:buClr>
              <a:buFont typeface="Arial" panose="020B0604020202020204" pitchFamily="34" charset="0"/>
              <a:buChar char="•"/>
            </a:pPr>
            <a:r>
              <a:rPr lang="pt-PT" dirty="0"/>
              <a:t>Paralisia e fraqueza muscular</a:t>
            </a:r>
          </a:p>
          <a:p>
            <a:pPr marL="174625" indent="-174625">
              <a:spcAft>
                <a:spcPts val="300"/>
              </a:spcAft>
              <a:buClr>
                <a:srgbClr val="1B9AB2"/>
              </a:buClr>
              <a:buFont typeface="Arial" panose="020B0604020202020204" pitchFamily="34" charset="0"/>
              <a:buChar char="•"/>
            </a:pPr>
            <a:r>
              <a:rPr lang="pt-PT" dirty="0"/>
              <a:t>Obstipação </a:t>
            </a:r>
          </a:p>
          <a:p>
            <a:pPr marL="174625" indent="-174625">
              <a:spcAft>
                <a:spcPts val="300"/>
              </a:spcAft>
              <a:buClr>
                <a:srgbClr val="1B9AB2"/>
              </a:buClr>
              <a:buFont typeface="Arial" panose="020B0604020202020204" pitchFamily="34" charset="0"/>
              <a:buChar char="•"/>
            </a:pPr>
            <a:r>
              <a:rPr lang="pt-PT" dirty="0"/>
              <a:t>Palpitações cardíacas</a:t>
            </a:r>
          </a:p>
          <a:p>
            <a:pPr marL="174625" indent="-174625">
              <a:spcAft>
                <a:spcPts val="300"/>
              </a:spcAft>
              <a:buClr>
                <a:srgbClr val="1B9AB2"/>
              </a:buClr>
              <a:buFont typeface="Arial" panose="020B0604020202020204" pitchFamily="34" charset="0"/>
              <a:buChar char="•"/>
            </a:pPr>
            <a:r>
              <a:rPr lang="pt-PT" dirty="0"/>
              <a:t>Lesões ou bolhas na pele exposta ao </a:t>
            </a:r>
            <a:br>
              <a:rPr lang="pt-PT" dirty="0"/>
            </a:br>
            <a:r>
              <a:rPr lang="pt-PT" dirty="0"/>
              <a:t>sol (apenas coproporfiria hereditária </a:t>
            </a:r>
            <a:br>
              <a:rPr lang="pt-PT" dirty="0"/>
            </a:br>
            <a:r>
              <a:rPr lang="pt-PT" dirty="0"/>
              <a:t>ou porfiria variegata)</a:t>
            </a:r>
          </a:p>
        </p:txBody>
      </p:sp>
      <p:sp>
        <p:nvSpPr>
          <p:cNvPr id="32" name="TextBox 31">
            <a:extLst>
              <a:ext uri="{FF2B5EF4-FFF2-40B4-BE49-F238E27FC236}">
                <a16:creationId xmlns:a16="http://schemas.microsoft.com/office/drawing/2014/main" id="{D15C0234-351B-A04F-9A96-C0B30733CD61}"/>
              </a:ext>
            </a:extLst>
          </p:cNvPr>
          <p:cNvSpPr txBox="1"/>
          <p:nvPr/>
        </p:nvSpPr>
        <p:spPr>
          <a:xfrm>
            <a:off x="7656432" y="5781022"/>
            <a:ext cx="3085140" cy="391517"/>
          </a:xfrm>
          <a:prstGeom prst="rect">
            <a:avLst/>
          </a:prstGeom>
          <a:noFill/>
        </p:spPr>
        <p:txBody>
          <a:bodyPr wrap="none" rtlCol="0">
            <a:spAutoFit/>
          </a:bodyPr>
          <a:lstStyle/>
          <a:p>
            <a:pPr>
              <a:lnSpc>
                <a:spcPct val="80000"/>
              </a:lnSpc>
            </a:pPr>
            <a:r>
              <a:rPr lang="pt-PT" sz="1200" dirty="0">
                <a:solidFill>
                  <a:srgbClr val="68365E"/>
                </a:solidFill>
              </a:rPr>
              <a:t>Veronica, doente de PHA e representante, AEP</a:t>
            </a:r>
          </a:p>
          <a:p>
            <a:pPr>
              <a:lnSpc>
                <a:spcPct val="80000"/>
              </a:lnSpc>
            </a:pPr>
            <a:r>
              <a:rPr lang="es-ES" sz="1200" dirty="0">
                <a:solidFill>
                  <a:srgbClr val="68365E"/>
                </a:solidFill>
              </a:rPr>
              <a:t>(Asociación española de porfiria)</a:t>
            </a:r>
            <a:r>
              <a:rPr lang="pt-PT" sz="1200" dirty="0">
                <a:solidFill>
                  <a:srgbClr val="68365E"/>
                </a:solidFill>
              </a:rPr>
              <a:t> </a:t>
            </a:r>
          </a:p>
        </p:txBody>
      </p:sp>
      <p:pic>
        <p:nvPicPr>
          <p:cNvPr id="12" name="Picture 11" descr="Veronica.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95749" y="96862"/>
            <a:ext cx="4203097" cy="6195677"/>
          </a:xfrm>
          <a:prstGeom prst="rect">
            <a:avLst/>
          </a:prstGeom>
        </p:spPr>
      </p:pic>
      <p:grpSp>
        <p:nvGrpSpPr>
          <p:cNvPr id="17" name="Group 16"/>
          <p:cNvGrpSpPr/>
          <p:nvPr/>
        </p:nvGrpSpPr>
        <p:grpSpPr>
          <a:xfrm rot="15560951" flipH="1">
            <a:off x="4908259" y="846090"/>
            <a:ext cx="309994" cy="485807"/>
            <a:chOff x="1653118" y="2060096"/>
            <a:chExt cx="309994" cy="485807"/>
          </a:xfrm>
          <a:solidFill>
            <a:srgbClr val="67365E"/>
          </a:solidFill>
        </p:grpSpPr>
        <p:sp>
          <p:nvSpPr>
            <p:cNvPr id="22" name="Oval 21"/>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rot="14400000" flipH="1">
            <a:off x="7330918" y="5699686"/>
            <a:ext cx="248427" cy="189708"/>
            <a:chOff x="1792241" y="2060096"/>
            <a:chExt cx="248427" cy="189708"/>
          </a:xfrm>
          <a:solidFill>
            <a:srgbClr val="67365E"/>
          </a:solidFill>
        </p:grpSpPr>
        <p:sp>
          <p:nvSpPr>
            <p:cNvPr id="26" name="Oval 2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8D12905A-183D-492F-8442-E00F95DC1A9B}"/>
              </a:ext>
            </a:extLst>
          </p:cNvPr>
          <p:cNvSpPr txBox="1"/>
          <p:nvPr/>
        </p:nvSpPr>
        <p:spPr>
          <a:xfrm>
            <a:off x="7656880" y="789932"/>
            <a:ext cx="3604156" cy="1077218"/>
          </a:xfrm>
          <a:prstGeom prst="rect">
            <a:avLst/>
          </a:prstGeom>
          <a:noFill/>
        </p:spPr>
        <p:txBody>
          <a:bodyPr wrap="square" rtlCol="0">
            <a:spAutoFit/>
          </a:bodyPr>
          <a:lstStyle/>
          <a:p>
            <a:r>
              <a:rPr lang="pt-PT" sz="3200" b="1" dirty="0">
                <a:solidFill>
                  <a:srgbClr val="1B9AB2"/>
                </a:solidFill>
              </a:rPr>
              <a:t>Sintomas crónicos da PHA</a:t>
            </a:r>
            <a:r>
              <a:rPr lang="pt-PT" sz="3200" baseline="30000" dirty="0">
                <a:solidFill>
                  <a:srgbClr val="1B9AB2"/>
                </a:solidFill>
              </a:rPr>
              <a:t>2</a:t>
            </a:r>
          </a:p>
        </p:txBody>
      </p:sp>
    </p:spTree>
    <p:extLst>
      <p:ext uri="{BB962C8B-B14F-4D97-AF65-F5344CB8AC3E}">
        <p14:creationId xmlns:p14="http://schemas.microsoft.com/office/powerpoint/2010/main" val="4037132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58" y="1136596"/>
            <a:ext cx="11615869" cy="4959403"/>
          </a:xfrm>
          <a:prstGeom prst="rect">
            <a:avLst/>
          </a:prstGeom>
        </p:spPr>
      </p:pic>
      <p:sp>
        <p:nvSpPr>
          <p:cNvPr id="13" name="Title 12"/>
          <p:cNvSpPr>
            <a:spLocks noGrp="1"/>
          </p:cNvSpPr>
          <p:nvPr>
            <p:ph type="title"/>
          </p:nvPr>
        </p:nvSpPr>
        <p:spPr/>
        <p:txBody>
          <a:bodyPr>
            <a:normAutofit/>
          </a:bodyPr>
          <a:lstStyle/>
          <a:p>
            <a:r>
              <a:rPr lang="pt-PT"/>
              <a:t>Tenha atenção aos desencadeadores da PHA</a:t>
            </a:r>
          </a:p>
        </p:txBody>
      </p:sp>
      <p:sp>
        <p:nvSpPr>
          <p:cNvPr id="9" name="Slide Number Placeholder 8"/>
          <p:cNvSpPr>
            <a:spLocks noGrp="1"/>
          </p:cNvSpPr>
          <p:nvPr>
            <p:ph type="sldNum" sz="quarter" idx="12"/>
          </p:nvPr>
        </p:nvSpPr>
        <p:spPr/>
        <p:txBody>
          <a:bodyPr/>
          <a:lstStyle/>
          <a:p>
            <a:fld id="{DE3260E4-ED7B-584B-A073-E37901C7426D}" type="slidenum">
              <a:rPr lang="en-US" smtClean="0"/>
              <a:pPr/>
              <a:t>8</a:t>
            </a:fld>
            <a:endParaRPr lang="en-US"/>
          </a:p>
        </p:txBody>
      </p:sp>
      <p:sp>
        <p:nvSpPr>
          <p:cNvPr id="19" name="Footer Placeholder 6"/>
          <p:cNvSpPr>
            <a:spLocks noGrp="1"/>
          </p:cNvSpPr>
          <p:nvPr>
            <p:ph type="ftr" sz="quarter" idx="11"/>
          </p:nvPr>
        </p:nvSpPr>
        <p:spPr>
          <a:xfrm>
            <a:off x="479592" y="6352522"/>
            <a:ext cx="11553657" cy="457853"/>
          </a:xfrm>
        </p:spPr>
        <p:txBody>
          <a:bodyPr/>
          <a:lstStyle/>
          <a:p>
            <a:pPr>
              <a:spcAft>
                <a:spcPts val="300"/>
              </a:spcAft>
              <a:tabLst>
                <a:tab pos="7543800" algn="l"/>
              </a:tabLst>
            </a:pPr>
            <a:r>
              <a:rPr lang="pt-PT" sz="800" dirty="0"/>
              <a:t>PHA: Porfiria hepática aguda	Nenhuma informação sobre os produtos médicos da Alnylam está incluída neste material. </a:t>
            </a:r>
          </a:p>
          <a:p>
            <a:pPr marL="228600" indent="-228600">
              <a:buFont typeface="+mj-lt"/>
              <a:buAutoNum type="arabicPeriod"/>
            </a:pPr>
            <a:r>
              <a:rPr lang="pt-PT" sz="800" dirty="0"/>
              <a:t>Balwani M, Wang B, Anderson KE, et al. Acute hepatic porphyrias: Recommendations for evaluation and long-term management.</a:t>
            </a:r>
            <a:r>
              <a:rPr lang="pt-PT" sz="800" i="1" dirty="0"/>
              <a:t>Hepatology</a:t>
            </a:r>
            <a:r>
              <a:rPr lang="pt-PT" sz="800" dirty="0"/>
              <a:t>. 2017;66(4):1314-1322. doi:10.1002/hep.29313</a:t>
            </a:r>
          </a:p>
          <a:p>
            <a:pPr marL="228600" indent="-228600">
              <a:buFont typeface="+mj-lt"/>
              <a:buAutoNum type="arabicPeriod"/>
            </a:pPr>
            <a:r>
              <a:rPr lang="pt-PT" sz="800" dirty="0">
                <a:solidFill>
                  <a:srgbClr val="858585"/>
                </a:solidFill>
              </a:rPr>
              <a:t>Wang B, Rudnick S, Cengia B, Bonkovsky HL. Acute Hepatic Porphyrias: Review and Recent Progress.Hepatol Commun. 2018;3(2):193-206. Publicado a 20 de dez. de 2018. doi:10.1002/hep4.1297.</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4920" y="598752"/>
            <a:ext cx="8880602"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7933595" y="3522128"/>
            <a:ext cx="3020155" cy="461665"/>
          </a:xfrm>
          <a:prstGeom prst="rect">
            <a:avLst/>
          </a:prstGeom>
          <a:noFill/>
        </p:spPr>
        <p:txBody>
          <a:bodyPr wrap="square" rtlCol="0">
            <a:spAutoFit/>
          </a:bodyPr>
          <a:lstStyle/>
          <a:p>
            <a:r>
              <a:rPr lang="pt-PT" sz="2400" b="1"/>
              <a:t>Tabagismo</a:t>
            </a:r>
            <a:r>
              <a:rPr lang="pt-PT" sz="2400" baseline="30000"/>
              <a:t>2</a:t>
            </a:r>
            <a:r>
              <a:rPr lang="pt-PT" sz="2400" b="1" baseline="30000"/>
              <a:t> </a:t>
            </a:r>
          </a:p>
        </p:txBody>
      </p:sp>
      <p:sp>
        <p:nvSpPr>
          <p:cNvPr id="2" name="Oval 1"/>
          <p:cNvSpPr/>
          <p:nvPr/>
        </p:nvSpPr>
        <p:spPr>
          <a:xfrm>
            <a:off x="897212" y="333874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897212" y="1571728"/>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2CBDA73-FAB9-3E40-B6E6-FE4DADD482A6}"/>
              </a:ext>
            </a:extLst>
          </p:cNvPr>
          <p:cNvSpPr txBox="1"/>
          <p:nvPr/>
        </p:nvSpPr>
        <p:spPr>
          <a:xfrm>
            <a:off x="2036671" y="1504362"/>
            <a:ext cx="3265578" cy="461665"/>
          </a:xfrm>
          <a:prstGeom prst="rect">
            <a:avLst/>
          </a:prstGeom>
          <a:noFill/>
        </p:spPr>
        <p:txBody>
          <a:bodyPr wrap="square" rtlCol="0">
            <a:spAutoFit/>
          </a:bodyPr>
          <a:lstStyle/>
          <a:p>
            <a:r>
              <a:rPr lang="pt-PT" sz="2400" b="1"/>
              <a:t>Alguns medicamentos</a:t>
            </a:r>
            <a:r>
              <a:rPr lang="pt-PT" sz="2400" baseline="30000"/>
              <a:t>1</a:t>
            </a:r>
          </a:p>
        </p:txBody>
      </p:sp>
      <p:sp>
        <p:nvSpPr>
          <p:cNvPr id="15" name="TextBox 14">
            <a:extLst>
              <a:ext uri="{FF2B5EF4-FFF2-40B4-BE49-F238E27FC236}">
                <a16:creationId xmlns:a16="http://schemas.microsoft.com/office/drawing/2014/main" id="{D2CBDA73-FAB9-3E40-B6E6-FE4DADD482A6}"/>
              </a:ext>
            </a:extLst>
          </p:cNvPr>
          <p:cNvSpPr txBox="1"/>
          <p:nvPr/>
        </p:nvSpPr>
        <p:spPr>
          <a:xfrm>
            <a:off x="2036672" y="1914536"/>
            <a:ext cx="3872169" cy="646331"/>
          </a:xfrm>
          <a:prstGeom prst="rect">
            <a:avLst/>
          </a:prstGeom>
          <a:noFill/>
        </p:spPr>
        <p:txBody>
          <a:bodyPr wrap="square" rtlCol="0">
            <a:spAutoFit/>
          </a:bodyPr>
          <a:lstStyle/>
          <a:p>
            <a:pPr marL="0" lvl="1">
              <a:spcBef>
                <a:spcPts val="300"/>
              </a:spcBef>
            </a:pPr>
            <a:r>
              <a:rPr lang="pt-PT"/>
              <a:t>Fale com o seu médico se tiver alguma pergunta sobre a PHA e medicamentos. </a:t>
            </a:r>
          </a:p>
        </p:txBody>
      </p:sp>
      <p:sp>
        <p:nvSpPr>
          <p:cNvPr id="16" name="Oval 15"/>
          <p:cNvSpPr/>
          <p:nvPr/>
        </p:nvSpPr>
        <p:spPr>
          <a:xfrm>
            <a:off x="6767516" y="1571728"/>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2CBDA73-FAB9-3E40-B6E6-FE4DADD482A6}"/>
              </a:ext>
            </a:extLst>
          </p:cNvPr>
          <p:cNvSpPr txBox="1"/>
          <p:nvPr/>
        </p:nvSpPr>
        <p:spPr>
          <a:xfrm>
            <a:off x="2036672" y="3203032"/>
            <a:ext cx="3602034" cy="1200328"/>
          </a:xfrm>
          <a:prstGeom prst="rect">
            <a:avLst/>
          </a:prstGeom>
          <a:noFill/>
        </p:spPr>
        <p:txBody>
          <a:bodyPr wrap="square" rtlCol="0">
            <a:spAutoFit/>
          </a:bodyPr>
          <a:lstStyle/>
          <a:p>
            <a:r>
              <a:rPr lang="pt-PT" sz="2400" b="1"/>
              <a:t>Oscilações nos níveis hormonais durante o ciclo menstrual da mulher</a:t>
            </a:r>
            <a:r>
              <a:rPr lang="pt-PT" sz="2400" baseline="30000"/>
              <a:t>2</a:t>
            </a:r>
          </a:p>
        </p:txBody>
      </p:sp>
      <p:sp>
        <p:nvSpPr>
          <p:cNvPr id="18" name="TextBox 17">
            <a:extLst>
              <a:ext uri="{FF2B5EF4-FFF2-40B4-BE49-F238E27FC236}">
                <a16:creationId xmlns:a16="http://schemas.microsoft.com/office/drawing/2014/main" id="{D2CBDA73-FAB9-3E40-B6E6-FE4DADD482A6}"/>
              </a:ext>
            </a:extLst>
          </p:cNvPr>
          <p:cNvSpPr txBox="1"/>
          <p:nvPr/>
        </p:nvSpPr>
        <p:spPr>
          <a:xfrm>
            <a:off x="7933594" y="1516371"/>
            <a:ext cx="3401156" cy="461665"/>
          </a:xfrm>
          <a:prstGeom prst="rect">
            <a:avLst/>
          </a:prstGeom>
          <a:noFill/>
        </p:spPr>
        <p:txBody>
          <a:bodyPr wrap="square" rtlCol="0">
            <a:spAutoFit/>
          </a:bodyPr>
          <a:lstStyle/>
          <a:p>
            <a:r>
              <a:rPr lang="pt-PT" sz="2400" b="1"/>
              <a:t>Stress provocado por:</a:t>
            </a:r>
            <a:r>
              <a:rPr lang="pt-PT" sz="2400" baseline="30000"/>
              <a:t>2 </a:t>
            </a:r>
          </a:p>
        </p:txBody>
      </p:sp>
      <p:sp>
        <p:nvSpPr>
          <p:cNvPr id="21" name="TextBox 20">
            <a:extLst>
              <a:ext uri="{FF2B5EF4-FFF2-40B4-BE49-F238E27FC236}">
                <a16:creationId xmlns:a16="http://schemas.microsoft.com/office/drawing/2014/main" id="{D2CBDA73-FAB9-3E40-B6E6-FE4DADD482A6}"/>
              </a:ext>
            </a:extLst>
          </p:cNvPr>
          <p:cNvSpPr txBox="1"/>
          <p:nvPr/>
        </p:nvSpPr>
        <p:spPr>
          <a:xfrm>
            <a:off x="7933594" y="1914536"/>
            <a:ext cx="3970334" cy="1158779"/>
          </a:xfrm>
          <a:prstGeom prst="rect">
            <a:avLst/>
          </a:prstGeom>
          <a:noFill/>
        </p:spPr>
        <p:txBody>
          <a:bodyPr wrap="square" rtlCol="0">
            <a:spAutoFit/>
          </a:bodyPr>
          <a:lstStyle/>
          <a:p>
            <a:pPr marL="174625" lvl="1" indent="-174625">
              <a:lnSpc>
                <a:spcPct val="130000"/>
              </a:lnSpc>
              <a:buClr>
                <a:schemeClr val="tx2"/>
              </a:buClr>
              <a:buFont typeface="Arial"/>
              <a:buChar char="•"/>
            </a:pPr>
            <a:r>
              <a:rPr lang="pt-PT"/>
              <a:t>Infeções</a:t>
            </a:r>
          </a:p>
          <a:p>
            <a:pPr marL="174625" lvl="1" indent="-174625">
              <a:lnSpc>
                <a:spcPct val="130000"/>
              </a:lnSpc>
              <a:buClr>
                <a:schemeClr val="tx2"/>
              </a:buClr>
              <a:buFont typeface="Arial"/>
              <a:buChar char="•"/>
            </a:pPr>
            <a:r>
              <a:rPr lang="pt-PT"/>
              <a:t>Cirurgia</a:t>
            </a:r>
          </a:p>
          <a:p>
            <a:pPr marL="174625" lvl="1" indent="-174625">
              <a:lnSpc>
                <a:spcPct val="130000"/>
              </a:lnSpc>
              <a:buClr>
                <a:schemeClr val="tx2"/>
              </a:buClr>
              <a:buFont typeface="Arial"/>
              <a:buChar char="•"/>
            </a:pPr>
            <a:r>
              <a:rPr lang="pt-PT"/>
              <a:t>Exaustão física ou emocional</a:t>
            </a:r>
          </a:p>
        </p:txBody>
      </p:sp>
      <p:sp>
        <p:nvSpPr>
          <p:cNvPr id="23" name="Oval 22"/>
          <p:cNvSpPr/>
          <p:nvPr/>
        </p:nvSpPr>
        <p:spPr>
          <a:xfrm>
            <a:off x="6767516" y="333874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897212" y="4855669"/>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2CBDA73-FAB9-3E40-B6E6-FE4DADD482A6}"/>
              </a:ext>
            </a:extLst>
          </p:cNvPr>
          <p:cNvSpPr txBox="1"/>
          <p:nvPr/>
        </p:nvSpPr>
        <p:spPr>
          <a:xfrm>
            <a:off x="2046478" y="5070775"/>
            <a:ext cx="3020155" cy="461665"/>
          </a:xfrm>
          <a:prstGeom prst="rect">
            <a:avLst/>
          </a:prstGeom>
          <a:noFill/>
        </p:spPr>
        <p:txBody>
          <a:bodyPr wrap="square" rtlCol="0">
            <a:spAutoFit/>
          </a:bodyPr>
          <a:lstStyle/>
          <a:p>
            <a:r>
              <a:rPr lang="pt-PT" sz="2400" b="1"/>
              <a:t>Álcool</a:t>
            </a:r>
            <a:r>
              <a:rPr lang="pt-PT" sz="2400" baseline="30000"/>
              <a:t>2</a:t>
            </a:r>
          </a:p>
        </p:txBody>
      </p:sp>
      <p:sp>
        <p:nvSpPr>
          <p:cNvPr id="26" name="Oval 25"/>
          <p:cNvSpPr/>
          <p:nvPr/>
        </p:nvSpPr>
        <p:spPr>
          <a:xfrm>
            <a:off x="6767516" y="4855669"/>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D2CBDA73-FAB9-3E40-B6E6-FE4DADD482A6}"/>
              </a:ext>
            </a:extLst>
          </p:cNvPr>
          <p:cNvSpPr txBox="1"/>
          <p:nvPr/>
        </p:nvSpPr>
        <p:spPr>
          <a:xfrm>
            <a:off x="7933595" y="5050197"/>
            <a:ext cx="3020155" cy="461665"/>
          </a:xfrm>
          <a:prstGeom prst="rect">
            <a:avLst/>
          </a:prstGeom>
          <a:noFill/>
        </p:spPr>
        <p:txBody>
          <a:bodyPr wrap="square" rtlCol="0">
            <a:spAutoFit/>
          </a:bodyPr>
          <a:lstStyle/>
          <a:p>
            <a:r>
              <a:rPr lang="pt-PT" sz="2400" b="1"/>
              <a:t>Jejum</a:t>
            </a:r>
            <a:r>
              <a:rPr lang="pt-PT" sz="2400" baseline="30000"/>
              <a:t>2</a:t>
            </a:r>
            <a:r>
              <a:rPr lang="pt-PT" sz="2400" b="1" baseline="30000"/>
              <a:t> </a:t>
            </a:r>
          </a:p>
        </p:txBody>
      </p:sp>
      <p:pic>
        <p:nvPicPr>
          <p:cNvPr id="4" name="Picture 3"/>
          <p:cNvPicPr>
            <a:picLocks noChangeAspect="1"/>
          </p:cNvPicPr>
          <p:nvPr/>
        </p:nvPicPr>
        <p:blipFill>
          <a:blip r:embed="rId5"/>
          <a:stretch>
            <a:fillRect/>
          </a:stretch>
        </p:blipFill>
        <p:spPr>
          <a:xfrm>
            <a:off x="767037" y="1571728"/>
            <a:ext cx="889000" cy="889000"/>
          </a:xfrm>
          <a:prstGeom prst="rect">
            <a:avLst/>
          </a:prstGeom>
        </p:spPr>
      </p:pic>
      <p:pic>
        <p:nvPicPr>
          <p:cNvPr id="28" name="Picture 27"/>
          <p:cNvPicPr>
            <a:picLocks noChangeAspect="1"/>
          </p:cNvPicPr>
          <p:nvPr/>
        </p:nvPicPr>
        <p:blipFill>
          <a:blip r:embed="rId6"/>
          <a:stretch>
            <a:fillRect/>
          </a:stretch>
        </p:blipFill>
        <p:spPr>
          <a:xfrm>
            <a:off x="766933" y="3203032"/>
            <a:ext cx="889104" cy="889104"/>
          </a:xfrm>
          <a:prstGeom prst="rect">
            <a:avLst/>
          </a:prstGeom>
        </p:spPr>
      </p:pic>
      <p:pic>
        <p:nvPicPr>
          <p:cNvPr id="7" name="Picture 6"/>
          <p:cNvPicPr>
            <a:picLocks noChangeAspect="1"/>
          </p:cNvPicPr>
          <p:nvPr/>
        </p:nvPicPr>
        <p:blipFill>
          <a:blip r:embed="rId7"/>
          <a:stretch>
            <a:fillRect/>
          </a:stretch>
        </p:blipFill>
        <p:spPr>
          <a:xfrm>
            <a:off x="766933" y="4824750"/>
            <a:ext cx="879559" cy="879559"/>
          </a:xfrm>
          <a:prstGeom prst="rect">
            <a:avLst/>
          </a:prstGeom>
        </p:spPr>
      </p:pic>
      <p:pic>
        <p:nvPicPr>
          <p:cNvPr id="29" name="Picture 28"/>
          <p:cNvPicPr>
            <a:picLocks noChangeAspect="1"/>
          </p:cNvPicPr>
          <p:nvPr/>
        </p:nvPicPr>
        <p:blipFill>
          <a:blip r:embed="rId8"/>
          <a:stretch>
            <a:fillRect/>
          </a:stretch>
        </p:blipFill>
        <p:spPr>
          <a:xfrm>
            <a:off x="6492144" y="1479653"/>
            <a:ext cx="1044575" cy="1044575"/>
          </a:xfrm>
          <a:prstGeom prst="rect">
            <a:avLst/>
          </a:prstGeom>
        </p:spPr>
      </p:pic>
      <p:pic>
        <p:nvPicPr>
          <p:cNvPr id="34" name="Picture 33"/>
          <p:cNvPicPr>
            <a:picLocks noChangeAspect="1"/>
          </p:cNvPicPr>
          <p:nvPr/>
        </p:nvPicPr>
        <p:blipFill>
          <a:blip r:embed="rId9"/>
          <a:stretch>
            <a:fillRect/>
          </a:stretch>
        </p:blipFill>
        <p:spPr>
          <a:xfrm>
            <a:off x="6759460" y="3409238"/>
            <a:ext cx="717447" cy="717447"/>
          </a:xfrm>
          <a:prstGeom prst="rect">
            <a:avLst/>
          </a:prstGeom>
        </p:spPr>
      </p:pic>
      <p:pic>
        <p:nvPicPr>
          <p:cNvPr id="36" name="Graphic 35" descr="Table setting">
            <a:extLst>
              <a:ext uri="{FF2B5EF4-FFF2-40B4-BE49-F238E27FC236}">
                <a16:creationId xmlns:a16="http://schemas.microsoft.com/office/drawing/2014/main" id="{ED8A7809-C185-4616-BB1D-A799A42C236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68637" y="4988218"/>
            <a:ext cx="630936" cy="630936"/>
          </a:xfrm>
          <a:prstGeom prst="rect">
            <a:avLst/>
          </a:prstGeom>
        </p:spPr>
      </p:pic>
      <p:sp>
        <p:nvSpPr>
          <p:cNvPr id="41" name="Flowchart: Connector 40">
            <a:extLst>
              <a:ext uri="{FF2B5EF4-FFF2-40B4-BE49-F238E27FC236}">
                <a16:creationId xmlns:a16="http://schemas.microsoft.com/office/drawing/2014/main" id="{88B623A6-2CE0-4BE7-B866-322753CAD1AA}"/>
              </a:ext>
            </a:extLst>
          </p:cNvPr>
          <p:cNvSpPr/>
          <p:nvPr/>
        </p:nvSpPr>
        <p:spPr>
          <a:xfrm>
            <a:off x="6633884" y="4837486"/>
            <a:ext cx="905246" cy="914400"/>
          </a:xfrm>
          <a:prstGeom prst="flowChartConnector">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a:solidFill>
                  <a:schemeClr val="tx1"/>
                </a:solidFill>
              </a:ln>
            </a:endParaRPr>
          </a:p>
        </p:txBody>
      </p:sp>
      <p:cxnSp>
        <p:nvCxnSpPr>
          <p:cNvPr id="42" name="Straight Connector 41">
            <a:extLst>
              <a:ext uri="{FF2B5EF4-FFF2-40B4-BE49-F238E27FC236}">
                <a16:creationId xmlns:a16="http://schemas.microsoft.com/office/drawing/2014/main" id="{A51C2EA9-401A-4E02-AAE2-4F4EE5C43F59}"/>
              </a:ext>
            </a:extLst>
          </p:cNvPr>
          <p:cNvCxnSpPr>
            <a:cxnSpLocks/>
            <a:stCxn id="41" idx="1"/>
            <a:endCxn id="41" idx="5"/>
          </p:cNvCxnSpPr>
          <p:nvPr/>
        </p:nvCxnSpPr>
        <p:spPr>
          <a:xfrm>
            <a:off x="6766454" y="4971397"/>
            <a:ext cx="640106" cy="646578"/>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46894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4490380" y="1624277"/>
            <a:ext cx="7493654" cy="4011348"/>
          </a:xfrm>
          <a:prstGeom prst="rect">
            <a:avLst/>
          </a:prstGeom>
        </p:spPr>
      </p:pic>
      <p:sp>
        <p:nvSpPr>
          <p:cNvPr id="13" name="Title 12"/>
          <p:cNvSpPr>
            <a:spLocks noGrp="1"/>
          </p:cNvSpPr>
          <p:nvPr>
            <p:ph type="title"/>
          </p:nvPr>
        </p:nvSpPr>
        <p:spPr/>
        <p:txBody>
          <a:bodyPr>
            <a:normAutofit/>
          </a:bodyPr>
          <a:lstStyle/>
          <a:p>
            <a:r>
              <a:rPr lang="pt-PT"/>
              <a:t>A PHA é diagnosticada através de testes bioquímicos</a:t>
            </a:r>
            <a:r>
              <a:rPr lang="pt-PT" b="0" baseline="30000"/>
              <a:t>1</a:t>
            </a: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3260E4-ED7B-584B-A073-E37901C7426D}" type="slidenum">
              <a:rPr kumimoji="0" lang="en-US" sz="1000" b="0" i="0" u="none" strike="noStrike" kern="1200" cap="none" spc="0" normalizeH="0" baseline="0" noProof="0" smtClean="0">
                <a:ln>
                  <a:noFill/>
                </a:ln>
                <a:solidFill>
                  <a:srgbClr val="0A0A0A">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0A0A0A">
                  <a:tint val="75000"/>
                </a:srgbClr>
              </a:solidFill>
              <a:effectLst/>
              <a:uLnTx/>
              <a:uFillTx/>
              <a:latin typeface="Calibri"/>
              <a:ea typeface="+mn-ea"/>
              <a:cs typeface="+mn-cs"/>
            </a:endParaRPr>
          </a:p>
        </p:txBody>
      </p:sp>
      <p:sp>
        <p:nvSpPr>
          <p:cNvPr id="19" name="Footer Placeholder 6"/>
          <p:cNvSpPr>
            <a:spLocks noGrp="1"/>
          </p:cNvSpPr>
          <p:nvPr>
            <p:ph type="ftr" sz="quarter" idx="11"/>
          </p:nvPr>
        </p:nvSpPr>
        <p:spPr>
          <a:xfrm>
            <a:off x="479592" y="6400147"/>
            <a:ext cx="11504441" cy="365125"/>
          </a:xfrm>
        </p:spPr>
        <p:txBody>
          <a:bodyPr/>
          <a:lstStyle/>
          <a:p>
            <a:pPr lvl="0">
              <a:spcAft>
                <a:spcPts val="300"/>
              </a:spcAft>
              <a:tabLst>
                <a:tab pos="7543800" algn="l"/>
              </a:tabLst>
              <a:defRPr/>
            </a:pPr>
            <a:r>
              <a:rPr lang="pt-PT" sz="800" dirty="0">
                <a:solidFill>
                  <a:srgbClr val="E7E6E6">
                    <a:lumMod val="50000"/>
                  </a:srgbClr>
                </a:solidFill>
              </a:rPr>
              <a:t>PHA: Porfiria hepática aguda; PBG: Porfobilinogénio; ALA: Ácido aminolevulínico 	Nenhuma informação sobre os produtos médicos da Alnylam está incluída neste material.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pt-PT" sz="800" b="0" i="0" u="none" strike="noStrike" cap="none" normalizeH="0" baseline="0" noProof="0" dirty="0">
                <a:ln>
                  <a:noFill/>
                </a:ln>
                <a:solidFill>
                  <a:srgbClr val="E7E6E6">
                    <a:lumMod val="50000"/>
                  </a:srgbClr>
                </a:solidFill>
                <a:effectLst/>
                <a:uLnTx/>
                <a:uFillTx/>
                <a:latin typeface="Calibri"/>
                <a:ea typeface="+mn-ea"/>
                <a:cs typeface="+mn-cs"/>
              </a:rPr>
              <a:t>Wang B, Rudnick S, Cengia B, Bonkovsky HL. Acute Hepatic Porphyrias: Review and Recent Progress.Hepatol Commun. 2018;3(2):193-206. Publicado a 20 de dez. de 2018. doi:10.1002/hep4.1297.</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47184" y="598752"/>
            <a:ext cx="10752457" cy="596900"/>
          </a:xfrm>
          <a:prstGeom prst="rect">
            <a:avLst/>
          </a:prstGeom>
        </p:spPr>
      </p:pic>
      <p:sp>
        <p:nvSpPr>
          <p:cNvPr id="4" name="TextBox 3"/>
          <p:cNvSpPr txBox="1"/>
          <p:nvPr/>
        </p:nvSpPr>
        <p:spPr>
          <a:xfrm>
            <a:off x="6248400" y="25908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D2CBDA73-FAB9-3E40-B6E6-FE4DADD482A6}"/>
              </a:ext>
            </a:extLst>
          </p:cNvPr>
          <p:cNvSpPr txBox="1"/>
          <p:nvPr/>
        </p:nvSpPr>
        <p:spPr>
          <a:xfrm>
            <a:off x="5256291" y="2004955"/>
            <a:ext cx="6014959"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3200" b="1" i="0" u="none" strike="noStrike" cap="none" normalizeH="0" baseline="0" noProof="0">
                <a:ln>
                  <a:noFill/>
                </a:ln>
                <a:solidFill>
                  <a:srgbClr val="7FCCB4">
                    <a:lumMod val="75000"/>
                  </a:srgbClr>
                </a:solidFill>
                <a:effectLst/>
                <a:uLnTx/>
                <a:uFillTx/>
                <a:latin typeface="Calibri"/>
                <a:ea typeface="+mn-ea"/>
                <a:cs typeface="+mn-cs"/>
              </a:rPr>
              <a:t>Teste bioquímico</a:t>
            </a:r>
          </a:p>
        </p:txBody>
      </p:sp>
      <p:sp>
        <p:nvSpPr>
          <p:cNvPr id="12" name="Oval 11"/>
          <p:cNvSpPr/>
          <p:nvPr/>
        </p:nvSpPr>
        <p:spPr>
          <a:xfrm>
            <a:off x="685968" y="2114550"/>
            <a:ext cx="2955957" cy="2955957"/>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2CBDA73-FAB9-3E40-B6E6-FE4DADD482A6}"/>
              </a:ext>
            </a:extLst>
          </p:cNvPr>
          <p:cNvSpPr txBox="1"/>
          <p:nvPr/>
        </p:nvSpPr>
        <p:spPr>
          <a:xfrm>
            <a:off x="5256290" y="2658826"/>
            <a:ext cx="6014959" cy="707886"/>
          </a:xfrm>
          <a:prstGeom prst="rect">
            <a:avLst/>
          </a:prstGeom>
          <a:noFill/>
        </p:spPr>
        <p:txBody>
          <a:bodyPr wrap="square" rtlCol="0">
            <a:spAutoFit/>
          </a:bodyPr>
          <a:lstStyle/>
          <a:p>
            <a:pPr lvl="0"/>
            <a:r>
              <a:rPr kumimoji="0" lang="pt-PT" sz="2000" b="0" i="0" u="none" strike="noStrike" cap="none" normalizeH="0" baseline="0" noProof="0" dirty="0">
                <a:ln>
                  <a:noFill/>
                </a:ln>
                <a:solidFill>
                  <a:srgbClr val="0A0A0A"/>
                </a:solidFill>
                <a:effectLst/>
                <a:uLnTx/>
                <a:uFillTx/>
                <a:latin typeface="Calibri"/>
                <a:ea typeface="+mn-ea"/>
                <a:cs typeface="+mn-cs"/>
              </a:rPr>
              <a:t>Testes à urina dos níveis </a:t>
            </a:r>
            <a:r>
              <a:rPr lang="pt-PT" sz="2000" dirty="0">
                <a:solidFill>
                  <a:srgbClr val="0A0A0A"/>
                </a:solidFill>
              </a:rPr>
              <a:t>de </a:t>
            </a:r>
            <a:r>
              <a:rPr lang="pt-PT" sz="2000" dirty="0"/>
              <a:t>ALA (ácido aminolevulínico), </a:t>
            </a:r>
            <a:r>
              <a:rPr lang="pt-PT" sz="2000" dirty="0">
                <a:solidFill>
                  <a:srgbClr val="0A0A0A"/>
                </a:solidFill>
              </a:rPr>
              <a:t>PBG (porfobilinogénio) e porfirinas</a:t>
            </a:r>
          </a:p>
        </p:txBody>
      </p:sp>
      <p:pic>
        <p:nvPicPr>
          <p:cNvPr id="2" name="Picture 1"/>
          <p:cNvPicPr>
            <a:picLocks noChangeAspect="1"/>
          </p:cNvPicPr>
          <p:nvPr/>
        </p:nvPicPr>
        <p:blipFill>
          <a:blip r:embed="rId5"/>
          <a:stretch>
            <a:fillRect/>
          </a:stretch>
        </p:blipFill>
        <p:spPr>
          <a:xfrm>
            <a:off x="1417912" y="2466074"/>
            <a:ext cx="2443750" cy="2443750"/>
          </a:xfrm>
          <a:prstGeom prst="rect">
            <a:avLst/>
          </a:prstGeom>
        </p:spPr>
      </p:pic>
      <p:sp>
        <p:nvSpPr>
          <p:cNvPr id="15" name="Rectangle 11">
            <a:extLst>
              <a:ext uri="{FF2B5EF4-FFF2-40B4-BE49-F238E27FC236}">
                <a16:creationId xmlns:a16="http://schemas.microsoft.com/office/drawing/2014/main" id="{2A11F506-AAA9-AE4A-A8E1-960D6FD3FD27}"/>
              </a:ext>
            </a:extLst>
          </p:cNvPr>
          <p:cNvSpPr/>
          <p:nvPr/>
        </p:nvSpPr>
        <p:spPr>
          <a:xfrm>
            <a:off x="5346251" y="3710138"/>
            <a:ext cx="6382532" cy="1392119"/>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594795 w 6673956"/>
              <a:gd name="connsiteY2" fmla="*/ 2266048 h 2278716"/>
              <a:gd name="connsiteX3" fmla="*/ 0 w 6673956"/>
              <a:gd name="connsiteY3" fmla="*/ 2278716 h 2278716"/>
              <a:gd name="connsiteX4" fmla="*/ 0 w 6673956"/>
              <a:gd name="connsiteY4" fmla="*/ 0 h 2278716"/>
              <a:gd name="connsiteX0" fmla="*/ 0 w 6594795"/>
              <a:gd name="connsiteY0" fmla="*/ 0 h 2278716"/>
              <a:gd name="connsiteX1" fmla="*/ 6549294 w 6594795"/>
              <a:gd name="connsiteY1" fmla="*/ 12668 h 2278716"/>
              <a:gd name="connsiteX2" fmla="*/ 6594795 w 6594795"/>
              <a:gd name="connsiteY2" fmla="*/ 2266048 h 2278716"/>
              <a:gd name="connsiteX3" fmla="*/ 0 w 6594795"/>
              <a:gd name="connsiteY3" fmla="*/ 2278716 h 2278716"/>
              <a:gd name="connsiteX4" fmla="*/ 0 w 6594795"/>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795" h="2278716">
                <a:moveTo>
                  <a:pt x="0" y="0"/>
                </a:moveTo>
                <a:lnTo>
                  <a:pt x="6549294" y="12668"/>
                </a:lnTo>
                <a:lnTo>
                  <a:pt x="6594795" y="2266048"/>
                </a:lnTo>
                <a:lnTo>
                  <a:pt x="0" y="2278716"/>
                </a:lnTo>
                <a:lnTo>
                  <a:pt x="0" y="0"/>
                </a:lnTo>
                <a:close/>
              </a:path>
            </a:pathLst>
          </a:custGeom>
          <a:solidFill>
            <a:srgbClr val="47B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D2CBDA73-FAB9-3E40-B6E6-FE4DADD482A6}"/>
              </a:ext>
            </a:extLst>
          </p:cNvPr>
          <p:cNvSpPr txBox="1"/>
          <p:nvPr/>
        </p:nvSpPr>
        <p:spPr>
          <a:xfrm>
            <a:off x="5568501" y="3891785"/>
            <a:ext cx="5702748" cy="1015663"/>
          </a:xfrm>
          <a:prstGeom prst="rect">
            <a:avLst/>
          </a:prstGeom>
          <a:noFill/>
        </p:spPr>
        <p:txBody>
          <a:bodyPr wrap="square" rtlCol="0">
            <a:spAutoFit/>
          </a:bodyPr>
          <a:lstStyle/>
          <a:p>
            <a:pPr lvl="0">
              <a:defRPr/>
            </a:pPr>
            <a:r>
              <a:rPr lang="pt-BR" sz="2000" dirty="0">
                <a:solidFill>
                  <a:srgbClr val="0A0A0A"/>
                </a:solidFill>
              </a:rPr>
              <a:t>Recomendado durante ou pouco tempo depois de uma crise, quando os níveis de ALA e PBG ainda estão elevados</a:t>
            </a:r>
            <a:endParaRPr lang="pt-PT" sz="2000" dirty="0">
              <a:solidFill>
                <a:srgbClr val="0A0A0A"/>
              </a:solidFill>
            </a:endParaRPr>
          </a:p>
        </p:txBody>
      </p:sp>
    </p:spTree>
    <p:extLst>
      <p:ext uri="{BB962C8B-B14F-4D97-AF65-F5344CB8AC3E}">
        <p14:creationId xmlns:p14="http://schemas.microsoft.com/office/powerpoint/2010/main" val="2797524419"/>
      </p:ext>
    </p:extLst>
  </p:cSld>
  <p:clrMapOvr>
    <a:masterClrMapping/>
  </p:clrMapOvr>
</p:sld>
</file>

<file path=ppt/theme/theme1.xml><?xml version="1.0" encoding="utf-8"?>
<a:theme xmlns:a="http://schemas.openxmlformats.org/drawingml/2006/main" name="Office Theme">
  <a:themeElements>
    <a:clrScheme name="MIAB">
      <a:dk1>
        <a:srgbClr val="0A0A0A"/>
      </a:dk1>
      <a:lt1>
        <a:srgbClr val="FFFFFF"/>
      </a:lt1>
      <a:dk2>
        <a:srgbClr val="5C375E"/>
      </a:dk2>
      <a:lt2>
        <a:srgbClr val="E7E6E6"/>
      </a:lt2>
      <a:accent1>
        <a:srgbClr val="E6D98F"/>
      </a:accent1>
      <a:accent2>
        <a:srgbClr val="7FCCB4"/>
      </a:accent2>
      <a:accent3>
        <a:srgbClr val="D8A8B6"/>
      </a:accent3>
      <a:accent4>
        <a:srgbClr val="8BCAD9"/>
      </a:accent4>
      <a:accent5>
        <a:srgbClr val="D1C4CD"/>
      </a:accent5>
      <a:accent6>
        <a:srgbClr val="C6E0ED"/>
      </a:accent6>
      <a:hlink>
        <a:srgbClr val="05A7C1"/>
      </a:hlink>
      <a:folHlink>
        <a:srgbClr val="954FC3"/>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B9AB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19265</TotalTime>
  <Words>6435</Words>
  <Application>Microsoft Office PowerPoint</Application>
  <PresentationFormat>Widescreen</PresentationFormat>
  <Paragraphs>392</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Open Sans</vt:lpstr>
      <vt:lpstr>Office Theme</vt:lpstr>
      <vt:lpstr>A importância dos testes genéticos à família na porfiria hepática aguda (PHA) </vt:lpstr>
      <vt:lpstr>O que é a porfiria hepática aguda (PHA)? </vt:lpstr>
      <vt:lpstr>Estas substâncias neurotóxicas resultam na PHA</vt:lpstr>
      <vt:lpstr>Quatro tipos de PHA </vt:lpstr>
      <vt:lpstr>Está tudo nos seus genes </vt:lpstr>
      <vt:lpstr>O que deve saber sobre a PHA</vt:lpstr>
      <vt:lpstr>Enfrentar a PHA</vt:lpstr>
      <vt:lpstr>Tenha atenção aos desencadeadores da PHA</vt:lpstr>
      <vt:lpstr>A PHA é diagnosticada através de testes bioquímicos1</vt:lpstr>
      <vt:lpstr>PHA e testes genéticos</vt:lpstr>
      <vt:lpstr>Porque é que ter um diagnóstico é útil?</vt:lpstr>
      <vt:lpstr>Testes genéticos: Se tivesse sabido mais cedo...</vt:lpstr>
      <vt:lpstr>Quem deve considerar os testes genéticos?1</vt:lpstr>
      <vt:lpstr>Onde posso ir para realizar um teste genético?</vt:lpstr>
      <vt:lpstr>Um profissional de saúde pode apoiá-lo1  </vt:lpstr>
      <vt:lpstr>Os testes genéticos ajudaram-me a mim e à minha irmã </vt:lpstr>
      <vt:lpstr>Falar com os seus entes queridos sobre a PHA</vt:lpstr>
      <vt:lpstr>Os testes de PHA precoces têm um grande impacto sobre mim e sobre a minha família </vt:lpstr>
      <vt:lpstr>Faça um mapa do historial de PHA da sua família</vt:lpstr>
      <vt:lpstr>Explicar a PHA a outros</vt:lpstr>
      <vt:lpstr>Você e o seu cuidador </vt:lpstr>
      <vt:lpstr>PHA: Compreender as verdades</vt:lpstr>
      <vt:lpstr>Recursos e informações</vt:lpstr>
      <vt:lpstr>A importância dos testes genéticos à família na porfiria hepática aguda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Hepatic Porphyria A guide for patients</dc:title>
  <dc:subject/>
  <dc:creator>Editor</dc:creator>
  <cp:keywords/>
  <dc:description/>
  <cp:lastModifiedBy>Annegret Wenzel</cp:lastModifiedBy>
  <cp:revision>1030</cp:revision>
  <cp:lastPrinted>2021-09-13T15:09:48Z</cp:lastPrinted>
  <dcterms:created xsi:type="dcterms:W3CDTF">2021-03-12T17:48:17Z</dcterms:created>
  <dcterms:modified xsi:type="dcterms:W3CDTF">2022-10-25T09:41:44Z</dcterms:modified>
  <cp:category/>
</cp:coreProperties>
</file>