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handoutMasterIdLst>
    <p:handoutMasterId r:id="rId27"/>
  </p:handoutMasterIdLst>
  <p:sldIdLst>
    <p:sldId id="320" r:id="rId2"/>
    <p:sldId id="294" r:id="rId3"/>
    <p:sldId id="324" r:id="rId4"/>
    <p:sldId id="325" r:id="rId5"/>
    <p:sldId id="327" r:id="rId6"/>
    <p:sldId id="297" r:id="rId7"/>
    <p:sldId id="302" r:id="rId8"/>
    <p:sldId id="303" r:id="rId9"/>
    <p:sldId id="334" r:id="rId10"/>
    <p:sldId id="335" r:id="rId11"/>
    <p:sldId id="322" r:id="rId12"/>
    <p:sldId id="307" r:id="rId13"/>
    <p:sldId id="308" r:id="rId14"/>
    <p:sldId id="309" r:id="rId15"/>
    <p:sldId id="331" r:id="rId16"/>
    <p:sldId id="310" r:id="rId17"/>
    <p:sldId id="311" r:id="rId18"/>
    <p:sldId id="330" r:id="rId19"/>
    <p:sldId id="333" r:id="rId20"/>
    <p:sldId id="323" r:id="rId21"/>
    <p:sldId id="316" r:id="rId22"/>
    <p:sldId id="317" r:id="rId23"/>
    <p:sldId id="318" r:id="rId24"/>
    <p:sldId id="256" r:id="rId25"/>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xnsXGqwlUR3YnEww79lyow==" hashData="8yXNsArbhZHGoQMtdy/7PvGd9gtYaevTvN4+OMqpz20Omm9KV+zQyG/stvD5C23gAG/jQrJ3l57x6W/h5CEH4A=="/>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lan Nolan" initials="AN" lastIdx="13" clrIdx="6"/>
  <p:cmAuthor id="1" name="Anita Smith (SnowCo)" initials="AS(" lastIdx="30" clrIdx="0"/>
  <p:cmAuthor id="8" name="Sophie Weber (SnowCo)" initials="SW(" lastIdx="50" clrIdx="7"/>
  <p:cmAuthor id="2" name="Aprile Castagna Cappuzzo (SnowCo)" initials="ACC(" lastIdx="59" clrIdx="1"/>
  <p:cmAuthor id="9" name="Evgeniya Monico (SnowCo)" initials="EM(" lastIdx="11" clrIdx="8"/>
  <p:cmAuthor id="3" name="Desdemona De Souza (SnowCo)" initials="DDS(" lastIdx="36" clrIdx="2"/>
  <p:cmAuthor id="10" name="Veronica Dudu" initials="VD" lastIdx="5" clrIdx="9"/>
  <p:cmAuthor id="4" name="Banks Shewey (SnowCo)" initials="BS(" lastIdx="45" clrIdx="3"/>
  <p:cmAuthor id="11" name="Amy Templin (SnowCo)" initials="AT(" lastIdx="5" clrIdx="10"/>
  <p:cmAuthor id="5" name="Jordanna Mora" initials="JM" lastIdx="26" clrIdx="4"/>
  <p:cmAuthor id="6" name="Joseph Salameh" initials="JS" lastIdx="19" clrIdx="5"/>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BFD8"/>
    <a:srgbClr val="621C64"/>
    <a:srgbClr val="5B2274"/>
    <a:srgbClr val="442686"/>
    <a:srgbClr val="522EA2"/>
    <a:srgbClr val="67365E"/>
    <a:srgbClr val="C10012"/>
    <a:srgbClr val="2F7660"/>
    <a:srgbClr val="F0F0C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018B51-C05D-4E6F-903C-72A3B8C019AD}" v="4" dt="2022-06-24T08:33:15.8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390" autoAdjust="0"/>
    <p:restoredTop sz="85714" autoAdjust="0"/>
  </p:normalViewPr>
  <p:slideViewPr>
    <p:cSldViewPr snapToGrid="0" snapToObjects="1">
      <p:cViewPr varScale="1">
        <p:scale>
          <a:sx n="51" d="100"/>
          <a:sy n="51" d="100"/>
        </p:scale>
        <p:origin x="1472" y="32"/>
      </p:cViewPr>
      <p:guideLst>
        <p:guide orient="horz" pos="2160"/>
        <p:guide pos="3840"/>
      </p:guideLst>
    </p:cSldViewPr>
  </p:slideViewPr>
  <p:outlineViewPr>
    <p:cViewPr>
      <p:scale>
        <a:sx n="33" d="100"/>
        <a:sy n="33" d="100"/>
      </p:scale>
      <p:origin x="0" y="0"/>
    </p:cViewPr>
  </p:outlineViewPr>
  <p:notesTextViewPr>
    <p:cViewPr>
      <p:scale>
        <a:sx n="75" d="100"/>
        <a:sy n="75" d="100"/>
      </p:scale>
      <p:origin x="0" y="0"/>
    </p:cViewPr>
  </p:notesTextViewPr>
  <p:sorterViewPr>
    <p:cViewPr>
      <p:scale>
        <a:sx n="100" d="100"/>
        <a:sy n="100" d="100"/>
      </p:scale>
      <p:origin x="0" y="-8480"/>
    </p:cViewPr>
  </p:sorterViewPr>
  <p:notesViewPr>
    <p:cSldViewPr snapToGrid="0" snapToObjects="1">
      <p:cViewPr varScale="1">
        <p:scale>
          <a:sx n="45" d="100"/>
          <a:sy n="45" d="100"/>
        </p:scale>
        <p:origin x="2548" y="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egret wenzel" userId="c6455187-f045-465c-b382-4406fd26330b" providerId="ADAL" clId="{B51BB985-3D94-4DCB-AE66-267831C81E31}"/>
    <pc:docChg chg="modSld">
      <pc:chgData name="annegret wenzel" userId="c6455187-f045-465c-b382-4406fd26330b" providerId="ADAL" clId="{B51BB985-3D94-4DCB-AE66-267831C81E31}" dt="2022-06-24T08:38:43.768" v="0"/>
      <pc:docMkLst>
        <pc:docMk/>
      </pc:docMkLst>
      <pc:sldChg chg="modSp">
        <pc:chgData name="annegret wenzel" userId="c6455187-f045-465c-b382-4406fd26330b" providerId="ADAL" clId="{B51BB985-3D94-4DCB-AE66-267831C81E31}" dt="2022-06-24T08:38:43.768" v="0"/>
        <pc:sldMkLst>
          <pc:docMk/>
          <pc:sldMk cId="1969076594" sldId="333"/>
        </pc:sldMkLst>
        <pc:spChg chg="mod">
          <ac:chgData name="annegret wenzel" userId="c6455187-f045-465c-b382-4406fd26330b" providerId="ADAL" clId="{B51BB985-3D94-4DCB-AE66-267831C81E31}" dt="2022-06-24T08:38:43.768" v="0"/>
          <ac:spMkLst>
            <pc:docMk/>
            <pc:sldMk cId="1969076594" sldId="333"/>
            <ac:spMk id="7" creationId="{C8C96603-83B0-4978-9226-309436ABB103}"/>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843441E8-FEE1-9344-96A0-E6FD15ED26C8}" type="datetimeFigureOut">
              <a:rPr lang="en-US" smtClean="0"/>
              <a:t>6/24/2022</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009D4F0C-8331-CE4F-9C88-319CE822A691}" type="slidenum">
              <a:rPr lang="en-US" smtClean="0"/>
              <a:t>‹#›</a:t>
            </a:fld>
            <a:endParaRPr lang="en-US" dirty="0"/>
          </a:p>
        </p:txBody>
      </p:sp>
    </p:spTree>
    <p:extLst>
      <p:ext uri="{BB962C8B-B14F-4D97-AF65-F5344CB8AC3E}">
        <p14:creationId xmlns:p14="http://schemas.microsoft.com/office/powerpoint/2010/main" val="397551481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068D6458-8D0E-5549-86C4-0CBA3165C295}" type="datetimeFigureOut">
              <a:rPr lang="en-US" smtClean="0"/>
              <a:t>6/24/2022</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61" tIns="48331" rIns="96661" bIns="48331" rtlCol="0" anchor="b"/>
          <a:lstStyle>
            <a:lvl1pPr algn="r">
              <a:defRPr sz="1300"/>
            </a:lvl1pPr>
          </a:lstStyle>
          <a:p>
            <a:fld id="{C96E42B7-F35E-454D-95A0-4626A4D25AEC}" type="slidenum">
              <a:rPr lang="en-US" smtClean="0"/>
              <a:t>‹#›</a:t>
            </a:fld>
            <a:endParaRPr lang="en-US" dirty="0"/>
          </a:p>
        </p:txBody>
      </p:sp>
    </p:spTree>
    <p:extLst>
      <p:ext uri="{BB962C8B-B14F-4D97-AF65-F5344CB8AC3E}">
        <p14:creationId xmlns:p14="http://schemas.microsoft.com/office/powerpoint/2010/main" val="346515769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nl-NL" sz="1800" b="1" dirty="0">
                <a:effectLst/>
                <a:latin typeface="Calibri" panose="020F0502020204030204" pitchFamily="34" charset="0"/>
                <a:ea typeface="DengXian" panose="02010600030101010101" pitchFamily="2" charset="-122"/>
                <a:cs typeface="Arial" panose="020B0604020202020204" pitchFamily="34" charset="0"/>
              </a:rPr>
              <a:t>Presentator: </a:t>
            </a:r>
            <a:r>
              <a:rPr lang="nl-NL" sz="1800" dirty="0">
                <a:effectLst/>
                <a:latin typeface="Calibri" panose="020F0502020204030204" pitchFamily="34" charset="0"/>
                <a:ea typeface="DengXian" panose="02010600030101010101" pitchFamily="2" charset="-122"/>
                <a:cs typeface="Arial" panose="020B0604020202020204" pitchFamily="34" charset="0"/>
              </a:rPr>
              <a:t>Als u woont met iemand die recentelijk een diagnose van acute hepatische porfyrie (AHP) heeft gehad of als u zelf die diagnose hebt gehad, dan wilt u misschien met iemand van uw familie over de aandoening praten en uitleggen wat voor gevolgen dit voor hen kan hebben. In deze presentatie hoort u meer over acute hepatische porfyrie — wat het is, hoe mensen het ervaren en tips om ermee te leven — en over erfelijkheid binnen families en genetische tests. De presentatie is bedoeld om u en uw familieleden te informeren en in staat te stellen de juiste keuzes te maken voor uw gezondheid en de toekomst.</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p:txBody>
      </p:sp>
      <p:sp>
        <p:nvSpPr>
          <p:cNvPr id="4" name="Slide Number Placeholder 3"/>
          <p:cNvSpPr>
            <a:spLocks noGrp="1"/>
          </p:cNvSpPr>
          <p:nvPr>
            <p:ph type="sldNum" sz="quarter" idx="5"/>
          </p:nvPr>
        </p:nvSpPr>
        <p:spPr/>
        <p:txBody>
          <a:bodyPr/>
          <a:lstStyle/>
          <a:p>
            <a:fld id="{C96E42B7-F35E-454D-95A0-4626A4D25AEC}" type="slidenum">
              <a:rPr lang="en-US" smtClean="0"/>
              <a:t>1</a:t>
            </a:fld>
            <a:endParaRPr lang="en-US" dirty="0"/>
          </a:p>
        </p:txBody>
      </p:sp>
    </p:spTree>
    <p:extLst>
      <p:ext uri="{BB962C8B-B14F-4D97-AF65-F5344CB8AC3E}">
        <p14:creationId xmlns:p14="http://schemas.microsoft.com/office/powerpoint/2010/main" val="3375846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8"/>
            <a:ext cx="5852160" cy="4307105"/>
          </a:xfrm>
        </p:spPr>
        <p:txBody>
          <a:bodyPr/>
          <a:lstStyle/>
          <a:p>
            <a:pPr marL="0" marR="0">
              <a:lnSpc>
                <a:spcPct val="107000"/>
              </a:lnSpc>
              <a:spcBef>
                <a:spcPts val="0"/>
              </a:spcBef>
              <a:spcAft>
                <a:spcPts val="800"/>
              </a:spcAft>
            </a:pPr>
            <a:r>
              <a:rPr lang="nl-NL" sz="1800" b="1" dirty="0">
                <a:effectLst/>
                <a:latin typeface="Calibri" panose="020F0502020204030204" pitchFamily="34" charset="0"/>
                <a:ea typeface="DengXian" panose="02010600030101010101" pitchFamily="2" charset="-122"/>
                <a:cs typeface="Arial" panose="020B0604020202020204" pitchFamily="34" charset="0"/>
              </a:rPr>
              <a:t>Presentator</a:t>
            </a:r>
            <a:r>
              <a:rPr lang="nl-NL" sz="1800" dirty="0">
                <a:effectLst/>
                <a:latin typeface="Calibri" panose="020F0502020204030204" pitchFamily="34" charset="0"/>
                <a:ea typeface="DengXian" panose="02010600030101010101" pitchFamily="2" charset="-122"/>
                <a:cs typeface="Arial" panose="020B0604020202020204" pitchFamily="34" charset="0"/>
              </a:rPr>
              <a:t>:  Bij personen met symptomen en een positieve biochemische test kunnen genetische tests worden gebruikt om de AHP-diagnose te bevestigen en het specifieke type AHP te bepalen. (1)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100" dirty="0"/>
          </a:p>
          <a:p>
            <a:pPr marL="0" marR="0">
              <a:lnSpc>
                <a:spcPct val="107000"/>
              </a:lnSpc>
              <a:spcBef>
                <a:spcPts val="0"/>
              </a:spcBef>
              <a:spcAft>
                <a:spcPts val="800"/>
              </a:spcAft>
            </a:pPr>
            <a:r>
              <a:rPr lang="nl-NL" sz="1800" dirty="0">
                <a:effectLst/>
                <a:latin typeface="Calibri" panose="020F0502020204030204" pitchFamily="34" charset="0"/>
                <a:ea typeface="DengXian" panose="02010600030101010101" pitchFamily="2" charset="-122"/>
                <a:cs typeface="Arial" panose="020B0604020202020204" pitchFamily="34" charset="0"/>
              </a:rPr>
              <a:t>Bij genetische tests wordt een beetje bloed of speeksel gebruikt om te controleren op een AHP-genverandering.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0" marR="0">
              <a:lnSpc>
                <a:spcPct val="107000"/>
              </a:lnSpc>
              <a:spcBef>
                <a:spcPts val="0"/>
              </a:spcBef>
              <a:spcAft>
                <a:spcPts val="800"/>
              </a:spcAft>
            </a:pPr>
            <a:r>
              <a:rPr lang="nl-NL" sz="1800" dirty="0">
                <a:effectLst/>
                <a:latin typeface="Calibri" panose="020F0502020204030204" pitchFamily="34" charset="0"/>
                <a:ea typeface="DengXian" panose="02010600030101010101" pitchFamily="2" charset="-122"/>
                <a:cs typeface="Arial" panose="020B0604020202020204" pitchFamily="34" charset="0"/>
              </a:rPr>
              <a:t>Omdat AHP binnen families voorkomt, zijn genetische tests onder familieleden een goede manier om te bepalen of zij de AHP-genmutatie in zich dragen en risico lopen op AHP-symptomen. Hierdoor beschikt u niet alleen over uw eigen diagnose, maar kunnen u en uw familie ook het verleden begrijpen en zich voorbereiden op de toekomst. (2)</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highlight>
                <a:srgbClr val="FFFF00"/>
              </a:highlight>
            </a:endParaRPr>
          </a:p>
          <a:p>
            <a:pPr marL="241653" indent="-241653">
              <a:buFont typeface="+mj-lt"/>
              <a:buAutoNum type="arabicPeriod"/>
            </a:pPr>
            <a:r>
              <a:rPr lang="de-DE" sz="1100" dirty="0"/>
              <a:t>Bissell DM &amp; Wang B. J C/,n Transl Hepatol. 2015 Mar,3(1):17-26</a:t>
            </a:r>
            <a:endParaRPr lang="en-US" sz="1100" dirty="0"/>
          </a:p>
          <a:p>
            <a:pPr marL="241653" indent="-241653">
              <a:buFont typeface="+mj-lt"/>
              <a:buAutoNum type="arabicPeriod"/>
            </a:pPr>
            <a:r>
              <a:rPr lang="en-US" sz="1100" dirty="0" err="1"/>
              <a:t>Balwani</a:t>
            </a:r>
            <a:r>
              <a:rPr lang="en-US" sz="1100" dirty="0"/>
              <a:t> M, Wang B, Anderson KE, et al. Acute hepatic porphyrias: Recommendations for evaluation and long-term management. </a:t>
            </a:r>
            <a:r>
              <a:rPr lang="en-US" sz="1100" i="1" dirty="0"/>
              <a:t>Hepatology</a:t>
            </a:r>
            <a:r>
              <a:rPr lang="en-US" sz="1100" dirty="0"/>
              <a:t>. 2017;66(4):1314-1322. doi:10.1002/hep.29313</a:t>
            </a:r>
          </a:p>
        </p:txBody>
      </p:sp>
      <p:sp>
        <p:nvSpPr>
          <p:cNvPr id="4" name="Slide Number Placeholder 3"/>
          <p:cNvSpPr>
            <a:spLocks noGrp="1"/>
          </p:cNvSpPr>
          <p:nvPr>
            <p:ph type="sldNum" sz="quarter" idx="10"/>
          </p:nvPr>
        </p:nvSpPr>
        <p:spPr/>
        <p:txBody>
          <a:bodyPr/>
          <a:lstStyle/>
          <a:p>
            <a:pPr defTabSz="966612">
              <a:defRPr/>
            </a:pPr>
            <a:fld id="{C96E42B7-F35E-454D-95A0-4626A4D25AEC}" type="slidenum">
              <a:rPr lang="en-US">
                <a:solidFill>
                  <a:prstClr val="black"/>
                </a:solidFill>
                <a:latin typeface="Calibri"/>
              </a:rPr>
              <a:pPr defTabSz="966612">
                <a:defRPr/>
              </a:pPr>
              <a:t>10</a:t>
            </a:fld>
            <a:endParaRPr lang="en-US" dirty="0">
              <a:solidFill>
                <a:prstClr val="black"/>
              </a:solidFill>
              <a:latin typeface="Calibri"/>
            </a:endParaRPr>
          </a:p>
        </p:txBody>
      </p:sp>
    </p:spTree>
    <p:extLst>
      <p:ext uri="{BB962C8B-B14F-4D97-AF65-F5344CB8AC3E}">
        <p14:creationId xmlns:p14="http://schemas.microsoft.com/office/powerpoint/2010/main" val="3952665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nl-NL" sz="1800" b="1" dirty="0">
                <a:effectLst/>
                <a:latin typeface="Calibri" panose="020F0502020204030204" pitchFamily="34" charset="0"/>
                <a:ea typeface="DengXian" panose="02010600030101010101" pitchFamily="2" charset="-122"/>
                <a:cs typeface="Arial" panose="020B0604020202020204" pitchFamily="34" charset="0"/>
              </a:rPr>
              <a:t>Presentator: </a:t>
            </a:r>
            <a:r>
              <a:rPr lang="nl-NL" sz="1800" dirty="0">
                <a:effectLst/>
                <a:latin typeface="Calibri" panose="020F0502020204030204" pitchFamily="34" charset="0"/>
                <a:ea typeface="DengXian" panose="02010600030101010101" pitchFamily="2" charset="-122"/>
                <a:cs typeface="Arial" panose="020B0604020202020204" pitchFamily="34" charset="0"/>
              </a:rPr>
              <a:t>AHP kan generaties lang onopgemerkt blijven. De genmutatie kan echter geruisloos van ouder op kind worden overgedragen totdat iemand op een dag symptomen ontwikkeld. Dankzij genetische tests kunnen personen hun genetische risico op AHP bepalen en geïnformeerde beslissingen nemen over hun levensstijl en behandelprogramma om aanvallen en complicaties van de aandoening te voorkomen.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100" dirty="0"/>
          </a:p>
          <a:p>
            <a:pPr marL="241653" indent="-241653">
              <a:buFont typeface="+mj-lt"/>
              <a:buAutoNum type="arabicPeriod"/>
            </a:pPr>
            <a:r>
              <a:rPr lang="en-US" sz="1100" dirty="0">
                <a:solidFill>
                  <a:schemeClr val="tx1">
                    <a:lumMod val="50000"/>
                    <a:lumOff val="50000"/>
                  </a:schemeClr>
                </a:solidFill>
              </a:rPr>
              <a:t>Anderson KE, Bloomer JR, </a:t>
            </a:r>
            <a:r>
              <a:rPr lang="en-US" sz="1100" dirty="0" err="1">
                <a:solidFill>
                  <a:schemeClr val="tx1">
                    <a:lumMod val="50000"/>
                    <a:lumOff val="50000"/>
                  </a:schemeClr>
                </a:solidFill>
              </a:rPr>
              <a:t>Bonkovsky</a:t>
            </a:r>
            <a:r>
              <a:rPr lang="en-US" sz="1100" dirty="0">
                <a:solidFill>
                  <a:schemeClr val="tx1">
                    <a:lumMod val="50000"/>
                    <a:lumOff val="50000"/>
                  </a:schemeClr>
                </a:solidFill>
              </a:rPr>
              <a:t> HL, et al. Recommendations for the diagnosis and treatment of the acute </a:t>
            </a:r>
            <a:r>
              <a:rPr lang="en-US" sz="1100" dirty="0" err="1">
                <a:solidFill>
                  <a:schemeClr val="tx1">
                    <a:lumMod val="50000"/>
                    <a:lumOff val="50000"/>
                  </a:schemeClr>
                </a:solidFill>
              </a:rPr>
              <a:t>porphyrias</a:t>
            </a:r>
            <a:r>
              <a:rPr lang="en-US" sz="1100" dirty="0">
                <a:solidFill>
                  <a:schemeClr val="tx1">
                    <a:lumMod val="50000"/>
                    <a:lumOff val="50000"/>
                  </a:schemeClr>
                </a:solidFill>
              </a:rPr>
              <a:t> [published correction appears in Ann Intern Med. 2005 Aug 16;143(4):316]. Ann Intern Med. 2005;142(6):439-450. doi:10.7326/0003-4819-142-6-200503150-00010.</a:t>
            </a:r>
          </a:p>
        </p:txBody>
      </p:sp>
      <p:sp>
        <p:nvSpPr>
          <p:cNvPr id="4" name="Slide Number Placeholder 3"/>
          <p:cNvSpPr>
            <a:spLocks noGrp="1"/>
          </p:cNvSpPr>
          <p:nvPr>
            <p:ph type="sldNum" sz="quarter" idx="10"/>
          </p:nvPr>
        </p:nvSpPr>
        <p:spPr/>
        <p:txBody>
          <a:bodyPr/>
          <a:lstStyle/>
          <a:p>
            <a:fld id="{C96E42B7-F35E-454D-95A0-4626A4D25AEC}" type="slidenum">
              <a:rPr lang="en-US" smtClean="0"/>
              <a:t>11</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dirty="0"/>
          </a:p>
        </p:txBody>
      </p:sp>
      <p:sp>
        <p:nvSpPr>
          <p:cNvPr id="4" name="Slide Number Placeholder 3"/>
          <p:cNvSpPr>
            <a:spLocks noGrp="1"/>
          </p:cNvSpPr>
          <p:nvPr>
            <p:ph type="sldNum" sz="quarter" idx="10"/>
          </p:nvPr>
        </p:nvSpPr>
        <p:spPr/>
        <p:txBody>
          <a:bodyPr/>
          <a:lstStyle/>
          <a:p>
            <a:fld id="{C96E42B7-F35E-454D-95A0-4626A4D25AEC}" type="slidenum">
              <a:rPr lang="en-US" smtClean="0"/>
              <a:t>12</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nl-NL" sz="1800" b="1" dirty="0">
                <a:effectLst/>
                <a:latin typeface="Calibri" panose="020F0502020204030204" pitchFamily="34" charset="0"/>
                <a:ea typeface="DengXian" panose="02010600030101010101" pitchFamily="2" charset="-122"/>
                <a:cs typeface="Arial" panose="020B0604020202020204" pitchFamily="34" charset="0"/>
              </a:rPr>
              <a:t>Presentator: </a:t>
            </a:r>
            <a:r>
              <a:rPr lang="nl-NL" sz="1800" dirty="0">
                <a:effectLst/>
                <a:latin typeface="Calibri" panose="020F0502020204030204" pitchFamily="34" charset="0"/>
                <a:ea typeface="DengXian" panose="02010600030101010101" pitchFamily="2" charset="-122"/>
                <a:cs typeface="Arial" panose="020B0604020202020204" pitchFamily="34" charset="0"/>
              </a:rPr>
              <a:t>Overweeg genetische tests als u een familiegeschiedenis met AHP hebt of als u na een biochemische test gezegd is dat u AHP hebt. Uw familieleden kunnen ook baat hebben bij genetische tests als zij hun eigen AHP-status willen bepalen.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defTabSz="966612">
              <a:defRPr/>
            </a:pPr>
            <a:r>
              <a:rPr lang="en-US" sz="1100" dirty="0"/>
              <a:t>1. Anderson KE, Bloomer JR, </a:t>
            </a:r>
            <a:r>
              <a:rPr lang="en-US" sz="1100" dirty="0" err="1"/>
              <a:t>Bonkovsky</a:t>
            </a:r>
            <a:r>
              <a:rPr lang="en-US" sz="1100" dirty="0"/>
              <a:t> HL, et al. Recommendations for the diagnosis and treatment of the acute </a:t>
            </a:r>
            <a:r>
              <a:rPr lang="en-US" sz="1100" dirty="0" err="1"/>
              <a:t>porphyrias</a:t>
            </a:r>
            <a:r>
              <a:rPr lang="en-US" sz="1100" dirty="0"/>
              <a:t> [published correction appears in Ann Intern Med. 2005 Aug 16;143(4):316]. Ann Intern Med. 2005;142(6):439-450. doi:10.7326/0003-4819-142-6-200503150-00010</a:t>
            </a:r>
          </a:p>
          <a:p>
            <a:pPr algn="just"/>
            <a:endParaRPr lang="en-US" dirty="0">
              <a:effectLst/>
            </a:endParaRPr>
          </a:p>
        </p:txBody>
      </p:sp>
      <p:sp>
        <p:nvSpPr>
          <p:cNvPr id="4" name="Slide Number Placeholder 3"/>
          <p:cNvSpPr>
            <a:spLocks noGrp="1"/>
          </p:cNvSpPr>
          <p:nvPr>
            <p:ph type="sldNum" sz="quarter" idx="10"/>
          </p:nvPr>
        </p:nvSpPr>
        <p:spPr/>
        <p:txBody>
          <a:bodyPr/>
          <a:lstStyle/>
          <a:p>
            <a:fld id="{C96E42B7-F35E-454D-95A0-4626A4D25AEC}" type="slidenum">
              <a:rPr lang="en-US" smtClean="0"/>
              <a:t>13</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nl-NL" sz="1800" b="1" dirty="0">
                <a:effectLst/>
                <a:latin typeface="Calibri" panose="020F0502020204030204" pitchFamily="34" charset="0"/>
                <a:ea typeface="DengXian" panose="02010600030101010101" pitchFamily="2" charset="-122"/>
                <a:cs typeface="Arial" panose="020B0604020202020204" pitchFamily="34" charset="0"/>
              </a:rPr>
              <a:t>Presentator:</a:t>
            </a:r>
            <a:r>
              <a:rPr lang="nl-NL" sz="1800" dirty="0">
                <a:effectLst/>
                <a:latin typeface="Calibri" panose="020F0502020204030204" pitchFamily="34" charset="0"/>
                <a:ea typeface="DengXian" panose="02010600030101010101" pitchFamily="2" charset="-122"/>
                <a:cs typeface="Arial" panose="020B0604020202020204" pitchFamily="34" charset="0"/>
              </a:rPr>
              <a:t> Uw zorgaanbieder is de beste plek om te beginnen als u wilt weten welke stappen u moet volgen. Deze kan u adviseren over de opties die in uw regio beschikbaar zijn en u verder helpen met het beheer van uw symptomen en algemene gezondheid zodra u genetisch bent getest.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b="0" dirty="0"/>
          </a:p>
          <a:p>
            <a:pPr algn="just" defTabSz="966612">
              <a:defRPr/>
            </a:pPr>
            <a:endParaRPr lang="en-US" b="0" dirty="0"/>
          </a:p>
          <a:p>
            <a:pPr algn="just" defTabSz="966612">
              <a:defRPr/>
            </a:pPr>
            <a:endParaRPr lang="en-US" dirty="0">
              <a:effectLst/>
            </a:endParaRPr>
          </a:p>
        </p:txBody>
      </p:sp>
      <p:sp>
        <p:nvSpPr>
          <p:cNvPr id="4" name="Slide Number Placeholder 3"/>
          <p:cNvSpPr>
            <a:spLocks noGrp="1"/>
          </p:cNvSpPr>
          <p:nvPr>
            <p:ph type="sldNum" sz="quarter" idx="10"/>
          </p:nvPr>
        </p:nvSpPr>
        <p:spPr/>
        <p:txBody>
          <a:bodyPr/>
          <a:lstStyle/>
          <a:p>
            <a:fld id="{C96E42B7-F35E-454D-95A0-4626A4D25AEC}" type="slidenum">
              <a:rPr lang="en-US" smtClean="0"/>
              <a:t>14</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nl-NL" sz="1800" b="1" dirty="0">
                <a:effectLst/>
                <a:latin typeface="Calibri" panose="020F0502020204030204" pitchFamily="34" charset="0"/>
                <a:ea typeface="DengXian" panose="02010600030101010101" pitchFamily="2" charset="-122"/>
                <a:cs typeface="Arial" panose="020B0604020202020204" pitchFamily="34" charset="0"/>
              </a:rPr>
              <a:t>Presentator:</a:t>
            </a:r>
            <a:r>
              <a:rPr lang="nl-NL" sz="1800" dirty="0">
                <a:effectLst/>
                <a:latin typeface="Calibri" panose="020F0502020204030204" pitchFamily="34" charset="0"/>
                <a:ea typeface="DengXian" panose="02010600030101010101" pitchFamily="2" charset="-122"/>
                <a:cs typeface="Arial" panose="020B0604020202020204" pitchFamily="34" charset="0"/>
              </a:rPr>
              <a:t> Niet iedereen die zich bewust wordt van een genetische aanleg voor AHP, wil worden getest. Ongeacht of dit voor u geldt, een genetisch adviseur kan u helpen geïnformeerde beslissingen te nemen. Deze kan uitleggen hoe AHP u, uw gezondheid en uw beslissingen voor gezinsplanning kan beïnvloeden en kan u ook manieren aanbevelen om meer te leren over uw familiegeschiedenis.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defTabSz="966612">
              <a:defRPr/>
            </a:pPr>
            <a:r>
              <a:rPr lang="en-US" sz="1100" dirty="0"/>
              <a:t>1. Patch, C., &amp; Middleton, A. (2018). Genetic counselling in the era of genomic medicine. </a:t>
            </a:r>
            <a:r>
              <a:rPr lang="en-US" sz="1100" i="1" dirty="0"/>
              <a:t>British medical bulletin</a:t>
            </a:r>
            <a:r>
              <a:rPr lang="en-US" sz="1100" dirty="0"/>
              <a:t>, </a:t>
            </a:r>
            <a:r>
              <a:rPr lang="en-US" sz="1100" i="1" dirty="0"/>
              <a:t>126</a:t>
            </a:r>
            <a:r>
              <a:rPr lang="en-US" sz="1100" dirty="0"/>
              <a:t>(1), 27–36. https://doi.org/10.1093/bmb/ldy008</a:t>
            </a:r>
            <a:endParaRPr lang="en-US" sz="1100" b="1" dirty="0"/>
          </a:p>
        </p:txBody>
      </p:sp>
      <p:sp>
        <p:nvSpPr>
          <p:cNvPr id="4" name="Slide Number Placeholder 3"/>
          <p:cNvSpPr>
            <a:spLocks noGrp="1"/>
          </p:cNvSpPr>
          <p:nvPr>
            <p:ph type="sldNum" sz="quarter" idx="10"/>
          </p:nvPr>
        </p:nvSpPr>
        <p:spPr/>
        <p:txBody>
          <a:bodyPr/>
          <a:lstStyle/>
          <a:p>
            <a:fld id="{C96E42B7-F35E-454D-95A0-4626A4D25AEC}" type="slidenum">
              <a:rPr lang="en-US" smtClean="0"/>
              <a:t>15</a:t>
            </a:fld>
            <a:endParaRPr lang="en-US" dirty="0"/>
          </a:p>
        </p:txBody>
      </p:sp>
    </p:spTree>
    <p:extLst>
      <p:ext uri="{BB962C8B-B14F-4D97-AF65-F5344CB8AC3E}">
        <p14:creationId xmlns:p14="http://schemas.microsoft.com/office/powerpoint/2010/main" val="2128643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nl-NL" sz="1800" b="1" dirty="0">
                <a:effectLst/>
                <a:latin typeface="Calibri" panose="020F0502020204030204" pitchFamily="34" charset="0"/>
                <a:ea typeface="DengXian" panose="02010600030101010101" pitchFamily="2" charset="-122"/>
                <a:cs typeface="Arial" panose="020B0604020202020204" pitchFamily="34" charset="0"/>
              </a:rPr>
              <a:t>Presentator: </a:t>
            </a:r>
            <a:r>
              <a:rPr lang="nl-NL" sz="1800" dirty="0">
                <a:effectLst/>
                <a:latin typeface="Calibri" panose="020F0502020204030204" pitchFamily="34" charset="0"/>
                <a:ea typeface="DengXian" panose="02010600030101010101" pitchFamily="2" charset="-122"/>
                <a:cs typeface="Arial" panose="020B0604020202020204" pitchFamily="34" charset="0"/>
              </a:rPr>
              <a:t>Omdat AHP een zeldzame genetische aandoening is die jarenlang zonder diagnose kan blijven, schept dit een unieke uitdaging voor families. Zelfs als u niet zeker weet of iemand in uw familie symptomen heeft die te maken hebben met AHP, kunnen zij toch drager van het gen zijn. Door familieleden over uw AHP-diagnose te informeren, geeft u hen de kans uit te zoeken of zij ook risico lopen.</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dirty="0">
              <a:effectLst/>
            </a:endParaRPr>
          </a:p>
        </p:txBody>
      </p:sp>
      <p:sp>
        <p:nvSpPr>
          <p:cNvPr id="4" name="Slide Number Placeholder 3"/>
          <p:cNvSpPr>
            <a:spLocks noGrp="1"/>
          </p:cNvSpPr>
          <p:nvPr>
            <p:ph type="sldNum" sz="quarter" idx="10"/>
          </p:nvPr>
        </p:nvSpPr>
        <p:spPr/>
        <p:txBody>
          <a:bodyPr/>
          <a:lstStyle/>
          <a:p>
            <a:fld id="{C96E42B7-F35E-454D-95A0-4626A4D25AEC}" type="slidenum">
              <a:rPr lang="en-US" smtClean="0"/>
              <a:t>16</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nl-NL" sz="1800" b="1" dirty="0">
                <a:effectLst/>
                <a:latin typeface="Calibri" panose="020F0502020204030204" pitchFamily="34" charset="0"/>
                <a:ea typeface="DengXian" panose="02010600030101010101" pitchFamily="2" charset="-122"/>
                <a:cs typeface="Arial" panose="020B0604020202020204" pitchFamily="34" charset="0"/>
              </a:rPr>
              <a:t>Presentator</a:t>
            </a:r>
            <a:r>
              <a:rPr lang="nl-NL" sz="1800" dirty="0">
                <a:effectLst/>
                <a:latin typeface="Calibri" panose="020F0502020204030204" pitchFamily="34" charset="0"/>
                <a:ea typeface="DengXian" panose="02010600030101010101" pitchFamily="2" charset="-122"/>
                <a:cs typeface="Arial" panose="020B0604020202020204" pitchFamily="34" charset="0"/>
              </a:rPr>
              <a:t>: Een gesprek over AHP beginnen is misschien de moeilijkste stap. Hoe eerder de diagnose echter wordt gesteld, hoe sneller triggers kunnen worden vermeden en de behandeling kan beginnen.</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100" dirty="0"/>
          </a:p>
          <a:p>
            <a:pPr marL="0" marR="0">
              <a:lnSpc>
                <a:spcPct val="107000"/>
              </a:lnSpc>
              <a:spcBef>
                <a:spcPts val="0"/>
              </a:spcBef>
              <a:spcAft>
                <a:spcPts val="800"/>
              </a:spcAft>
            </a:pPr>
            <a:r>
              <a:rPr lang="nl-NL" sz="1800" dirty="0">
                <a:effectLst/>
                <a:latin typeface="Calibri" panose="020F0502020204030204" pitchFamily="34" charset="0"/>
                <a:ea typeface="DengXian" panose="02010600030101010101" pitchFamily="2" charset="-122"/>
                <a:cs typeface="Arial" panose="020B0604020202020204" pitchFamily="34" charset="0"/>
              </a:rPr>
              <a:t>Vraag uzelf eerst af of u emotioneel bereid bent om met uw familieleden te praten. Denkt u dat u kunt omgaan met alle vragen en emoties van de familieleden met wie u gaat praten? Bent u goed voorbereid om uitleg te geven over AHP?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100" dirty="0"/>
          </a:p>
          <a:p>
            <a:pPr marL="0" marR="0">
              <a:lnSpc>
                <a:spcPct val="107000"/>
              </a:lnSpc>
              <a:spcBef>
                <a:spcPts val="0"/>
              </a:spcBef>
              <a:spcAft>
                <a:spcPts val="800"/>
              </a:spcAft>
            </a:pPr>
            <a:r>
              <a:rPr lang="nl-NL" sz="1800" dirty="0">
                <a:effectLst/>
                <a:latin typeface="Calibri" panose="020F0502020204030204" pitchFamily="34" charset="0"/>
                <a:ea typeface="DengXian" panose="02010600030101010101" pitchFamily="2" charset="-122"/>
                <a:cs typeface="Arial" panose="020B0604020202020204" pitchFamily="34" charset="0"/>
              </a:rPr>
              <a:t>Houd er rekening mee of andere familieleden zijn gediagnosticeerd met AHP of symptomen hebben die op AHP wijzen.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p:txBody>
      </p:sp>
      <p:sp>
        <p:nvSpPr>
          <p:cNvPr id="4" name="Slide Number Placeholder 3"/>
          <p:cNvSpPr>
            <a:spLocks noGrp="1"/>
          </p:cNvSpPr>
          <p:nvPr>
            <p:ph type="sldNum" sz="quarter" idx="10"/>
          </p:nvPr>
        </p:nvSpPr>
        <p:spPr/>
        <p:txBody>
          <a:bodyPr/>
          <a:lstStyle/>
          <a:p>
            <a:fld id="{C96E42B7-F35E-454D-95A0-4626A4D25AEC}" type="slidenum">
              <a:rPr lang="en-US" smtClean="0"/>
              <a:t>17</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US" sz="1300" dirty="0">
              <a:latin typeface="Calibri" panose="020F0502020204030204" pitchFamily="34" charset="0"/>
              <a:ea typeface="Calibri" panose="020F0502020204030204" pitchFamily="34" charset="0"/>
              <a:cs typeface="Calibri"/>
            </a:endParaRPr>
          </a:p>
          <a:p>
            <a:pPr algn="just"/>
            <a:endParaRPr lang="en-US" sz="1300" dirty="0">
              <a:latin typeface="Calibri" panose="020F0502020204030204" pitchFamily="34" charset="0"/>
              <a:ea typeface="Calibri" panose="020F0502020204030204" pitchFamily="34" charset="0"/>
              <a:cs typeface="Calibri"/>
            </a:endParaRPr>
          </a:p>
          <a:p>
            <a:endParaRPr lang="en-US" dirty="0"/>
          </a:p>
          <a:p>
            <a:endParaRPr lang="en-US" sz="2500" dirty="0"/>
          </a:p>
          <a:p>
            <a:endParaRPr lang="en-US" b="1" dirty="0"/>
          </a:p>
        </p:txBody>
      </p:sp>
      <p:sp>
        <p:nvSpPr>
          <p:cNvPr id="4" name="Slide Number Placeholder 3"/>
          <p:cNvSpPr>
            <a:spLocks noGrp="1"/>
          </p:cNvSpPr>
          <p:nvPr>
            <p:ph type="sldNum" sz="quarter" idx="10"/>
          </p:nvPr>
        </p:nvSpPr>
        <p:spPr/>
        <p:txBody>
          <a:bodyPr/>
          <a:lstStyle/>
          <a:p>
            <a:fld id="{C96E42B7-F35E-454D-95A0-4626A4D25AEC}" type="slidenum">
              <a:rPr lang="en-US" smtClean="0"/>
              <a:t>18</a:t>
            </a:fld>
            <a:endParaRPr lang="en-US" dirty="0"/>
          </a:p>
        </p:txBody>
      </p:sp>
    </p:spTree>
    <p:extLst>
      <p:ext uri="{BB962C8B-B14F-4D97-AF65-F5344CB8AC3E}">
        <p14:creationId xmlns:p14="http://schemas.microsoft.com/office/powerpoint/2010/main" val="15666117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nl-NL" sz="1800" b="1" dirty="0">
                <a:effectLst/>
                <a:latin typeface="Calibri" panose="020F0502020204030204" pitchFamily="34" charset="0"/>
                <a:ea typeface="DengXian" panose="02010600030101010101" pitchFamily="2" charset="-122"/>
                <a:cs typeface="Arial" panose="020B0604020202020204" pitchFamily="34" charset="0"/>
              </a:rPr>
              <a:t>Presentator: </a:t>
            </a:r>
            <a:r>
              <a:rPr lang="nl-NL" sz="1800" dirty="0">
                <a:effectLst/>
                <a:latin typeface="Calibri" panose="020F0502020204030204" pitchFamily="34" charset="0"/>
                <a:ea typeface="DengXian" panose="02010600030101010101" pitchFamily="2" charset="-122"/>
                <a:cs typeface="Arial" panose="020B0604020202020204" pitchFamily="34" charset="0"/>
              </a:rPr>
              <a:t>Wanneer u het gesprek met uw familie bent begonnen, kunt u als volgende stap bepalen wie er verder ook te maken zou kunnen hebben of te maken heeft met AHP.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0" marR="0">
              <a:lnSpc>
                <a:spcPct val="107000"/>
              </a:lnSpc>
              <a:spcBef>
                <a:spcPts val="0"/>
              </a:spcBef>
              <a:spcAft>
                <a:spcPts val="800"/>
              </a:spcAft>
            </a:pPr>
            <a:r>
              <a:rPr lang="nl-NL" sz="1800" dirty="0">
                <a:effectLst/>
                <a:latin typeface="Calibri" panose="020F0502020204030204" pitchFamily="34" charset="0"/>
                <a:ea typeface="DengXian" panose="02010600030101010101" pitchFamily="2" charset="-122"/>
                <a:cs typeface="Arial" panose="020B0604020202020204" pitchFamily="34" charset="0"/>
              </a:rPr>
              <a:t>Gebruik deze familiestamboom als richtlijn om de namen van uw verwanten, zoals die van uw moeder, vader, grootouders, uw eigen kinderen enzovoort toe te voegen om de AHP-geschiedenis van uw familie in kaart te brengen.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0" marR="0">
              <a:lnSpc>
                <a:spcPct val="107000"/>
              </a:lnSpc>
              <a:spcBef>
                <a:spcPts val="0"/>
              </a:spcBef>
              <a:spcAft>
                <a:spcPts val="800"/>
              </a:spcAft>
            </a:pPr>
            <a:r>
              <a:rPr lang="nl-NL" sz="1800" dirty="0">
                <a:effectLst/>
                <a:latin typeface="Calibri" panose="020F0502020204030204" pitchFamily="34" charset="0"/>
                <a:ea typeface="DengXian" panose="02010600030101010101" pitchFamily="2" charset="-122"/>
                <a:cs typeface="Arial" panose="020B0604020202020204" pitchFamily="34" charset="0"/>
              </a:rPr>
              <a:t>Begin met wat u weet en ga daar geleidelijk mee aan de slag! U kunt het gesprek voortzetten aan de hand van de familiestamboom.</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dirty="0">
              <a:effectLst/>
            </a:endParaRPr>
          </a:p>
        </p:txBody>
      </p:sp>
      <p:sp>
        <p:nvSpPr>
          <p:cNvPr id="4" name="Slide Number Placeholder 3"/>
          <p:cNvSpPr>
            <a:spLocks noGrp="1"/>
          </p:cNvSpPr>
          <p:nvPr>
            <p:ph type="sldNum" sz="quarter" idx="10"/>
          </p:nvPr>
        </p:nvSpPr>
        <p:spPr/>
        <p:txBody>
          <a:bodyPr/>
          <a:lstStyle/>
          <a:p>
            <a:fld id="{C96E42B7-F35E-454D-95A0-4626A4D25AEC}" type="slidenum">
              <a:rPr lang="en-US" smtClean="0"/>
              <a:t>19</a:t>
            </a:fld>
            <a:endParaRPr lang="en-US" dirty="0"/>
          </a:p>
        </p:txBody>
      </p:sp>
    </p:spTree>
    <p:extLst>
      <p:ext uri="{BB962C8B-B14F-4D97-AF65-F5344CB8AC3E}">
        <p14:creationId xmlns:p14="http://schemas.microsoft.com/office/powerpoint/2010/main" val="1406813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8"/>
            <a:ext cx="5852160" cy="4770596"/>
          </a:xfrm>
        </p:spPr>
        <p:txBody>
          <a:bodyPr/>
          <a:lstStyle/>
          <a:p>
            <a:pPr marL="0" marR="0">
              <a:lnSpc>
                <a:spcPct val="107000"/>
              </a:lnSpc>
              <a:spcBef>
                <a:spcPts val="0"/>
              </a:spcBef>
              <a:spcAft>
                <a:spcPts val="800"/>
              </a:spcAft>
            </a:pPr>
            <a:r>
              <a:rPr lang="nl-NL" sz="1800" b="1" dirty="0">
                <a:effectLst/>
                <a:latin typeface="Calibri" panose="020F0502020204030204" pitchFamily="34" charset="0"/>
                <a:ea typeface="DengXian" panose="02010600030101010101" pitchFamily="2" charset="-122"/>
                <a:cs typeface="Arial" panose="020B0604020202020204" pitchFamily="34" charset="0"/>
              </a:rPr>
              <a:t>Presentator</a:t>
            </a:r>
            <a:r>
              <a:rPr lang="nl-NL" sz="1800" dirty="0">
                <a:effectLst/>
                <a:latin typeface="Calibri" panose="020F0502020204030204" pitchFamily="34" charset="0"/>
                <a:ea typeface="DengXian" panose="02010600030101010101" pitchFamily="2" charset="-122"/>
                <a:cs typeface="Arial" panose="020B0604020202020204" pitchFamily="34" charset="0"/>
              </a:rPr>
              <a:t>: AHP verwijst naar een groep zeldzame genetische aandoeningen die elk worden veroorzaakt door een unieke genetische mutatie die het lichaam belemmert heem aan te maken, een stof die de lever nodig heeft om goed te functioneren. (1,2) Hierdoor hopen zich toxines op die in het hele lichaam vrijkomen. (3)</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100" dirty="0"/>
          </a:p>
          <a:p>
            <a:pPr marL="0" marR="0">
              <a:lnSpc>
                <a:spcPct val="107000"/>
              </a:lnSpc>
              <a:spcBef>
                <a:spcPts val="0"/>
              </a:spcBef>
              <a:spcAft>
                <a:spcPts val="800"/>
              </a:spcAft>
            </a:pPr>
            <a:r>
              <a:rPr lang="nl-NL" sz="1800" dirty="0">
                <a:effectLst/>
                <a:latin typeface="Calibri" panose="020F0502020204030204" pitchFamily="34" charset="0"/>
                <a:ea typeface="DengXian" panose="02010600030101010101" pitchFamily="2" charset="-122"/>
                <a:cs typeface="Arial" panose="020B0604020202020204" pitchFamily="34" charset="0"/>
              </a:rPr>
              <a:t>AHP behoort tot een grotere groep aandoeningen die porfyrie worden genoemd. (3) Elke porfyrie wordt veroorzaakt door een unieke genmutatie waardoor het lichaam geen heem meer kan aanmaken.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100" dirty="0"/>
          </a:p>
          <a:p>
            <a:pPr marL="241653" indent="-241653">
              <a:buFont typeface="+mj-lt"/>
              <a:buAutoNum type="arabicPeriod"/>
            </a:pPr>
            <a:r>
              <a:rPr lang="en-US" sz="1100" dirty="0"/>
              <a:t>Wang B, Rudnick S, </a:t>
            </a:r>
            <a:r>
              <a:rPr lang="en-US" sz="1100" dirty="0" err="1"/>
              <a:t>Cengia</a:t>
            </a:r>
            <a:r>
              <a:rPr lang="en-US" sz="1100" dirty="0"/>
              <a:t> B, </a:t>
            </a:r>
            <a:r>
              <a:rPr lang="en-US" sz="1100" dirty="0" err="1"/>
              <a:t>Bonkovsky</a:t>
            </a:r>
            <a:r>
              <a:rPr lang="en-US" sz="1100" dirty="0"/>
              <a:t> HL. Acute Hepatic </a:t>
            </a:r>
            <a:r>
              <a:rPr lang="en-US" sz="1100" dirty="0" err="1"/>
              <a:t>Porphyrias</a:t>
            </a:r>
            <a:r>
              <a:rPr lang="en-US" sz="1100" dirty="0"/>
              <a:t>: Review and Recent Progress. Hepatol </a:t>
            </a:r>
            <a:r>
              <a:rPr lang="en-US" sz="1100" dirty="0" err="1"/>
              <a:t>Commun</a:t>
            </a:r>
            <a:r>
              <a:rPr lang="en-US" sz="1100" dirty="0"/>
              <a:t>. 2018;3(2):193-206. Published 2018 Dec 20. doi:10.1002/hep4.1297.</a:t>
            </a:r>
          </a:p>
          <a:p>
            <a:pPr marL="241653" indent="-241653">
              <a:buFont typeface="+mj-lt"/>
              <a:buAutoNum type="arabicPeriod"/>
            </a:pPr>
            <a:r>
              <a:rPr lang="en-US" sz="1100" dirty="0"/>
              <a:t>Anderson KE, Bloomer JR, </a:t>
            </a:r>
            <a:r>
              <a:rPr lang="en-US" sz="1100" dirty="0" err="1"/>
              <a:t>Bonkovsky</a:t>
            </a:r>
            <a:r>
              <a:rPr lang="en-US" sz="1100" dirty="0"/>
              <a:t> HL, et al. Recommendations for the diagnosis and treatment of the acute </a:t>
            </a:r>
            <a:r>
              <a:rPr lang="en-US" sz="1100" dirty="0" err="1"/>
              <a:t>porphyrias</a:t>
            </a:r>
            <a:r>
              <a:rPr lang="en-US" sz="1100" dirty="0"/>
              <a:t> [published correction appears in Ann Intern Med. 2005 Aug 16;143(4):316]. Ann Intern Med. 2005;142(6):439-450. doi:10.7326/0003-4819-142-6-200503150-00010.</a:t>
            </a:r>
          </a:p>
          <a:p>
            <a:pPr marL="241653" indent="-241653">
              <a:buFont typeface="+mj-lt"/>
              <a:buAutoNum type="arabicPeriod"/>
            </a:pPr>
            <a:r>
              <a:rPr lang="en-US" sz="1100" dirty="0"/>
              <a:t>Puy H, </a:t>
            </a:r>
            <a:r>
              <a:rPr lang="en-US" sz="1100" dirty="0" err="1"/>
              <a:t>Gouya</a:t>
            </a:r>
            <a:r>
              <a:rPr lang="en-US" sz="1100" dirty="0"/>
              <a:t> L, Deybach JC. </a:t>
            </a:r>
            <a:r>
              <a:rPr lang="en-US" sz="1100" dirty="0" err="1"/>
              <a:t>Porphyrias</a:t>
            </a:r>
            <a:r>
              <a:rPr lang="en-US" sz="1100" dirty="0"/>
              <a:t>. Lancet. 2010;375(9718):924-937. doi:10.1016/S0140-6736(09)61925-5.</a:t>
            </a:r>
          </a:p>
          <a:p>
            <a:pPr marL="241653" indent="-241653">
              <a:buFont typeface="+mj-lt"/>
              <a:buAutoNum type="arabicPeriod"/>
            </a:pPr>
            <a:endParaRPr lang="en-US" dirty="0"/>
          </a:p>
        </p:txBody>
      </p:sp>
      <p:sp>
        <p:nvSpPr>
          <p:cNvPr id="4" name="Slide Number Placeholder 3"/>
          <p:cNvSpPr>
            <a:spLocks noGrp="1"/>
          </p:cNvSpPr>
          <p:nvPr>
            <p:ph type="sldNum" sz="quarter" idx="10"/>
          </p:nvPr>
        </p:nvSpPr>
        <p:spPr/>
        <p:txBody>
          <a:bodyPr/>
          <a:lstStyle/>
          <a:p>
            <a:fld id="{C96E42B7-F35E-454D-95A0-4626A4D25AEC}" type="slidenum">
              <a:rPr lang="en-US" smtClean="0"/>
              <a:t>2</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nl-NL" sz="1800" b="1" dirty="0">
                <a:effectLst/>
                <a:latin typeface="Calibri" panose="020F0502020204030204" pitchFamily="34" charset="0"/>
                <a:ea typeface="DengXian" panose="02010600030101010101" pitchFamily="2" charset="-122"/>
                <a:cs typeface="Arial" panose="020B0604020202020204" pitchFamily="34" charset="0"/>
              </a:rPr>
              <a:t>Presentator: </a:t>
            </a:r>
            <a:r>
              <a:rPr lang="nl-NL" sz="1800" dirty="0">
                <a:effectLst/>
                <a:latin typeface="Calibri" panose="020F0502020204030204" pitchFamily="34" charset="0"/>
                <a:ea typeface="DengXian" panose="02010600030101010101" pitchFamily="2" charset="-122"/>
                <a:cs typeface="Arial" panose="020B0604020202020204" pitchFamily="34" charset="0"/>
              </a:rPr>
              <a:t>Omdat AHP een zeldzame genetische aandoening is die ondanks symptomen jarenlang zonder diagnose kan blijven, is het een unieke last voor de patiënt en de mensen om de patiënt heen. Invaliderende AHP-aanvallen kunnen het dagelijks leven verstoren, leiden tot stress en onbegrip, en resulteren in wisselende uitdagingen voor levensstijl en dieetkeuzes. Door anderen in uw leven te informeren over uw AHP-diagnose, geeft u hen de kans u beter te ondersteunen en begrijpen.</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b="1" dirty="0">
              <a:effectLst/>
            </a:endParaRPr>
          </a:p>
          <a:p>
            <a:pPr algn="just" defTabSz="966612">
              <a:defRPr/>
            </a:pPr>
            <a:endParaRPr lang="en-US" b="1" dirty="0">
              <a:effectLst/>
            </a:endParaRPr>
          </a:p>
          <a:p>
            <a:pPr algn="just"/>
            <a:endParaRPr lang="en-US" b="0" dirty="0"/>
          </a:p>
          <a:p>
            <a:pPr algn="just"/>
            <a:endParaRPr lang="en-US" b="1" dirty="0"/>
          </a:p>
        </p:txBody>
      </p:sp>
      <p:sp>
        <p:nvSpPr>
          <p:cNvPr id="4" name="Slide Number Placeholder 3"/>
          <p:cNvSpPr>
            <a:spLocks noGrp="1"/>
          </p:cNvSpPr>
          <p:nvPr>
            <p:ph type="sldNum" sz="quarter" idx="10"/>
          </p:nvPr>
        </p:nvSpPr>
        <p:spPr/>
        <p:txBody>
          <a:bodyPr/>
          <a:lstStyle/>
          <a:p>
            <a:fld id="{C96E42B7-F35E-454D-95A0-4626A4D25AEC}" type="slidenum">
              <a:rPr lang="en-US" smtClean="0"/>
              <a:t>20</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nl-NL" sz="1800" b="1" dirty="0">
                <a:effectLst/>
                <a:latin typeface="Calibri" panose="020F0502020204030204" pitchFamily="34" charset="0"/>
                <a:ea typeface="DengXian" panose="02010600030101010101" pitchFamily="2" charset="-122"/>
                <a:cs typeface="Arial" panose="020B0604020202020204" pitchFamily="34" charset="0"/>
              </a:rPr>
              <a:t>(Presentator): </a:t>
            </a:r>
            <a:r>
              <a:rPr lang="nl-NL" sz="1800" dirty="0">
                <a:effectLst/>
                <a:latin typeface="Calibri" panose="020F0502020204030204" pitchFamily="34" charset="0"/>
                <a:ea typeface="DengXian" panose="02010600030101010101" pitchFamily="2" charset="-122"/>
                <a:cs typeface="Arial" panose="020B0604020202020204" pitchFamily="34" charset="0"/>
              </a:rPr>
              <a:t>AHP treft iedereen op een andere manier. Hoewel sommige mensen geen symptomen hebben, lijden anderen aan chronische, acuut invaliderende pijn, die vaak leidt tot ziekenhuisopname.</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r>
              <a:rPr lang="en-US" sz="1100" dirty="0">
                <a:latin typeface="Calibri"/>
                <a:ea typeface="Calibri" panose="020F0502020204030204" pitchFamily="34" charset="0"/>
                <a:cs typeface="Calibri"/>
              </a:rPr>
              <a:t> </a:t>
            </a:r>
            <a:endParaRPr lang="en-US" sz="1100" dirty="0">
              <a:latin typeface="Calibri" panose="020F0502020204030204" pitchFamily="34" charset="0"/>
              <a:ea typeface="Calibri" panose="020F0502020204030204" pitchFamily="34" charset="0"/>
              <a:cs typeface="Calibri"/>
            </a:endParaRPr>
          </a:p>
          <a:p>
            <a:pPr marL="0" marR="0">
              <a:lnSpc>
                <a:spcPct val="107000"/>
              </a:lnSpc>
              <a:spcBef>
                <a:spcPts val="0"/>
              </a:spcBef>
              <a:spcAft>
                <a:spcPts val="800"/>
              </a:spcAft>
            </a:pPr>
            <a:r>
              <a:rPr lang="nl-NL" sz="1800" dirty="0">
                <a:effectLst/>
                <a:latin typeface="Calibri" panose="020F0502020204030204" pitchFamily="34" charset="0"/>
                <a:ea typeface="DengXian" panose="02010600030101010101" pitchFamily="2" charset="-122"/>
                <a:cs typeface="Arial" panose="020B0604020202020204" pitchFamily="34" charset="0"/>
              </a:rPr>
              <a:t>Een familielid, partner of zelfs een goede vriend kan optreden als mantelzorger, wat tijdens aanvallen een wereld van verschil kan maken.</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r>
              <a:rPr lang="en-US" sz="1100" dirty="0">
                <a:latin typeface="Calibri"/>
                <a:ea typeface="Calibri" panose="020F0502020204030204" pitchFamily="34" charset="0"/>
                <a:cs typeface="Calibri"/>
              </a:rPr>
              <a:t> </a:t>
            </a:r>
            <a:endParaRPr lang="en-US" sz="1100" dirty="0">
              <a:latin typeface="Calibri" panose="020F0502020204030204" pitchFamily="34" charset="0"/>
              <a:ea typeface="Calibri" panose="020F0502020204030204" pitchFamily="34" charset="0"/>
              <a:cs typeface="Calibri"/>
            </a:endParaRPr>
          </a:p>
          <a:p>
            <a:pPr marL="0" marR="0">
              <a:lnSpc>
                <a:spcPct val="107000"/>
              </a:lnSpc>
              <a:spcBef>
                <a:spcPts val="0"/>
              </a:spcBef>
              <a:spcAft>
                <a:spcPts val="800"/>
              </a:spcAft>
            </a:pPr>
            <a:r>
              <a:rPr lang="nl-NL" sz="1800" dirty="0">
                <a:effectLst/>
                <a:latin typeface="Calibri" panose="020F0502020204030204" pitchFamily="34" charset="0"/>
                <a:ea typeface="DengXian" panose="02010600030101010101" pitchFamily="2" charset="-122"/>
                <a:cs typeface="Arial" panose="020B0604020202020204" pitchFamily="34" charset="0"/>
              </a:rPr>
              <a:t>U bent mogelijk de eerste die een naderende aanval opmerkt of op wie een beroep wordt gedaan mee te gaan naar een afspraak met een arts, medicatie te controleren, vragen te stellen, boodschappen te doen, te helpen met financiële of juridische kwesties of steun te zijn bij verdriet en angst.</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r>
              <a:rPr lang="en-US" sz="1100" dirty="0">
                <a:latin typeface="Calibri"/>
                <a:ea typeface="Calibri" panose="020F0502020204030204" pitchFamily="34" charset="0"/>
                <a:cs typeface="Calibri"/>
              </a:rPr>
              <a:t> </a:t>
            </a:r>
            <a:endParaRPr lang="en-US" sz="1100" dirty="0">
              <a:latin typeface="Calibri" panose="020F0502020204030204" pitchFamily="34" charset="0"/>
              <a:ea typeface="Calibri" panose="020F0502020204030204" pitchFamily="34" charset="0"/>
              <a:cs typeface="Calibri"/>
            </a:endParaRPr>
          </a:p>
          <a:p>
            <a:pPr marL="0" marR="0">
              <a:lnSpc>
                <a:spcPct val="107000"/>
              </a:lnSpc>
              <a:spcBef>
                <a:spcPts val="0"/>
              </a:spcBef>
              <a:spcAft>
                <a:spcPts val="800"/>
              </a:spcAft>
            </a:pPr>
            <a:r>
              <a:rPr lang="nl-NL" sz="1800" dirty="0">
                <a:effectLst/>
                <a:latin typeface="Calibri" panose="020F0502020204030204" pitchFamily="34" charset="0"/>
                <a:ea typeface="DengXian" panose="02010600030101010101" pitchFamily="2" charset="-122"/>
                <a:cs typeface="Arial" panose="020B0604020202020204" pitchFamily="34" charset="0"/>
              </a:rPr>
              <a:t>Als u mantelzorger bent voor iemand om wie u geeft en die AHP heeft, vergeet dan niet ook voor uzelf te zorgen!</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endParaRPr lang="en-US" b="1" dirty="0"/>
          </a:p>
        </p:txBody>
      </p:sp>
      <p:sp>
        <p:nvSpPr>
          <p:cNvPr id="4" name="Slide Number Placeholder 3"/>
          <p:cNvSpPr>
            <a:spLocks noGrp="1"/>
          </p:cNvSpPr>
          <p:nvPr>
            <p:ph type="sldNum" sz="quarter" idx="10"/>
          </p:nvPr>
        </p:nvSpPr>
        <p:spPr/>
        <p:txBody>
          <a:bodyPr/>
          <a:lstStyle/>
          <a:p>
            <a:fld id="{C96E42B7-F35E-454D-95A0-4626A4D25AEC}" type="slidenum">
              <a:rPr lang="en-US" smtClean="0"/>
              <a:t>21</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nl-NL" sz="1800" b="1" dirty="0">
                <a:effectLst/>
                <a:latin typeface="Calibri" panose="020F0502020204030204" pitchFamily="34" charset="0"/>
                <a:ea typeface="DengXian" panose="02010600030101010101" pitchFamily="2" charset="-122"/>
                <a:cs typeface="Arial" panose="020B0604020202020204" pitchFamily="34" charset="0"/>
              </a:rPr>
              <a:t>(Presentator): </a:t>
            </a:r>
            <a:r>
              <a:rPr lang="nl-NL" sz="1800" dirty="0">
                <a:effectLst/>
                <a:latin typeface="Calibri" panose="020F0502020204030204" pitchFamily="34" charset="0"/>
                <a:ea typeface="DengXian" panose="02010600030101010101" pitchFamily="2" charset="-122"/>
                <a:cs typeface="Arial" panose="020B0604020202020204" pitchFamily="34" charset="0"/>
              </a:rPr>
              <a:t>AHP is een zeldzame aandoening en hoe beter u zich bewust bent van de feiten, hoe beter u voorbereid bent om uw gezondheid te beheren. Hier is een kort overzicht van veelvoorkomende misvattingen.</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0" marR="0">
              <a:lnSpc>
                <a:spcPct val="107000"/>
              </a:lnSpc>
              <a:spcBef>
                <a:spcPts val="0"/>
              </a:spcBef>
              <a:spcAft>
                <a:spcPts val="800"/>
              </a:spcAft>
            </a:pPr>
            <a:r>
              <a:rPr lang="nl-NL" sz="1800" dirty="0">
                <a:effectLst/>
                <a:latin typeface="Calibri" panose="020F0502020204030204" pitchFamily="34" charset="0"/>
                <a:ea typeface="DengXian" panose="02010600030101010101" pitchFamily="2" charset="-122"/>
                <a:cs typeface="Arial" panose="020B0604020202020204" pitchFamily="34" charset="0"/>
              </a:rPr>
              <a:t>M: Ik heb AHP, maar heb nooit last gehad van symptomen. Dit betekent dan toch dat mijn familie er ook geen last van zal hebben?</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7000"/>
              </a:lnSpc>
              <a:spcBef>
                <a:spcPts val="0"/>
              </a:spcBef>
              <a:spcAft>
                <a:spcPts val="800"/>
              </a:spcAft>
            </a:pPr>
            <a:r>
              <a:rPr lang="nl-NL" sz="1800" dirty="0">
                <a:effectLst/>
                <a:latin typeface="Calibri" panose="020F0502020204030204" pitchFamily="34" charset="0"/>
                <a:ea typeface="DengXian" panose="02010600030101010101" pitchFamily="2" charset="-122"/>
                <a:cs typeface="Arial" panose="020B0604020202020204" pitchFamily="34" charset="0"/>
              </a:rPr>
              <a:t>F: Zelfs iemand zonder symptomen kan het AHP-genmutatie doorgeven aan een kind, dat wel symptomen kan ontwikkelen.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100" dirty="0"/>
          </a:p>
          <a:p>
            <a:pPr marL="0" marR="0">
              <a:lnSpc>
                <a:spcPct val="107000"/>
              </a:lnSpc>
              <a:spcBef>
                <a:spcPts val="0"/>
              </a:spcBef>
              <a:spcAft>
                <a:spcPts val="800"/>
              </a:spcAft>
            </a:pPr>
            <a:r>
              <a:rPr lang="nl-NL" sz="1800" dirty="0">
                <a:effectLst/>
                <a:latin typeface="Calibri" panose="020F0502020204030204" pitchFamily="34" charset="0"/>
                <a:ea typeface="DengXian" panose="02010600030101010101" pitchFamily="2" charset="-122"/>
                <a:cs typeface="Arial" panose="020B0604020202020204" pitchFamily="34" charset="0"/>
              </a:rPr>
              <a:t>M: Ik heb AHP, maar niemand in mijn familie heeft symptomen, dus hoeven zij niet te worden getest.</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7000"/>
              </a:lnSpc>
              <a:spcBef>
                <a:spcPts val="0"/>
              </a:spcBef>
              <a:spcAft>
                <a:spcPts val="800"/>
              </a:spcAft>
            </a:pPr>
            <a:r>
              <a:rPr lang="nl-NL" sz="1800" dirty="0">
                <a:effectLst/>
                <a:latin typeface="Calibri" panose="020F0502020204030204" pitchFamily="34" charset="0"/>
                <a:ea typeface="DengXian" panose="02010600030101010101" pitchFamily="2" charset="-122"/>
                <a:cs typeface="Arial" panose="020B0604020202020204" pitchFamily="34" charset="0"/>
              </a:rPr>
              <a:t>F: Een genetische test is belangrijk om familieleden, die mogelijk risico lopen op AHP, te helpen met een diagnose en toekomstige aanvallen te voorkomen.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0" marR="0">
              <a:lnSpc>
                <a:spcPct val="107000"/>
              </a:lnSpc>
              <a:spcBef>
                <a:spcPts val="0"/>
              </a:spcBef>
              <a:spcAft>
                <a:spcPts val="800"/>
              </a:spcAft>
            </a:pPr>
            <a:r>
              <a:rPr lang="nl-NL" sz="1800" dirty="0">
                <a:effectLst/>
                <a:latin typeface="Calibri" panose="020F0502020204030204" pitchFamily="34" charset="0"/>
                <a:ea typeface="DengXian" panose="02010600030101010101" pitchFamily="2" charset="-122"/>
                <a:cs typeface="Arial" panose="020B0604020202020204" pitchFamily="34" charset="0"/>
              </a:rPr>
              <a:t>M: AHP treft toch alleen de fysieke gezondheid?</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7000"/>
              </a:lnSpc>
              <a:spcBef>
                <a:spcPts val="0"/>
              </a:spcBef>
              <a:spcAft>
                <a:spcPts val="800"/>
              </a:spcAft>
            </a:pPr>
            <a:r>
              <a:rPr lang="nl-NL" sz="1800" dirty="0">
                <a:effectLst/>
                <a:latin typeface="Calibri" panose="020F0502020204030204" pitchFamily="34" charset="0"/>
                <a:ea typeface="DengXian" panose="02010600030101010101" pitchFamily="2" charset="-122"/>
                <a:cs typeface="Arial" panose="020B0604020202020204" pitchFamily="34" charset="0"/>
              </a:rPr>
              <a:t>F: Hoewel AHP een fysieke ziekte is, kunnen de soms invaliderende symptomen gevolgen hebben voor de nachtrust, het sociale leven, de carrière en zelfs de financiële situatie en voedingspatronen. (2)</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0" marR="0">
              <a:lnSpc>
                <a:spcPct val="107000"/>
              </a:lnSpc>
              <a:spcBef>
                <a:spcPts val="0"/>
              </a:spcBef>
              <a:spcAft>
                <a:spcPts val="800"/>
              </a:spcAft>
            </a:pPr>
            <a:r>
              <a:rPr lang="nl-NL" sz="1800" dirty="0">
                <a:effectLst/>
                <a:latin typeface="Calibri" panose="020F0502020204030204" pitchFamily="34" charset="0"/>
                <a:ea typeface="DengXian" panose="02010600030101010101" pitchFamily="2" charset="-122"/>
                <a:cs typeface="Arial" panose="020B0604020202020204" pitchFamily="34" charset="0"/>
              </a:rPr>
              <a:t>M: Alleen vrouwen hebben AHP-aanvallen.</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7000"/>
              </a:lnSpc>
              <a:spcBef>
                <a:spcPts val="0"/>
              </a:spcBef>
              <a:spcAft>
                <a:spcPts val="800"/>
              </a:spcAft>
            </a:pPr>
            <a:r>
              <a:rPr lang="nl-NL" sz="1800" dirty="0">
                <a:effectLst/>
                <a:latin typeface="Calibri" panose="020F0502020204030204" pitchFamily="34" charset="0"/>
                <a:ea typeface="DengXian" panose="02010600030101010101" pitchFamily="2" charset="-122"/>
                <a:cs typeface="Arial" panose="020B0604020202020204" pitchFamily="34" charset="0"/>
              </a:rPr>
              <a:t>F: Zowel mannen als vrouwen kunnen tal van symptomen/aanvallen van AHP vertonen, maar vrouwen lopen meer risico. (3)</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0" marR="0">
              <a:lnSpc>
                <a:spcPct val="107000"/>
              </a:lnSpc>
              <a:spcBef>
                <a:spcPts val="0"/>
              </a:spcBef>
              <a:spcAft>
                <a:spcPts val="800"/>
              </a:spcAft>
            </a:pPr>
            <a:r>
              <a:rPr lang="nl-NL" sz="1800" dirty="0">
                <a:effectLst/>
                <a:latin typeface="Calibri" panose="020F0502020204030204" pitchFamily="34" charset="0"/>
                <a:ea typeface="DengXian" panose="02010600030101010101" pitchFamily="2" charset="-122"/>
                <a:cs typeface="Arial" panose="020B0604020202020204" pitchFamily="34" charset="0"/>
              </a:rPr>
              <a:t>M: Eén genetische test volstaat niet.</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7000"/>
              </a:lnSpc>
              <a:spcBef>
                <a:spcPts val="0"/>
              </a:spcBef>
              <a:spcAft>
                <a:spcPts val="800"/>
              </a:spcAft>
            </a:pPr>
            <a:r>
              <a:rPr lang="nl-NL" sz="1800" dirty="0">
                <a:effectLst/>
                <a:latin typeface="Calibri" panose="020F0502020204030204" pitchFamily="34" charset="0"/>
                <a:ea typeface="DengXian" panose="02010600030101010101" pitchFamily="2" charset="-122"/>
                <a:cs typeface="Arial" panose="020B0604020202020204" pitchFamily="34" charset="0"/>
              </a:rPr>
              <a:t>F: Omdat genetische tests 100% accuraat zijn, is het erg onwaarschijnlijk dat u deze tests meer dan één keer in uw leven moet doen. (4)</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241653" indent="-241653">
              <a:buFont typeface="+mj-lt"/>
              <a:buAutoNum type="arabicPeriod"/>
            </a:pPr>
            <a:r>
              <a:rPr lang="en-US" sz="1100" dirty="0"/>
              <a:t>Whatley SD, Badminton MN. Role of genetic testing in the management of patients with inherited porphyria and their families. Ann Clin </a:t>
            </a:r>
            <a:r>
              <a:rPr lang="en-US" sz="1100" dirty="0" err="1"/>
              <a:t>Biochem</a:t>
            </a:r>
            <a:r>
              <a:rPr lang="en-US" sz="1100" dirty="0"/>
              <a:t>. 2013;50(Pt 3):204-216. doi:10.1177/0004563212473278.</a:t>
            </a:r>
          </a:p>
          <a:p>
            <a:pPr marL="241653" indent="-241653">
              <a:buFont typeface="+mj-lt"/>
              <a:buAutoNum type="arabicPeriod"/>
            </a:pPr>
            <a:r>
              <a:rPr lang="en-US" sz="1100" dirty="0"/>
              <a:t>Naik H, Stoecker M, Sanderson SC, Balwani M, Desnick RJ. Experiences and concerns of patients with recurrent attacks of acute hepatic porphyria: A qualitative study. </a:t>
            </a:r>
            <a:r>
              <a:rPr lang="en-US" sz="1100" i="1" dirty="0"/>
              <a:t>Mol Genet Metab</a:t>
            </a:r>
            <a:r>
              <a:rPr lang="en-US" sz="1100" dirty="0"/>
              <a:t>. 2016;119(3):278-283. doi:10.1016/j.ymgme.2016.08.006.</a:t>
            </a:r>
          </a:p>
          <a:p>
            <a:pPr marL="241653" indent="-241653">
              <a:buFont typeface="+mj-lt"/>
              <a:buAutoNum type="arabicPeriod"/>
            </a:pPr>
            <a:r>
              <a:rPr lang="en-US" sz="1100" dirty="0"/>
              <a:t>Wang B, Rudnick S, Cengia B, Bonkovsky HL. Acute Hepatic Porphyrias: Review and Recent Progress. </a:t>
            </a:r>
            <a:r>
              <a:rPr lang="en-US" sz="1100" i="1" dirty="0"/>
              <a:t>Hepatol Commun</a:t>
            </a:r>
            <a:r>
              <a:rPr lang="en-US" sz="1100" dirty="0"/>
              <a:t>. 2018;3(2):193-206. Published 2018 Dec 20. doi:10.1002/hep4.1297.</a:t>
            </a:r>
          </a:p>
          <a:p>
            <a:pPr marL="241653" indent="-241653">
              <a:buFont typeface="+mj-lt"/>
              <a:buAutoNum type="arabicPeriod"/>
            </a:pPr>
            <a:r>
              <a:rPr lang="de-DE" sz="1100" dirty="0"/>
              <a:t>Bissell DM &amp; Wang B. J C/,n Transl Hepatol. 2015 Mar,3(1):17-26</a:t>
            </a:r>
          </a:p>
        </p:txBody>
      </p:sp>
      <p:sp>
        <p:nvSpPr>
          <p:cNvPr id="4" name="Slide Number Placeholder 3"/>
          <p:cNvSpPr>
            <a:spLocks noGrp="1"/>
          </p:cNvSpPr>
          <p:nvPr>
            <p:ph type="sldNum" sz="quarter" idx="10"/>
          </p:nvPr>
        </p:nvSpPr>
        <p:spPr/>
        <p:txBody>
          <a:bodyPr/>
          <a:lstStyle/>
          <a:p>
            <a:fld id="{C96E42B7-F35E-454D-95A0-4626A4D25AEC}" type="slidenum">
              <a:rPr lang="en-US" smtClean="0"/>
              <a:t>22</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C96E42B7-F35E-454D-95A0-4626A4D25AEC}" type="slidenum">
              <a:rPr lang="en-US" smtClean="0"/>
              <a:t>23</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dirty="0"/>
          </a:p>
        </p:txBody>
      </p:sp>
      <p:sp>
        <p:nvSpPr>
          <p:cNvPr id="4" name="Slide Number Placeholder 3"/>
          <p:cNvSpPr>
            <a:spLocks noGrp="1"/>
          </p:cNvSpPr>
          <p:nvPr>
            <p:ph type="sldNum" sz="quarter" idx="5"/>
          </p:nvPr>
        </p:nvSpPr>
        <p:spPr/>
        <p:txBody>
          <a:bodyPr/>
          <a:lstStyle/>
          <a:p>
            <a:fld id="{C96E42B7-F35E-454D-95A0-4626A4D25AEC}" type="slidenum">
              <a:rPr lang="en-US" smtClean="0"/>
              <a:t>24</a:t>
            </a:fld>
            <a:endParaRPr lang="en-US" dirty="0"/>
          </a:p>
        </p:txBody>
      </p:sp>
    </p:spTree>
    <p:extLst>
      <p:ext uri="{BB962C8B-B14F-4D97-AF65-F5344CB8AC3E}">
        <p14:creationId xmlns:p14="http://schemas.microsoft.com/office/powerpoint/2010/main" val="3375846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nl-NL" sz="1800" b="1" dirty="0">
                <a:effectLst/>
                <a:latin typeface="Calibri" panose="020F0502020204030204" pitchFamily="34" charset="0"/>
                <a:ea typeface="DengXian" panose="02010600030101010101" pitchFamily="2" charset="-122"/>
                <a:cs typeface="Arial" panose="020B0604020202020204" pitchFamily="34" charset="0"/>
              </a:rPr>
              <a:t>Presentator</a:t>
            </a:r>
            <a:r>
              <a:rPr lang="nl-NL" sz="1800" dirty="0">
                <a:effectLst/>
                <a:latin typeface="Calibri" panose="020F0502020204030204" pitchFamily="34" charset="0"/>
                <a:ea typeface="DengXian" panose="02010600030101010101" pitchFamily="2" charset="-122"/>
                <a:cs typeface="Arial" panose="020B0604020202020204" pitchFamily="34" charset="0"/>
              </a:rPr>
              <a:t>: AHP treedt op wanneer deze toxines in het hele lichaam vrijkomen, de zenuwen aantasten en uiteenlopende fysieke reacties veroorzaken, zoals acute aanvallen, chronische symptomen of andere langetermijncomplicaties. AHP kan slaap, werk en dagelijks leven sterk beïnvloeden. (1,2) Toxines zijn onder andere aminolevulinezuur (ALA), porfobilinogeen (PBG) en porfyrinen.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241653" indent="-241653">
              <a:buFont typeface="+mj-lt"/>
              <a:buAutoNum type="arabicPeriod"/>
            </a:pPr>
            <a:r>
              <a:rPr lang="en-US" sz="1100" dirty="0"/>
              <a:t>Naik H, Stoecker M, Sanderson SC, Balwani M, Desnick RJ. Experiences and concerns of patients with recurrent attacks of acute hepatic porphyria: A qualitative study. </a:t>
            </a:r>
            <a:r>
              <a:rPr lang="en-US" sz="1100" i="1" dirty="0"/>
              <a:t>Mol Genet Metab</a:t>
            </a:r>
            <a:r>
              <a:rPr lang="en-US" sz="1100" dirty="0"/>
              <a:t>. 2016;119(3):278-283. doi:10.1016/j.ymgme.2016.08.006.</a:t>
            </a:r>
          </a:p>
          <a:p>
            <a:pPr marL="241653" indent="-241653">
              <a:buFont typeface="+mj-lt"/>
              <a:buAutoNum type="arabicPeriod"/>
            </a:pPr>
            <a:r>
              <a:rPr lang="en-US" sz="1100" dirty="0" err="1"/>
              <a:t>Gouya</a:t>
            </a:r>
            <a:r>
              <a:rPr lang="en-US" sz="1100" dirty="0"/>
              <a:t> L, Ventura P, </a:t>
            </a:r>
            <a:r>
              <a:rPr lang="en-US" sz="1100" dirty="0" err="1"/>
              <a:t>Balwani</a:t>
            </a:r>
            <a:r>
              <a:rPr lang="en-US" sz="1100" dirty="0"/>
              <a:t> M, et al. EXPLORE: A Prospective, Multinational, Natural History Study of Patients with Acute Hepatic Porphyria with Recurrent Attacks. Hepatology. 2020;71(5):1546-1558. doi:10.1002/hep.30936</a:t>
            </a:r>
          </a:p>
          <a:p>
            <a:endParaRPr lang="en-US" sz="1100" dirty="0"/>
          </a:p>
          <a:p>
            <a:pPr algn="just"/>
            <a:endParaRPr lang="en-US" sz="1300" dirty="0"/>
          </a:p>
          <a:p>
            <a:pPr algn="just"/>
            <a:endParaRPr lang="en-US" dirty="0"/>
          </a:p>
        </p:txBody>
      </p:sp>
      <p:sp>
        <p:nvSpPr>
          <p:cNvPr id="4" name="Slide Number Placeholder 3"/>
          <p:cNvSpPr>
            <a:spLocks noGrp="1"/>
          </p:cNvSpPr>
          <p:nvPr>
            <p:ph type="sldNum" sz="quarter" idx="10"/>
          </p:nvPr>
        </p:nvSpPr>
        <p:spPr/>
        <p:txBody>
          <a:bodyPr/>
          <a:lstStyle/>
          <a:p>
            <a:fld id="{C96E42B7-F35E-454D-95A0-4626A4D25AEC}" type="slidenum">
              <a:rPr lang="en-US" smtClean="0"/>
              <a:t>3</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nl-NL" sz="1800" b="1" dirty="0">
                <a:effectLst/>
                <a:latin typeface="Calibri" panose="020F0502020204030204" pitchFamily="34" charset="0"/>
                <a:ea typeface="DengXian" panose="02010600030101010101" pitchFamily="2" charset="-122"/>
                <a:cs typeface="Arial" panose="020B0604020202020204" pitchFamily="34" charset="0"/>
              </a:rPr>
              <a:t>Presentator</a:t>
            </a:r>
            <a:r>
              <a:rPr lang="nl-NL" sz="1800" dirty="0">
                <a:effectLst/>
                <a:latin typeface="Calibri" panose="020F0502020204030204" pitchFamily="34" charset="0"/>
                <a:ea typeface="DengXian" panose="02010600030101010101" pitchFamily="2" charset="-122"/>
                <a:cs typeface="Arial" panose="020B0604020202020204" pitchFamily="34" charset="0"/>
              </a:rPr>
              <a:t>: Er bestaan vier typen AHP: Acute intermitterende porfyrie (AIP), porphyria variegata (VP), hereditaire coproporfyrie (HCP)</a:t>
            </a:r>
            <a:r>
              <a:rPr lang="nl-NL" sz="1800" b="1" dirty="0">
                <a:effectLst/>
                <a:latin typeface="Calibri" panose="020F0502020204030204" pitchFamily="34" charset="0"/>
                <a:ea typeface="DengXian" panose="02010600030101010101" pitchFamily="2" charset="-122"/>
                <a:cs typeface="Arial" panose="020B0604020202020204" pitchFamily="34" charset="0"/>
              </a:rPr>
              <a:t> </a:t>
            </a:r>
            <a:r>
              <a:rPr lang="nl-NL" sz="1800" dirty="0">
                <a:effectLst/>
                <a:latin typeface="Calibri" panose="020F0502020204030204" pitchFamily="34" charset="0"/>
                <a:ea typeface="DengXian" panose="02010600030101010101" pitchFamily="2" charset="-122"/>
                <a:cs typeface="Arial" panose="020B0604020202020204" pitchFamily="34" charset="0"/>
              </a:rPr>
              <a:t>en porfyrie door ALAD-deficiëntie (ADP). (1) AIP is het meest voorkomende type AHP en treft 5 tot 10 op elke 100.000 personen. (1,3) VP en HCP zijn zeldzamere vormen van de aandoening (2) en ADP is het zeldzaamste type. Er zijn maar een paar bekende gevallen van ADP. (3)</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300" dirty="0"/>
          </a:p>
          <a:p>
            <a:pPr marL="0" marR="0">
              <a:lnSpc>
                <a:spcPct val="107000"/>
              </a:lnSpc>
              <a:spcBef>
                <a:spcPts val="0"/>
              </a:spcBef>
              <a:spcAft>
                <a:spcPts val="800"/>
              </a:spcAft>
            </a:pPr>
            <a:r>
              <a:rPr lang="nl-NL" sz="1800" dirty="0">
                <a:effectLst/>
                <a:latin typeface="Calibri" panose="020F0502020204030204" pitchFamily="34" charset="0"/>
                <a:ea typeface="DengXian" panose="02010600030101010101" pitchFamily="2" charset="-122"/>
                <a:cs typeface="Arial" panose="020B0604020202020204" pitchFamily="34" charset="0"/>
              </a:rPr>
              <a:t>Elk type AHP wordt veroorzaakt door een unieke genmutatie, die de productie van een bepaald enzym in het pad voor heemsynthese blokkeert. (3)</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241653" indent="-241653">
              <a:buFont typeface="+mj-lt"/>
              <a:buAutoNum type="arabicPeriod"/>
            </a:pPr>
            <a:r>
              <a:rPr lang="en-US" sz="1100" dirty="0"/>
              <a:t>Wang B, Rudnick S, </a:t>
            </a:r>
            <a:r>
              <a:rPr lang="en-US" sz="1100" dirty="0" err="1"/>
              <a:t>Cengia</a:t>
            </a:r>
            <a:r>
              <a:rPr lang="en-US" sz="1100" dirty="0"/>
              <a:t> B, </a:t>
            </a:r>
            <a:r>
              <a:rPr lang="en-US" sz="1100" dirty="0" err="1"/>
              <a:t>Bonkovsky</a:t>
            </a:r>
            <a:r>
              <a:rPr lang="en-US" sz="1100" dirty="0"/>
              <a:t> HL. Acute Hepatic </a:t>
            </a:r>
            <a:r>
              <a:rPr lang="en-US" sz="1100" dirty="0" err="1"/>
              <a:t>Porphyrias</a:t>
            </a:r>
            <a:r>
              <a:rPr lang="en-US" sz="1100" dirty="0"/>
              <a:t>: Review and Recent Progress. Hepatol </a:t>
            </a:r>
            <a:r>
              <a:rPr lang="en-US" sz="1100" dirty="0" err="1"/>
              <a:t>Commun</a:t>
            </a:r>
            <a:r>
              <a:rPr lang="en-US" sz="1100" dirty="0"/>
              <a:t>. 2018;3(2):193-206. Published 2018 Dec 20. doi:10.1002/hep4.1297.</a:t>
            </a:r>
          </a:p>
          <a:p>
            <a:pPr marL="241653" indent="-241653">
              <a:buFont typeface="+mj-lt"/>
              <a:buAutoNum type="arabicPeriod"/>
            </a:pPr>
            <a:r>
              <a:rPr lang="en-US" sz="1100" dirty="0"/>
              <a:t>Elder G, Harper P, Badminton M, Sandberg S, Deybach JC. The incidence of inherited porphyrias in Europe. </a:t>
            </a:r>
            <a:r>
              <a:rPr lang="en-US" sz="1100" i="1" dirty="0"/>
              <a:t>J Inherit Metab Dis</a:t>
            </a:r>
            <a:r>
              <a:rPr lang="en-US" sz="1100" dirty="0"/>
              <a:t>. 2013;36(5):849-857. doi:10.1007/s10545-012-9544-4</a:t>
            </a:r>
          </a:p>
          <a:p>
            <a:pPr marL="241653" indent="-241653">
              <a:buFont typeface="+mj-lt"/>
              <a:buAutoNum type="arabicPeriod"/>
            </a:pPr>
            <a:r>
              <a:rPr lang="de-DE" sz="1100" dirty="0"/>
              <a:t>Bissell DM &amp; Wang B. J C/,n Transl Hepatol. 2015 Mar,3(1):17-26.</a:t>
            </a:r>
            <a:endParaRPr lang="en-US" sz="1100" dirty="0"/>
          </a:p>
        </p:txBody>
      </p:sp>
      <p:sp>
        <p:nvSpPr>
          <p:cNvPr id="4" name="Slide Number Placeholder 3"/>
          <p:cNvSpPr>
            <a:spLocks noGrp="1"/>
          </p:cNvSpPr>
          <p:nvPr>
            <p:ph type="sldNum" sz="quarter" idx="10"/>
          </p:nvPr>
        </p:nvSpPr>
        <p:spPr/>
        <p:txBody>
          <a:bodyPr/>
          <a:lstStyle/>
          <a:p>
            <a:fld id="{C96E42B7-F35E-454D-95A0-4626A4D25AEC}" type="slidenum">
              <a:rPr lang="en-US" smtClean="0"/>
              <a:t>4</a:t>
            </a:fld>
            <a:endParaRPr lang="en-US" dirty="0"/>
          </a:p>
        </p:txBody>
      </p:sp>
    </p:spTree>
    <p:extLst>
      <p:ext uri="{BB962C8B-B14F-4D97-AF65-F5344CB8AC3E}">
        <p14:creationId xmlns:p14="http://schemas.microsoft.com/office/powerpoint/2010/main" val="3776663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nl-NL" sz="1800" b="1" dirty="0">
                <a:effectLst/>
                <a:latin typeface="Calibri" panose="020F0502020204030204" pitchFamily="34" charset="0"/>
                <a:ea typeface="DengXian" panose="02010600030101010101" pitchFamily="2" charset="-122"/>
                <a:cs typeface="Arial" panose="020B0604020202020204" pitchFamily="34" charset="0"/>
              </a:rPr>
              <a:t>Presentator: </a:t>
            </a:r>
            <a:r>
              <a:rPr lang="nl-NL" sz="1800" dirty="0">
                <a:effectLst/>
                <a:latin typeface="Calibri" panose="020F0502020204030204" pitchFamily="34" charset="0"/>
                <a:ea typeface="DengXian" panose="02010600030101010101" pitchFamily="2" charset="-122"/>
                <a:cs typeface="Arial" panose="020B0604020202020204" pitchFamily="34" charset="0"/>
              </a:rPr>
              <a:t>AHP is erfelijk. Dit betekent dat het van de ene generatie naar de volgende kan worden doorgegeven. De drie meest voorkomende typen AHP worden doorgegeven in een autosomaal dominant patroon. Dit betekent dat een persoon slechts van één ouder één exemplaar van het getroffen gen hoeft te overerven om risico op de aandoening te ontwikkelen. (1) Wanneer één ouder drager is van een autosomaal dominante mutatie, heeft elk kind een kans van 50% om de mutatie over te erven, die klinisch actief kan worden.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0" marR="0">
              <a:lnSpc>
                <a:spcPct val="107000"/>
              </a:lnSpc>
              <a:spcBef>
                <a:spcPts val="0"/>
              </a:spcBef>
              <a:spcAft>
                <a:spcPts val="800"/>
              </a:spcAft>
            </a:pPr>
            <a:r>
              <a:rPr lang="nl-NL" sz="1800" dirty="0">
                <a:effectLst/>
                <a:latin typeface="Calibri" panose="020F0502020204030204" pitchFamily="34" charset="0"/>
                <a:ea typeface="DengXian" panose="02010600030101010101" pitchFamily="2" charset="-122"/>
                <a:cs typeface="Arial" panose="020B0604020202020204" pitchFamily="34" charset="0"/>
              </a:rPr>
              <a:t>Het is belangrijk te onthouden dat een familielid het gewijzigde gen dat AHP veroorzaakt, kan overerven zonder symptomen te ontwikkelen. Uw arts zal het misschien hebben over ‘penetrantie’. Dat is de kans om symptomen te ontwikkelen.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0" marR="0">
              <a:lnSpc>
                <a:spcPct val="107000"/>
              </a:lnSpc>
              <a:spcBef>
                <a:spcPts val="0"/>
              </a:spcBef>
              <a:spcAft>
                <a:spcPts val="800"/>
              </a:spcAft>
            </a:pPr>
            <a:r>
              <a:rPr lang="nl-NL" sz="1800" dirty="0">
                <a:effectLst/>
                <a:latin typeface="Calibri" panose="020F0502020204030204" pitchFamily="34" charset="0"/>
                <a:ea typeface="DengXian" panose="02010600030101010101" pitchFamily="2" charset="-122"/>
                <a:cs typeface="Arial" panose="020B0604020202020204" pitchFamily="34" charset="0"/>
              </a:rPr>
              <a:t>Het vierde en extreem zeldzame type AHP, porfyrie door ALAD-deficiëntie (ADP), wordt doorgegeven in een autosomaal recessief patroon. Dit betekent dat een persoon een kopie van het getroffen gen van beide ouders moet overerven om risico op de aandoening te ontwikkelen. Ze hebben met andere woorden twee kopieën van het getroffen gen nodig.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241653" indent="-241653">
              <a:buAutoNum type="arabicPeriod"/>
            </a:pPr>
            <a:r>
              <a:rPr lang="en-US" sz="1100" dirty="0"/>
              <a:t>Wang B, Rudnick S, Cengia B, Bonkovsky HL. Acute Hepatic Porphyrias: Review and Recent Progress. </a:t>
            </a:r>
            <a:r>
              <a:rPr lang="en-US" sz="1100" i="1" dirty="0"/>
              <a:t>Hepatol Commun</a:t>
            </a:r>
            <a:r>
              <a:rPr lang="en-US" sz="1100" dirty="0"/>
              <a:t>. 2018;3(2):193-206. Published 2018 Dec 20. doi:10.1002/hep4.1297</a:t>
            </a:r>
          </a:p>
        </p:txBody>
      </p:sp>
      <p:sp>
        <p:nvSpPr>
          <p:cNvPr id="4" name="Slide Number Placeholder 3"/>
          <p:cNvSpPr>
            <a:spLocks noGrp="1"/>
          </p:cNvSpPr>
          <p:nvPr>
            <p:ph type="sldNum" sz="quarter" idx="10"/>
          </p:nvPr>
        </p:nvSpPr>
        <p:spPr/>
        <p:txBody>
          <a:bodyPr/>
          <a:lstStyle/>
          <a:p>
            <a:fld id="{C96E42B7-F35E-454D-95A0-4626A4D25AEC}" type="slidenum">
              <a:rPr lang="en-US" smtClean="0"/>
              <a:t>5</a:t>
            </a:fld>
            <a:endParaRPr lang="en-US" dirty="0"/>
          </a:p>
        </p:txBody>
      </p:sp>
    </p:spTree>
    <p:extLst>
      <p:ext uri="{BB962C8B-B14F-4D97-AF65-F5344CB8AC3E}">
        <p14:creationId xmlns:p14="http://schemas.microsoft.com/office/powerpoint/2010/main" val="833111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nl-NL" sz="1800" b="1" dirty="0">
                <a:effectLst/>
                <a:latin typeface="Calibri" panose="020F0502020204030204" pitchFamily="34" charset="0"/>
                <a:ea typeface="DengXian" panose="02010600030101010101" pitchFamily="2" charset="-122"/>
                <a:cs typeface="Arial" panose="020B0604020202020204" pitchFamily="34" charset="0"/>
              </a:rPr>
              <a:t>Presentator:  </a:t>
            </a:r>
            <a:r>
              <a:rPr lang="nl-NL" sz="1800" dirty="0">
                <a:effectLst/>
                <a:latin typeface="Calibri" panose="020F0502020204030204" pitchFamily="34" charset="0"/>
                <a:ea typeface="DengXian" panose="02010600030101010101" pitchFamily="2" charset="-122"/>
                <a:cs typeface="Arial" panose="020B0604020202020204" pitchFamily="34" charset="0"/>
              </a:rPr>
              <a:t>Het AHP-gen is niet gekoppeld aan geslacht. Daarom lopen vrouwen en mannen evenveel kans het risico op de aandoening te overerven. Vrouwen lopen echter meer risico op symptomen. (1) De eerste aanval treedt vaak op na de puberteit, tussen 14 en 45 jaar oud. (1) Soms zijn er geen symptomen. AHP kan generaties lang onopgemerkt blijven en zich dan plotseling, zonder waarschuwing, manifesteren. (2)</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b="1" dirty="0"/>
          </a:p>
          <a:p>
            <a:pPr marL="241653" indent="-241653" defTabSz="966612">
              <a:buFontTx/>
              <a:buAutoNum type="arabicPeriod"/>
              <a:defRPr/>
            </a:pPr>
            <a:r>
              <a:rPr lang="en-US" sz="1100" dirty="0"/>
              <a:t>Wang B, Rudnick S, Cengia B, Bonkovsky HL. Acute Hepatic Porphyrias: Review and Recent Progress. </a:t>
            </a:r>
            <a:r>
              <a:rPr lang="en-US" sz="1100" i="1" dirty="0"/>
              <a:t>Hepatol Commun</a:t>
            </a:r>
            <a:r>
              <a:rPr lang="en-US" sz="1100" dirty="0"/>
              <a:t>. 2018;3(2):193-206. Published 2018 Dec 20. doi:10.1002/hep4.1297.</a:t>
            </a:r>
          </a:p>
          <a:p>
            <a:pPr marL="241653" indent="-241653" defTabSz="966612">
              <a:buFontTx/>
              <a:buAutoNum type="arabicPeriod"/>
              <a:defRPr/>
            </a:pPr>
            <a:r>
              <a:rPr lang="en-US" sz="1100" dirty="0"/>
              <a:t>Anderson KE, Bloomer JR, </a:t>
            </a:r>
            <a:r>
              <a:rPr lang="en-US" sz="1100" dirty="0" err="1"/>
              <a:t>Bonkovsky</a:t>
            </a:r>
            <a:r>
              <a:rPr lang="en-US" sz="1100" dirty="0"/>
              <a:t> HL, et al. Recommendations for the diagnosis and treatment of the acute </a:t>
            </a:r>
            <a:r>
              <a:rPr lang="en-US" sz="1100" dirty="0" err="1"/>
              <a:t>porphyrias</a:t>
            </a:r>
            <a:r>
              <a:rPr lang="en-US" sz="1100" dirty="0"/>
              <a:t> [published correction appears in Ann Intern Med. 2005 Aug 16;143(4):316]. Ann Intern Med. 2005;142(6):439-450. doi:10.7326/0003-4819-142-6-200503150-00010.</a:t>
            </a:r>
          </a:p>
          <a:p>
            <a:pPr algn="just"/>
            <a:endParaRPr lang="en-US" dirty="0"/>
          </a:p>
        </p:txBody>
      </p:sp>
      <p:sp>
        <p:nvSpPr>
          <p:cNvPr id="4" name="Slide Number Placeholder 3"/>
          <p:cNvSpPr>
            <a:spLocks noGrp="1"/>
          </p:cNvSpPr>
          <p:nvPr>
            <p:ph type="sldNum" sz="quarter" idx="10"/>
          </p:nvPr>
        </p:nvSpPr>
        <p:spPr/>
        <p:txBody>
          <a:bodyPr/>
          <a:lstStyle/>
          <a:p>
            <a:fld id="{C96E42B7-F35E-454D-95A0-4626A4D25AEC}" type="slidenum">
              <a:rPr lang="en-US" smtClean="0"/>
              <a:t>6</a:t>
            </a:fld>
            <a:endParaRPr lang="en-US" dirty="0"/>
          </a:p>
        </p:txBody>
      </p:sp>
    </p:spTree>
    <p:extLst>
      <p:ext uri="{BB962C8B-B14F-4D97-AF65-F5344CB8AC3E}">
        <p14:creationId xmlns:p14="http://schemas.microsoft.com/office/powerpoint/2010/main" val="727495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nl-NL" sz="1800" b="1" dirty="0">
                <a:effectLst/>
                <a:latin typeface="Calibri" panose="020F0502020204030204" pitchFamily="34" charset="0"/>
                <a:ea typeface="DengXian" panose="02010600030101010101" pitchFamily="2" charset="-122"/>
                <a:cs typeface="Arial" panose="020B0604020202020204" pitchFamily="34" charset="0"/>
              </a:rPr>
              <a:t>Presentator: </a:t>
            </a:r>
            <a:r>
              <a:rPr lang="nl-NL" sz="1800" dirty="0">
                <a:effectLst/>
                <a:latin typeface="Calibri" panose="020F0502020204030204" pitchFamily="34" charset="0"/>
                <a:ea typeface="DengXian" panose="02010600030101010101" pitchFamily="2" charset="-122"/>
                <a:cs typeface="Arial" panose="020B0604020202020204" pitchFamily="34" charset="0"/>
              </a:rPr>
              <a:t>Hoewel de ernst en typen symptomen van AHP sterk verschillen, is het meest voorkomende symptoom ernstige buikpijn. Dit treedt op bij 90% van de patiënten. AHP-aanvallen kunnen acuut zijn en leiden tot langetermijncomplicaties. Omdat de symptomen van AHP wisselen en niet specifiek zijn, worden ze vaak toegeschreven aan andere gezondheidsproblemen en kan de juiste diagnose op zich laten wachten. (1,2)</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241653" indent="-241653">
              <a:buFont typeface="+mj-lt"/>
              <a:buAutoNum type="arabicPeriod"/>
            </a:pPr>
            <a:r>
              <a:rPr lang="en-US" sz="1100" dirty="0"/>
              <a:t>Anderson KE, Bloomer JR, </a:t>
            </a:r>
            <a:r>
              <a:rPr lang="en-US" sz="1100" dirty="0" err="1"/>
              <a:t>Bonkovsky</a:t>
            </a:r>
            <a:r>
              <a:rPr lang="en-US" sz="1100" dirty="0"/>
              <a:t> HL, et al. Recommendations for the diagnosis and treatment of the acute </a:t>
            </a:r>
            <a:r>
              <a:rPr lang="en-US" sz="1100" dirty="0" err="1"/>
              <a:t>porphyrias</a:t>
            </a:r>
            <a:r>
              <a:rPr lang="en-US" sz="1100" dirty="0"/>
              <a:t> [published correction appears in Ann Intern Med. 2005 Aug 16;143(4):316]. Ann Intern Med. 2005;142(6):439-450. doi:10.7326/0003-4819-142-6-200503150-00010</a:t>
            </a:r>
          </a:p>
          <a:p>
            <a:pPr marL="241653" indent="-241653">
              <a:buFont typeface="+mj-lt"/>
              <a:buAutoNum type="arabicPeriod"/>
            </a:pPr>
            <a:r>
              <a:rPr lang="en-US" sz="1100" dirty="0" err="1"/>
              <a:t>Gouya</a:t>
            </a:r>
            <a:r>
              <a:rPr lang="en-US" sz="1100" dirty="0"/>
              <a:t> L, Ventura P, Balwani M, et al. EXPLORE: A Prospective, Multinational, Natural History Study of Patients with Acute Hepatic Porphyria with Recurrent Attacks. </a:t>
            </a:r>
            <a:r>
              <a:rPr lang="en-US" sz="1100" i="1" dirty="0"/>
              <a:t>Hepatology</a:t>
            </a:r>
            <a:r>
              <a:rPr lang="en-US" sz="1100" dirty="0"/>
              <a:t>. 2020;71(5):1546-1558. doi:10.1002/hep.30936</a:t>
            </a:r>
          </a:p>
        </p:txBody>
      </p:sp>
      <p:sp>
        <p:nvSpPr>
          <p:cNvPr id="4" name="Slide Number Placeholder 3"/>
          <p:cNvSpPr>
            <a:spLocks noGrp="1"/>
          </p:cNvSpPr>
          <p:nvPr>
            <p:ph type="sldNum" sz="quarter" idx="10"/>
          </p:nvPr>
        </p:nvSpPr>
        <p:spPr/>
        <p:txBody>
          <a:bodyPr/>
          <a:lstStyle/>
          <a:p>
            <a:fld id="{C96E42B7-F35E-454D-95A0-4626A4D25AEC}" type="slidenum">
              <a:rPr lang="en-US" smtClean="0"/>
              <a:t>7</a:t>
            </a:fld>
            <a:endParaRPr lang="en-US" dirty="0"/>
          </a:p>
        </p:txBody>
      </p:sp>
    </p:spTree>
    <p:extLst>
      <p:ext uri="{BB962C8B-B14F-4D97-AF65-F5344CB8AC3E}">
        <p14:creationId xmlns:p14="http://schemas.microsoft.com/office/powerpoint/2010/main" val="3642217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nl-NL" sz="1800" b="1" dirty="0">
                <a:effectLst/>
                <a:latin typeface="Calibri" panose="020F0502020204030204" pitchFamily="34" charset="0"/>
                <a:ea typeface="DengXian" panose="02010600030101010101" pitchFamily="2" charset="-122"/>
                <a:cs typeface="Arial" panose="020B0604020202020204" pitchFamily="34" charset="0"/>
              </a:rPr>
              <a:t>Presentator: </a:t>
            </a:r>
            <a:r>
              <a:rPr lang="nl-NL" sz="1800" dirty="0">
                <a:effectLst/>
                <a:latin typeface="Calibri" panose="020F0502020204030204" pitchFamily="34" charset="0"/>
                <a:ea typeface="DengXian" panose="02010600030101010101" pitchFamily="2" charset="-122"/>
                <a:cs typeface="Arial" panose="020B0604020202020204" pitchFamily="34" charset="0"/>
              </a:rPr>
              <a:t>Naast de uiteenlopende symptomen zijn er ook triggers die een AHP-aanval kunnen veroorzaken. Bij sommige mensen kunnen triggers leiden tot de ontwikkeling van symptomen. Triggers zijn voor iedereen verschillend, maar kunnen te maken hebben met bepaalde medicatie, anticonceptiemiddelen, schommelingen in de hormoonspiegel (vooral tijdens de menstruatiecyclus), stress, alcohol, roken en vasten. Triggers vermijden is een van de beste manieren om aanvallen te voorkomen, maar zonder bevestigde AHP-diagnose is dit lastig.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0" indent="0">
              <a:buFont typeface="+mj-lt"/>
              <a:buNone/>
            </a:pPr>
            <a:endParaRPr lang="en-US" sz="1100" dirty="0"/>
          </a:p>
          <a:p>
            <a:pPr marL="241653" marR="0" lvl="0" indent="-241653" algn="l" defTabSz="914400" rtl="0" eaLnBrk="1" fontAlgn="auto" latinLnBrk="0" hangingPunct="1">
              <a:lnSpc>
                <a:spcPct val="100000"/>
              </a:lnSpc>
              <a:spcBef>
                <a:spcPts val="0"/>
              </a:spcBef>
              <a:spcAft>
                <a:spcPts val="0"/>
              </a:spcAft>
              <a:buClrTx/>
              <a:buSzTx/>
              <a:buFont typeface="+mj-lt"/>
              <a:buAutoNum type="arabicPeriod"/>
              <a:tabLst/>
              <a:defRPr/>
            </a:pPr>
            <a:r>
              <a:rPr lang="en-US" sz="1100" dirty="0" err="1"/>
              <a:t>Balwani</a:t>
            </a:r>
            <a:r>
              <a:rPr lang="en-US" sz="1100" dirty="0"/>
              <a:t> M, Wang B, Anderson KE, et al. Acute hepatic porphyrias: Recommendations for evaluation and long-term management. </a:t>
            </a:r>
            <a:r>
              <a:rPr lang="en-US" sz="1100" i="1" dirty="0"/>
              <a:t>Hepatology</a:t>
            </a:r>
            <a:r>
              <a:rPr lang="en-US" sz="1100" dirty="0"/>
              <a:t>. 2017;66(4):1314-1322. doi:10.1002/hep.29313</a:t>
            </a:r>
          </a:p>
          <a:p>
            <a:pPr marL="241653" indent="-241653">
              <a:buFont typeface="+mj-lt"/>
              <a:buAutoNum type="arabicPeriod"/>
            </a:pPr>
            <a:r>
              <a:rPr lang="en-US" sz="1100" dirty="0"/>
              <a:t>Wang B, Rudnick S, Cengia B, Bonkovsky HL. Acute Hepatic Porphyrias: Review and Recent Progress. </a:t>
            </a:r>
            <a:r>
              <a:rPr lang="en-US" sz="1100" i="1" dirty="0"/>
              <a:t>Hepatol Commun</a:t>
            </a:r>
            <a:r>
              <a:rPr lang="en-US" sz="1100" dirty="0"/>
              <a:t>. 2018;3(2):193-206. Published 2018 Dec 20. doi:10.1002/hep4.1297.</a:t>
            </a:r>
          </a:p>
          <a:p>
            <a:pPr algn="just"/>
            <a:endParaRPr lang="en-US" b="0" dirty="0"/>
          </a:p>
        </p:txBody>
      </p:sp>
      <p:sp>
        <p:nvSpPr>
          <p:cNvPr id="4" name="Slide Number Placeholder 3"/>
          <p:cNvSpPr>
            <a:spLocks noGrp="1"/>
          </p:cNvSpPr>
          <p:nvPr>
            <p:ph type="sldNum" sz="quarter" idx="10"/>
          </p:nvPr>
        </p:nvSpPr>
        <p:spPr/>
        <p:txBody>
          <a:bodyPr/>
          <a:lstStyle/>
          <a:p>
            <a:fld id="{C96E42B7-F35E-454D-95A0-4626A4D25AEC}" type="slidenum">
              <a:rPr lang="en-US" smtClean="0"/>
              <a:t>8</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nl-NL" sz="1800" b="1" dirty="0">
                <a:effectLst/>
                <a:latin typeface="Calibri" panose="020F0502020204030204" pitchFamily="34" charset="0"/>
                <a:ea typeface="DengXian" panose="02010600030101010101" pitchFamily="2" charset="-122"/>
                <a:cs typeface="Arial" panose="020B0604020202020204" pitchFamily="34" charset="0"/>
              </a:rPr>
              <a:t>Presentator</a:t>
            </a:r>
            <a:r>
              <a:rPr lang="nl-NL" sz="1800" dirty="0">
                <a:effectLst/>
                <a:latin typeface="Calibri" panose="020F0502020204030204" pitchFamily="34" charset="0"/>
                <a:ea typeface="DengXian" panose="02010600030101010101" pitchFamily="2" charset="-122"/>
                <a:cs typeface="Arial" panose="020B0604020202020204" pitchFamily="34" charset="0"/>
              </a:rPr>
              <a:t>: AHP wordt gediagnosticeerd met biochemische tests bij personen met symptomen die wijzen op AHP.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100" dirty="0"/>
          </a:p>
          <a:p>
            <a:pPr marL="0" marR="0">
              <a:lnSpc>
                <a:spcPct val="107000"/>
              </a:lnSpc>
              <a:spcBef>
                <a:spcPts val="0"/>
              </a:spcBef>
              <a:spcAft>
                <a:spcPts val="800"/>
              </a:spcAft>
            </a:pPr>
            <a:r>
              <a:rPr lang="nl-NL" sz="1800" dirty="0">
                <a:effectLst/>
                <a:latin typeface="Calibri" panose="020F0502020204030204" pitchFamily="34" charset="0"/>
                <a:ea typeface="DengXian" panose="02010600030101010101" pitchFamily="2" charset="-122"/>
                <a:cs typeface="Arial" panose="020B0604020202020204" pitchFamily="34" charset="0"/>
              </a:rPr>
              <a:t>Er wordt een beetje urine afgenomen dat wordt getest op de toxines, ALA, PBG en porfyrinen, die bij AHP in het lichaam circuleren.  Biochemische tests worden aanbevolen tijdens of kort na een aanval wanneer de niveaus van ALA en PBG nog hoog zijn.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100" dirty="0"/>
          </a:p>
          <a:p>
            <a:pPr marL="241653" indent="-241653" algn="just">
              <a:buFont typeface="+mj-lt"/>
              <a:buAutoNum type="arabicPeriod"/>
            </a:pPr>
            <a:r>
              <a:rPr lang="en-US" sz="1100" dirty="0"/>
              <a:t>Wang B, Rudnick S, </a:t>
            </a:r>
            <a:r>
              <a:rPr lang="en-US" sz="1100" dirty="0" err="1"/>
              <a:t>Cengia</a:t>
            </a:r>
            <a:r>
              <a:rPr lang="en-US" sz="1100" dirty="0"/>
              <a:t> B, </a:t>
            </a:r>
            <a:r>
              <a:rPr lang="en-US" sz="1100" dirty="0" err="1"/>
              <a:t>Bonkovsky</a:t>
            </a:r>
            <a:r>
              <a:rPr lang="en-US" sz="1100" dirty="0"/>
              <a:t> HL. Acute Hepatic </a:t>
            </a:r>
            <a:r>
              <a:rPr lang="en-US" sz="1100" dirty="0" err="1"/>
              <a:t>Porphyrias</a:t>
            </a:r>
            <a:r>
              <a:rPr lang="en-US" sz="1100" dirty="0"/>
              <a:t>: Review and Recent Progress. Hepatol </a:t>
            </a:r>
            <a:r>
              <a:rPr lang="en-US" sz="1100" dirty="0" err="1"/>
              <a:t>Commun</a:t>
            </a:r>
            <a:r>
              <a:rPr lang="en-US" sz="1100" dirty="0"/>
              <a:t>. 2018;3(2):193-206. Published 2018 Dec 20. doi:10.1002/hep4.1297.</a:t>
            </a:r>
          </a:p>
          <a:p>
            <a:pPr algn="just" defTabSz="966612">
              <a:defRPr/>
            </a:pPr>
            <a:endParaRPr lang="en-US" sz="1300" b="1" dirty="0"/>
          </a:p>
        </p:txBody>
      </p:sp>
      <p:sp>
        <p:nvSpPr>
          <p:cNvPr id="4" name="Slide Number Placeholder 3"/>
          <p:cNvSpPr>
            <a:spLocks noGrp="1"/>
          </p:cNvSpPr>
          <p:nvPr>
            <p:ph type="sldNum" sz="quarter" idx="10"/>
          </p:nvPr>
        </p:nvSpPr>
        <p:spPr/>
        <p:txBody>
          <a:bodyPr/>
          <a:lstStyle/>
          <a:p>
            <a:pPr defTabSz="966612">
              <a:defRPr/>
            </a:pPr>
            <a:fld id="{C96E42B7-F35E-454D-95A0-4626A4D25AEC}" type="slidenum">
              <a:rPr lang="en-US">
                <a:solidFill>
                  <a:prstClr val="black"/>
                </a:solidFill>
                <a:latin typeface="Calibri"/>
              </a:rPr>
              <a:pPr defTabSz="966612">
                <a:defRPr/>
              </a:pPr>
              <a:t>9</a:t>
            </a:fld>
            <a:endParaRPr lang="en-US" dirty="0">
              <a:solidFill>
                <a:prstClr val="black"/>
              </a:solidFill>
              <a:latin typeface="Calibri"/>
            </a:endParaRPr>
          </a:p>
        </p:txBody>
      </p:sp>
    </p:spTree>
    <p:extLst>
      <p:ext uri="{BB962C8B-B14F-4D97-AF65-F5344CB8AC3E}">
        <p14:creationId xmlns:p14="http://schemas.microsoft.com/office/powerpoint/2010/main" val="36045999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789841-BA58-D243-8046-AFCE18504FC3}"/>
              </a:ext>
            </a:extLst>
          </p:cNvPr>
          <p:cNvPicPr>
            <a:picLocks noChangeAspect="1"/>
          </p:cNvPicPr>
          <p:nvPr userDrawn="1"/>
        </p:nvPicPr>
        <p:blipFill>
          <a:blip r:embed="rId2">
            <a:duotone>
              <a:prstClr val="black"/>
              <a:schemeClr val="accent4">
                <a:tint val="45000"/>
                <a:satMod val="400000"/>
              </a:schemeClr>
            </a:duotone>
            <a:alphaModFix amt="60000"/>
          </a:blip>
          <a:stretch>
            <a:fillRect/>
          </a:stretch>
        </p:blipFill>
        <p:spPr>
          <a:xfrm rot="10800000">
            <a:off x="288066" y="324046"/>
            <a:ext cx="11615869" cy="5939188"/>
          </a:xfrm>
          <a:prstGeom prst="rect">
            <a:avLst/>
          </a:prstGeom>
        </p:spPr>
      </p:pic>
      <p:sp>
        <p:nvSpPr>
          <p:cNvPr id="2" name="Title 1">
            <a:extLst>
              <a:ext uri="{FF2B5EF4-FFF2-40B4-BE49-F238E27FC236}">
                <a16:creationId xmlns:a16="http://schemas.microsoft.com/office/drawing/2014/main" id="{69317E89-8CB9-D043-B61D-77BF79C87BD7}"/>
              </a:ext>
            </a:extLst>
          </p:cNvPr>
          <p:cNvSpPr>
            <a:spLocks noGrp="1"/>
          </p:cNvSpPr>
          <p:nvPr>
            <p:ph type="ctrTitle"/>
          </p:nvPr>
        </p:nvSpPr>
        <p:spPr>
          <a:xfrm>
            <a:off x="1524000" y="1122363"/>
            <a:ext cx="9144000" cy="2387600"/>
          </a:xfrm>
        </p:spPr>
        <p:txBody>
          <a:bodyPr anchor="b"/>
          <a:lstStyle>
            <a:lvl1pPr algn="ctr">
              <a:defRPr sz="6000">
                <a:solidFill>
                  <a:srgbClr val="67365E"/>
                </a:solidFill>
              </a:defRPr>
            </a:lvl1pPr>
          </a:lstStyle>
          <a:p>
            <a:r>
              <a:rPr lang="en-US" dirty="0"/>
              <a:t>Click to edit Master title style</a:t>
            </a:r>
          </a:p>
        </p:txBody>
      </p:sp>
      <p:sp>
        <p:nvSpPr>
          <p:cNvPr id="3" name="Subtitle 2">
            <a:extLst>
              <a:ext uri="{FF2B5EF4-FFF2-40B4-BE49-F238E27FC236}">
                <a16:creationId xmlns:a16="http://schemas.microsoft.com/office/drawing/2014/main" id="{CCC5FE08-0174-624B-B856-3C74DAA089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6AC77F-AFC2-A144-B941-57B45234C253}"/>
              </a:ext>
            </a:extLst>
          </p:cNvPr>
          <p:cNvSpPr>
            <a:spLocks noGrp="1"/>
          </p:cNvSpPr>
          <p:nvPr>
            <p:ph type="dt" sz="half" idx="10"/>
          </p:nvPr>
        </p:nvSpPr>
        <p:spPr/>
        <p:txBody>
          <a:bodyPr/>
          <a:lstStyle/>
          <a:p>
            <a:fld id="{6305594F-BFE7-EF49-99AE-9CC155B78F79}" type="datetime1">
              <a:rPr lang="en-US" smtClean="0"/>
              <a:t>6/24/2022</a:t>
            </a:fld>
            <a:endParaRPr lang="en-US" dirty="0"/>
          </a:p>
        </p:txBody>
      </p:sp>
      <p:sp>
        <p:nvSpPr>
          <p:cNvPr id="5" name="Footer Placeholder 4">
            <a:extLst>
              <a:ext uri="{FF2B5EF4-FFF2-40B4-BE49-F238E27FC236}">
                <a16:creationId xmlns:a16="http://schemas.microsoft.com/office/drawing/2014/main" id="{1FCA1214-E5F4-064F-B8EE-0C1E5885B44C}"/>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6" name="Slide Number Placeholder 5">
            <a:extLst>
              <a:ext uri="{FF2B5EF4-FFF2-40B4-BE49-F238E27FC236}">
                <a16:creationId xmlns:a16="http://schemas.microsoft.com/office/drawing/2014/main" id="{DC607835-BB59-6245-8B33-BB1913797E93}"/>
              </a:ext>
            </a:extLst>
          </p:cNvPr>
          <p:cNvSpPr>
            <a:spLocks noGrp="1"/>
          </p:cNvSpPr>
          <p:nvPr>
            <p:ph type="sldNum" sz="quarter" idx="12"/>
          </p:nvPr>
        </p:nvSpPr>
        <p:spPr/>
        <p:txBody>
          <a:bodyPr/>
          <a:lstStyle/>
          <a:p>
            <a:fld id="{DE3260E4-ED7B-584B-A073-E37901C7426D}" type="slidenum">
              <a:rPr lang="en-US" smtClean="0"/>
              <a:t>‹#›</a:t>
            </a:fld>
            <a:endParaRPr lang="en-US" dirty="0"/>
          </a:p>
        </p:txBody>
      </p:sp>
    </p:spTree>
    <p:extLst>
      <p:ext uri="{BB962C8B-B14F-4D97-AF65-F5344CB8AC3E}">
        <p14:creationId xmlns:p14="http://schemas.microsoft.com/office/powerpoint/2010/main" val="1828794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F857D1F-AAED-5543-94A5-17AADA23FDD2}"/>
              </a:ext>
            </a:extLst>
          </p:cNvPr>
          <p:cNvSpPr/>
          <p:nvPr userDrawn="1"/>
        </p:nvSpPr>
        <p:spPr>
          <a:xfrm>
            <a:off x="0" y="6215605"/>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3D78BA4-BA51-9E47-A970-8E88F3B31A72}"/>
              </a:ext>
            </a:extLst>
          </p:cNvPr>
          <p:cNvSpPr>
            <a:spLocks noGrp="1"/>
          </p:cNvSpPr>
          <p:nvPr>
            <p:ph type="title"/>
          </p:nvPr>
        </p:nvSpPr>
        <p:spPr>
          <a:xfrm>
            <a:off x="839788" y="365125"/>
            <a:ext cx="10515600" cy="823913"/>
          </a:xfrm>
        </p:spPr>
        <p:txBody>
          <a:bodyPr>
            <a:normAutofit/>
          </a:bodyPr>
          <a:lstStyle>
            <a:lvl1pPr>
              <a:defRPr sz="2800"/>
            </a:lvl1pPr>
          </a:lstStyle>
          <a:p>
            <a:r>
              <a:rPr lang="en-US" dirty="0"/>
              <a:t>Click to edit Master title style</a:t>
            </a:r>
          </a:p>
        </p:txBody>
      </p:sp>
      <p:sp>
        <p:nvSpPr>
          <p:cNvPr id="3" name="Text Placeholder 2">
            <a:extLst>
              <a:ext uri="{FF2B5EF4-FFF2-40B4-BE49-F238E27FC236}">
                <a16:creationId xmlns:a16="http://schemas.microsoft.com/office/drawing/2014/main" id="{7158E1AB-E77F-6642-A2C7-E9CEE57CF6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C6532C-E1A4-A448-AC43-A0EFA33A12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7EB0C3-A9C3-4F4D-AB25-20F3E0EB77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A29408-DBB6-2141-810D-17BAA9A29B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017675-E882-5643-9DFD-B2D4DAEBD05D}"/>
              </a:ext>
            </a:extLst>
          </p:cNvPr>
          <p:cNvSpPr>
            <a:spLocks noGrp="1"/>
          </p:cNvSpPr>
          <p:nvPr>
            <p:ph type="dt" sz="half" idx="10"/>
          </p:nvPr>
        </p:nvSpPr>
        <p:spPr/>
        <p:txBody>
          <a:bodyPr/>
          <a:lstStyle/>
          <a:p>
            <a:fld id="{0DEE8262-4DDE-6242-906C-A53EB9593F4B}" type="datetime1">
              <a:rPr lang="en-US" smtClean="0"/>
              <a:t>6/24/2022</a:t>
            </a:fld>
            <a:endParaRPr lang="en-US" dirty="0"/>
          </a:p>
        </p:txBody>
      </p:sp>
      <p:sp>
        <p:nvSpPr>
          <p:cNvPr id="8" name="Footer Placeholder 7">
            <a:extLst>
              <a:ext uri="{FF2B5EF4-FFF2-40B4-BE49-F238E27FC236}">
                <a16:creationId xmlns:a16="http://schemas.microsoft.com/office/drawing/2014/main" id="{4786EC18-6651-054D-8F0A-697031D05218}"/>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9" name="Slide Number Placeholder 8">
            <a:extLst>
              <a:ext uri="{FF2B5EF4-FFF2-40B4-BE49-F238E27FC236}">
                <a16:creationId xmlns:a16="http://schemas.microsoft.com/office/drawing/2014/main" id="{E3375E09-AB8A-7E44-9F9C-E331E1DBBF50}"/>
              </a:ext>
            </a:extLst>
          </p:cNvPr>
          <p:cNvSpPr>
            <a:spLocks noGrp="1"/>
          </p:cNvSpPr>
          <p:nvPr>
            <p:ph type="sldNum" sz="quarter" idx="12"/>
          </p:nvPr>
        </p:nvSpPr>
        <p:spPr/>
        <p:txBody>
          <a:bodyPr/>
          <a:lstStyle/>
          <a:p>
            <a:fld id="{DE3260E4-ED7B-584B-A073-E37901C7426D}" type="slidenum">
              <a:rPr lang="en-US" smtClean="0"/>
              <a:t>‹#›</a:t>
            </a:fld>
            <a:endParaRPr lang="en-US" dirty="0"/>
          </a:p>
        </p:txBody>
      </p:sp>
      <p:pic>
        <p:nvPicPr>
          <p:cNvPr id="11" name="Picture 10">
            <a:extLst>
              <a:ext uri="{FF2B5EF4-FFF2-40B4-BE49-F238E27FC236}">
                <a16:creationId xmlns:a16="http://schemas.microsoft.com/office/drawing/2014/main" id="{50369F9C-0000-9743-9991-E7A939C535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9995" y="920479"/>
            <a:ext cx="13749050" cy="596900"/>
          </a:xfrm>
          <a:prstGeom prst="rect">
            <a:avLst/>
          </a:prstGeom>
        </p:spPr>
      </p:pic>
    </p:spTree>
    <p:extLst>
      <p:ext uri="{BB962C8B-B14F-4D97-AF65-F5344CB8AC3E}">
        <p14:creationId xmlns:p14="http://schemas.microsoft.com/office/powerpoint/2010/main" val="2167574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rgbClr val="1B9AB2"/>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3CBC569-54E7-9B47-A6E0-C7A7DA8A7D53}"/>
              </a:ext>
            </a:extLst>
          </p:cNvPr>
          <p:cNvPicPr>
            <a:picLocks noChangeAspect="1"/>
          </p:cNvPicPr>
          <p:nvPr userDrawn="1"/>
        </p:nvPicPr>
        <p:blipFill>
          <a:blip r:embed="rId2"/>
          <a:stretch>
            <a:fillRect/>
          </a:stretch>
        </p:blipFill>
        <p:spPr>
          <a:xfrm>
            <a:off x="304799" y="1602832"/>
            <a:ext cx="5774359" cy="4476247"/>
          </a:xfrm>
          <a:prstGeom prst="rect">
            <a:avLst/>
          </a:prstGeom>
        </p:spPr>
      </p:pic>
      <p:pic>
        <p:nvPicPr>
          <p:cNvPr id="16" name="Picture 15">
            <a:extLst>
              <a:ext uri="{FF2B5EF4-FFF2-40B4-BE49-F238E27FC236}">
                <a16:creationId xmlns:a16="http://schemas.microsoft.com/office/drawing/2014/main" id="{9BE138C0-0B49-2E4F-B57B-B5415E5FCB07}"/>
              </a:ext>
            </a:extLst>
          </p:cNvPr>
          <p:cNvPicPr>
            <a:picLocks noChangeAspect="1"/>
          </p:cNvPicPr>
          <p:nvPr userDrawn="1"/>
        </p:nvPicPr>
        <p:blipFill>
          <a:blip r:embed="rId3"/>
          <a:stretch>
            <a:fillRect/>
          </a:stretch>
        </p:blipFill>
        <p:spPr>
          <a:xfrm>
            <a:off x="6095999" y="1598614"/>
            <a:ext cx="5774357" cy="4476246"/>
          </a:xfrm>
          <a:prstGeom prst="rect">
            <a:avLst/>
          </a:prstGeom>
        </p:spPr>
      </p:pic>
      <p:sp>
        <p:nvSpPr>
          <p:cNvPr id="8" name="Rectangle 7">
            <a:extLst>
              <a:ext uri="{FF2B5EF4-FFF2-40B4-BE49-F238E27FC236}">
                <a16:creationId xmlns:a16="http://schemas.microsoft.com/office/drawing/2014/main" id="{6D7FC52F-4473-B348-989D-17AF747E21B9}"/>
              </a:ext>
            </a:extLst>
          </p:cNvPr>
          <p:cNvSpPr/>
          <p:nvPr userDrawn="1"/>
        </p:nvSpPr>
        <p:spPr>
          <a:xfrm>
            <a:off x="0" y="6215605"/>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F0FADDC-24D3-1740-AD81-F6620C5E1BE5}"/>
              </a:ext>
            </a:extLst>
          </p:cNvPr>
          <p:cNvSpPr>
            <a:spLocks noGrp="1"/>
          </p:cNvSpPr>
          <p:nvPr>
            <p:ph type="title"/>
          </p:nvPr>
        </p:nvSpPr>
        <p:spPr>
          <a:xfrm>
            <a:off x="457465" y="162026"/>
            <a:ext cx="10718623" cy="1325563"/>
          </a:xfrm>
        </p:spPr>
        <p:txBody>
          <a:bodyPr>
            <a:normAutofit/>
          </a:bodyPr>
          <a:lstStyle>
            <a:lvl1pPr>
              <a:defRPr sz="32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38C1BB6-13C1-134B-B959-992A19DBDA59}"/>
              </a:ext>
            </a:extLst>
          </p:cNvPr>
          <p:cNvSpPr>
            <a:spLocks noGrp="1"/>
          </p:cNvSpPr>
          <p:nvPr>
            <p:ph sz="half" idx="1"/>
          </p:nvPr>
        </p:nvSpPr>
        <p:spPr>
          <a:xfrm>
            <a:off x="635177" y="1825625"/>
            <a:ext cx="5181600" cy="39154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587D02-C06E-7644-9ECE-C8BD9DAD0608}"/>
              </a:ext>
            </a:extLst>
          </p:cNvPr>
          <p:cNvSpPr>
            <a:spLocks noGrp="1"/>
          </p:cNvSpPr>
          <p:nvPr>
            <p:ph sz="half" idx="2"/>
          </p:nvPr>
        </p:nvSpPr>
        <p:spPr>
          <a:xfrm>
            <a:off x="6375223" y="1825625"/>
            <a:ext cx="5083714" cy="39154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436410-9265-A14B-A178-93C2A48636BC}"/>
              </a:ext>
            </a:extLst>
          </p:cNvPr>
          <p:cNvSpPr>
            <a:spLocks noGrp="1"/>
          </p:cNvSpPr>
          <p:nvPr>
            <p:ph type="dt" sz="half" idx="10"/>
          </p:nvPr>
        </p:nvSpPr>
        <p:spPr/>
        <p:txBody>
          <a:bodyPr/>
          <a:lstStyle/>
          <a:p>
            <a:fld id="{5DEF737B-BF06-BC46-A13C-1441B7A63F12}" type="datetime1">
              <a:rPr lang="en-US" smtClean="0"/>
              <a:t>6/24/2022</a:t>
            </a:fld>
            <a:endParaRPr lang="en-US" dirty="0"/>
          </a:p>
        </p:txBody>
      </p:sp>
      <p:sp>
        <p:nvSpPr>
          <p:cNvPr id="6" name="Footer Placeholder 5">
            <a:extLst>
              <a:ext uri="{FF2B5EF4-FFF2-40B4-BE49-F238E27FC236}">
                <a16:creationId xmlns:a16="http://schemas.microsoft.com/office/drawing/2014/main" id="{0CD93D19-4ECD-DC46-B4A9-14853D331CBE}"/>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7" name="Slide Number Placeholder 6">
            <a:extLst>
              <a:ext uri="{FF2B5EF4-FFF2-40B4-BE49-F238E27FC236}">
                <a16:creationId xmlns:a16="http://schemas.microsoft.com/office/drawing/2014/main" id="{19E76557-4CB5-3B4B-9B0E-2A1A1D7380B1}"/>
              </a:ext>
            </a:extLst>
          </p:cNvPr>
          <p:cNvSpPr>
            <a:spLocks noGrp="1"/>
          </p:cNvSpPr>
          <p:nvPr>
            <p:ph type="sldNum" sz="quarter" idx="12"/>
          </p:nvPr>
        </p:nvSpPr>
        <p:spPr/>
        <p:txBody>
          <a:bodyPr/>
          <a:lstStyle/>
          <a:p>
            <a:fld id="{DE3260E4-ED7B-584B-A073-E37901C7426D}" type="slidenum">
              <a:rPr lang="en-US" smtClean="0"/>
              <a:t>‹#›</a:t>
            </a:fld>
            <a:endParaRPr lang="en-US" dirty="0"/>
          </a:p>
        </p:txBody>
      </p:sp>
    </p:spTree>
    <p:extLst>
      <p:ext uri="{BB962C8B-B14F-4D97-AF65-F5344CB8AC3E}">
        <p14:creationId xmlns:p14="http://schemas.microsoft.com/office/powerpoint/2010/main" val="1143862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2F1DC2F-91BB-4A48-B307-549E06DFD20C}"/>
              </a:ext>
            </a:extLst>
          </p:cNvPr>
          <p:cNvSpPr/>
          <p:nvPr userDrawn="1"/>
        </p:nvSpPr>
        <p:spPr>
          <a:xfrm>
            <a:off x="0" y="6215605"/>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2811ED6E-DEFB-A94A-8B7D-9A06169CCA75}"/>
              </a:ext>
            </a:extLst>
          </p:cNvPr>
          <p:cNvSpPr>
            <a:spLocks noGrp="1"/>
          </p:cNvSpPr>
          <p:nvPr>
            <p:ph type="dt" sz="half" idx="10"/>
          </p:nvPr>
        </p:nvSpPr>
        <p:spPr/>
        <p:txBody>
          <a:bodyPr/>
          <a:lstStyle/>
          <a:p>
            <a:fld id="{FD8D5AC5-F5CC-6B48-B3FE-92885A7154BA}" type="datetime1">
              <a:rPr lang="en-US" smtClean="0"/>
              <a:t>6/24/2022</a:t>
            </a:fld>
            <a:endParaRPr lang="en-US" dirty="0"/>
          </a:p>
        </p:txBody>
      </p:sp>
      <p:sp>
        <p:nvSpPr>
          <p:cNvPr id="4" name="Footer Placeholder 3">
            <a:extLst>
              <a:ext uri="{FF2B5EF4-FFF2-40B4-BE49-F238E27FC236}">
                <a16:creationId xmlns:a16="http://schemas.microsoft.com/office/drawing/2014/main" id="{570750CA-4A85-3449-88EC-CFD6881F4ABE}"/>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5" name="Slide Number Placeholder 4">
            <a:extLst>
              <a:ext uri="{FF2B5EF4-FFF2-40B4-BE49-F238E27FC236}">
                <a16:creationId xmlns:a16="http://schemas.microsoft.com/office/drawing/2014/main" id="{DF351E29-59F3-2546-AC3E-C57744EDB81D}"/>
              </a:ext>
            </a:extLst>
          </p:cNvPr>
          <p:cNvSpPr>
            <a:spLocks noGrp="1"/>
          </p:cNvSpPr>
          <p:nvPr>
            <p:ph type="sldNum" sz="quarter" idx="12"/>
          </p:nvPr>
        </p:nvSpPr>
        <p:spPr/>
        <p:txBody>
          <a:bodyPr/>
          <a:lstStyle/>
          <a:p>
            <a:fld id="{DE3260E4-ED7B-584B-A073-E37901C7426D}" type="slidenum">
              <a:rPr lang="en-US" smtClean="0"/>
              <a:t>‹#›</a:t>
            </a:fld>
            <a:endParaRPr lang="en-US" dirty="0"/>
          </a:p>
        </p:txBody>
      </p:sp>
      <p:sp>
        <p:nvSpPr>
          <p:cNvPr id="6" name="Oval 8">
            <a:extLst>
              <a:ext uri="{FF2B5EF4-FFF2-40B4-BE49-F238E27FC236}">
                <a16:creationId xmlns:a16="http://schemas.microsoft.com/office/drawing/2014/main" id="{4CB2AA0D-985A-5A4B-BA32-E825910D0421}"/>
              </a:ext>
            </a:extLst>
          </p:cNvPr>
          <p:cNvSpPr/>
          <p:nvPr userDrawn="1"/>
        </p:nvSpPr>
        <p:spPr>
          <a:xfrm>
            <a:off x="418046" y="1338147"/>
            <a:ext cx="5007064" cy="3656438"/>
          </a:xfrm>
          <a:custGeom>
            <a:avLst/>
            <a:gdLst>
              <a:gd name="connsiteX0" fmla="*/ 0 w 4783874"/>
              <a:gd name="connsiteY0" fmla="*/ 2391937 h 4783874"/>
              <a:gd name="connsiteX1" fmla="*/ 2391937 w 4783874"/>
              <a:gd name="connsiteY1" fmla="*/ 0 h 4783874"/>
              <a:gd name="connsiteX2" fmla="*/ 4783874 w 4783874"/>
              <a:gd name="connsiteY2" fmla="*/ 2391937 h 4783874"/>
              <a:gd name="connsiteX3" fmla="*/ 2391937 w 4783874"/>
              <a:gd name="connsiteY3" fmla="*/ 4783874 h 4783874"/>
              <a:gd name="connsiteX4" fmla="*/ 0 w 4783874"/>
              <a:gd name="connsiteY4" fmla="*/ 2391937 h 4783874"/>
              <a:gd name="connsiteX0" fmla="*/ 0 w 4783874"/>
              <a:gd name="connsiteY0" fmla="*/ 2412934 h 4804871"/>
              <a:gd name="connsiteX1" fmla="*/ 2391937 w 4783874"/>
              <a:gd name="connsiteY1" fmla="*/ 20997 h 4804871"/>
              <a:gd name="connsiteX2" fmla="*/ 4783874 w 4783874"/>
              <a:gd name="connsiteY2" fmla="*/ 2412934 h 4804871"/>
              <a:gd name="connsiteX3" fmla="*/ 2391937 w 4783874"/>
              <a:gd name="connsiteY3" fmla="*/ 4804871 h 4804871"/>
              <a:gd name="connsiteX4" fmla="*/ 0 w 4783874"/>
              <a:gd name="connsiteY4" fmla="*/ 2412934 h 4804871"/>
              <a:gd name="connsiteX0" fmla="*/ 0 w 4783874"/>
              <a:gd name="connsiteY0" fmla="*/ 2412934 h 4816650"/>
              <a:gd name="connsiteX1" fmla="*/ 2391937 w 4783874"/>
              <a:gd name="connsiteY1" fmla="*/ 20997 h 4816650"/>
              <a:gd name="connsiteX2" fmla="*/ 4783874 w 4783874"/>
              <a:gd name="connsiteY2" fmla="*/ 2412934 h 4816650"/>
              <a:gd name="connsiteX3" fmla="*/ 2391937 w 4783874"/>
              <a:gd name="connsiteY3" fmla="*/ 4804871 h 4816650"/>
              <a:gd name="connsiteX4" fmla="*/ 0 w 4783874"/>
              <a:gd name="connsiteY4" fmla="*/ 2412934 h 4816650"/>
              <a:gd name="connsiteX0" fmla="*/ 0 w 4783874"/>
              <a:gd name="connsiteY0" fmla="*/ 2412934 h 4806164"/>
              <a:gd name="connsiteX1" fmla="*/ 2391937 w 4783874"/>
              <a:gd name="connsiteY1" fmla="*/ 20997 h 4806164"/>
              <a:gd name="connsiteX2" fmla="*/ 4783874 w 4783874"/>
              <a:gd name="connsiteY2" fmla="*/ 2412934 h 4806164"/>
              <a:gd name="connsiteX3" fmla="*/ 2391937 w 4783874"/>
              <a:gd name="connsiteY3" fmla="*/ 4804871 h 4806164"/>
              <a:gd name="connsiteX4" fmla="*/ 0 w 4783874"/>
              <a:gd name="connsiteY4" fmla="*/ 2412934 h 4806164"/>
              <a:gd name="connsiteX0" fmla="*/ 0 w 4616606"/>
              <a:gd name="connsiteY0" fmla="*/ 2392273 h 4784590"/>
              <a:gd name="connsiteX1" fmla="*/ 2391937 w 4616606"/>
              <a:gd name="connsiteY1" fmla="*/ 336 h 4784590"/>
              <a:gd name="connsiteX2" fmla="*/ 4616606 w 4616606"/>
              <a:gd name="connsiteY2" fmla="*/ 2526088 h 4784590"/>
              <a:gd name="connsiteX3" fmla="*/ 2391937 w 4616606"/>
              <a:gd name="connsiteY3" fmla="*/ 4784210 h 4784590"/>
              <a:gd name="connsiteX4" fmla="*/ 0 w 4616606"/>
              <a:gd name="connsiteY4" fmla="*/ 2392273 h 4784590"/>
              <a:gd name="connsiteX0" fmla="*/ 1355 w 4617961"/>
              <a:gd name="connsiteY0" fmla="*/ 2146871 h 4539188"/>
              <a:gd name="connsiteX1" fmla="*/ 2727829 w 4617961"/>
              <a:gd name="connsiteY1" fmla="*/ 261 h 4539188"/>
              <a:gd name="connsiteX2" fmla="*/ 4617961 w 4617961"/>
              <a:gd name="connsiteY2" fmla="*/ 2280686 h 4539188"/>
              <a:gd name="connsiteX3" fmla="*/ 2393292 w 4617961"/>
              <a:gd name="connsiteY3" fmla="*/ 4538808 h 4539188"/>
              <a:gd name="connsiteX4" fmla="*/ 1355 w 4617961"/>
              <a:gd name="connsiteY4" fmla="*/ 2146871 h 4539188"/>
              <a:gd name="connsiteX0" fmla="*/ 1355 w 4617961"/>
              <a:gd name="connsiteY0" fmla="*/ 2147626 h 4539943"/>
              <a:gd name="connsiteX1" fmla="*/ 2727829 w 4617961"/>
              <a:gd name="connsiteY1" fmla="*/ 1016 h 4539943"/>
              <a:gd name="connsiteX2" fmla="*/ 4617961 w 4617961"/>
              <a:gd name="connsiteY2" fmla="*/ 2281441 h 4539943"/>
              <a:gd name="connsiteX3" fmla="*/ 2393292 w 4617961"/>
              <a:gd name="connsiteY3" fmla="*/ 4539563 h 4539943"/>
              <a:gd name="connsiteX4" fmla="*/ 1355 w 4617961"/>
              <a:gd name="connsiteY4" fmla="*/ 2147626 h 4539943"/>
              <a:gd name="connsiteX0" fmla="*/ 1539 w 4372818"/>
              <a:gd name="connsiteY0" fmla="*/ 1958720 h 4542325"/>
              <a:gd name="connsiteX1" fmla="*/ 2482686 w 4372818"/>
              <a:gd name="connsiteY1" fmla="*/ 1681 h 4542325"/>
              <a:gd name="connsiteX2" fmla="*/ 4372818 w 4372818"/>
              <a:gd name="connsiteY2" fmla="*/ 2282106 h 4542325"/>
              <a:gd name="connsiteX3" fmla="*/ 2148149 w 4372818"/>
              <a:gd name="connsiteY3" fmla="*/ 4540228 h 4542325"/>
              <a:gd name="connsiteX4" fmla="*/ 1539 w 4372818"/>
              <a:gd name="connsiteY4" fmla="*/ 1958720 h 4542325"/>
              <a:gd name="connsiteX0" fmla="*/ 4793 w 4376072"/>
              <a:gd name="connsiteY0" fmla="*/ 1959751 h 4543356"/>
              <a:gd name="connsiteX1" fmla="*/ 2485940 w 4376072"/>
              <a:gd name="connsiteY1" fmla="*/ 2712 h 4543356"/>
              <a:gd name="connsiteX2" fmla="*/ 4376072 w 4376072"/>
              <a:gd name="connsiteY2" fmla="*/ 2283137 h 4543356"/>
              <a:gd name="connsiteX3" fmla="*/ 2151403 w 4376072"/>
              <a:gd name="connsiteY3" fmla="*/ 4541259 h 4543356"/>
              <a:gd name="connsiteX4" fmla="*/ 4793 w 4376072"/>
              <a:gd name="connsiteY4" fmla="*/ 1959751 h 4543356"/>
              <a:gd name="connsiteX0" fmla="*/ 125 w 4371404"/>
              <a:gd name="connsiteY0" fmla="*/ 1958661 h 4253129"/>
              <a:gd name="connsiteX1" fmla="*/ 2481272 w 4371404"/>
              <a:gd name="connsiteY1" fmla="*/ 1622 h 4253129"/>
              <a:gd name="connsiteX2" fmla="*/ 4371404 w 4371404"/>
              <a:gd name="connsiteY2" fmla="*/ 2282047 h 4253129"/>
              <a:gd name="connsiteX3" fmla="*/ 2380911 w 4371404"/>
              <a:gd name="connsiteY3" fmla="*/ 4250237 h 4253129"/>
              <a:gd name="connsiteX4" fmla="*/ 125 w 4371404"/>
              <a:gd name="connsiteY4" fmla="*/ 1958661 h 4253129"/>
              <a:gd name="connsiteX0" fmla="*/ 192 w 4371471"/>
              <a:gd name="connsiteY0" fmla="*/ 1958661 h 4251209"/>
              <a:gd name="connsiteX1" fmla="*/ 2481339 w 4371471"/>
              <a:gd name="connsiteY1" fmla="*/ 1622 h 4251209"/>
              <a:gd name="connsiteX2" fmla="*/ 4371471 w 4371471"/>
              <a:gd name="connsiteY2" fmla="*/ 2282047 h 4251209"/>
              <a:gd name="connsiteX3" fmla="*/ 2380978 w 4371471"/>
              <a:gd name="connsiteY3" fmla="*/ 4250237 h 4251209"/>
              <a:gd name="connsiteX4" fmla="*/ 192 w 4371471"/>
              <a:gd name="connsiteY4" fmla="*/ 1958661 h 4251209"/>
              <a:gd name="connsiteX0" fmla="*/ 157 w 3958841"/>
              <a:gd name="connsiteY0" fmla="*/ 2080289 h 4250378"/>
              <a:gd name="connsiteX1" fmla="*/ 2068709 w 3958841"/>
              <a:gd name="connsiteY1" fmla="*/ 587 h 4250378"/>
              <a:gd name="connsiteX2" fmla="*/ 3958841 w 3958841"/>
              <a:gd name="connsiteY2" fmla="*/ 2281012 h 4250378"/>
              <a:gd name="connsiteX3" fmla="*/ 1968348 w 3958841"/>
              <a:gd name="connsiteY3" fmla="*/ 4249202 h 4250378"/>
              <a:gd name="connsiteX4" fmla="*/ 157 w 3958841"/>
              <a:gd name="connsiteY4" fmla="*/ 2080289 h 4250378"/>
              <a:gd name="connsiteX0" fmla="*/ 429 w 3959113"/>
              <a:gd name="connsiteY0" fmla="*/ 2080695 h 4250784"/>
              <a:gd name="connsiteX1" fmla="*/ 2068981 w 3959113"/>
              <a:gd name="connsiteY1" fmla="*/ 993 h 4250784"/>
              <a:gd name="connsiteX2" fmla="*/ 3959113 w 3959113"/>
              <a:gd name="connsiteY2" fmla="*/ 2281418 h 4250784"/>
              <a:gd name="connsiteX3" fmla="*/ 1968620 w 3959113"/>
              <a:gd name="connsiteY3" fmla="*/ 4249608 h 4250784"/>
              <a:gd name="connsiteX4" fmla="*/ 429 w 3959113"/>
              <a:gd name="connsiteY4" fmla="*/ 2080695 h 4250784"/>
              <a:gd name="connsiteX0" fmla="*/ 272 w 4895658"/>
              <a:gd name="connsiteY0" fmla="*/ 1927161 h 4255662"/>
              <a:gd name="connsiteX1" fmla="*/ 3005526 w 4895658"/>
              <a:gd name="connsiteY1" fmla="*/ 3576 h 4255662"/>
              <a:gd name="connsiteX2" fmla="*/ 4895658 w 4895658"/>
              <a:gd name="connsiteY2" fmla="*/ 2284001 h 4255662"/>
              <a:gd name="connsiteX3" fmla="*/ 2905165 w 4895658"/>
              <a:gd name="connsiteY3" fmla="*/ 4252191 h 4255662"/>
              <a:gd name="connsiteX4" fmla="*/ 272 w 4895658"/>
              <a:gd name="connsiteY4" fmla="*/ 1927161 h 4255662"/>
              <a:gd name="connsiteX0" fmla="*/ 2212 w 4897598"/>
              <a:gd name="connsiteY0" fmla="*/ 1925595 h 4254096"/>
              <a:gd name="connsiteX1" fmla="*/ 2472207 w 4897598"/>
              <a:gd name="connsiteY1" fmla="*/ 2010 h 4254096"/>
              <a:gd name="connsiteX2" fmla="*/ 4897598 w 4897598"/>
              <a:gd name="connsiteY2" fmla="*/ 2282435 h 4254096"/>
              <a:gd name="connsiteX3" fmla="*/ 2907105 w 4897598"/>
              <a:gd name="connsiteY3" fmla="*/ 4250625 h 4254096"/>
              <a:gd name="connsiteX4" fmla="*/ 2212 w 4897598"/>
              <a:gd name="connsiteY4" fmla="*/ 1925595 h 4254096"/>
              <a:gd name="connsiteX0" fmla="*/ 2439 w 4897825"/>
              <a:gd name="connsiteY0" fmla="*/ 1934816 h 4263317"/>
              <a:gd name="connsiteX1" fmla="*/ 2472434 w 4897825"/>
              <a:gd name="connsiteY1" fmla="*/ 11231 h 4263317"/>
              <a:gd name="connsiteX2" fmla="*/ 4897825 w 4897825"/>
              <a:gd name="connsiteY2" fmla="*/ 2291656 h 4263317"/>
              <a:gd name="connsiteX3" fmla="*/ 2907332 w 4897825"/>
              <a:gd name="connsiteY3" fmla="*/ 4259846 h 4263317"/>
              <a:gd name="connsiteX4" fmla="*/ 2439 w 4897825"/>
              <a:gd name="connsiteY4" fmla="*/ 1934816 h 4263317"/>
              <a:gd name="connsiteX0" fmla="*/ 7873 w 4903259"/>
              <a:gd name="connsiteY0" fmla="*/ 1934816 h 4263317"/>
              <a:gd name="connsiteX1" fmla="*/ 2477868 w 4903259"/>
              <a:gd name="connsiteY1" fmla="*/ 11231 h 4263317"/>
              <a:gd name="connsiteX2" fmla="*/ 4903259 w 4903259"/>
              <a:gd name="connsiteY2" fmla="*/ 2291656 h 4263317"/>
              <a:gd name="connsiteX3" fmla="*/ 1808795 w 4903259"/>
              <a:gd name="connsiteY3" fmla="*/ 4259846 h 4263317"/>
              <a:gd name="connsiteX4" fmla="*/ 7873 w 4903259"/>
              <a:gd name="connsiteY4" fmla="*/ 1934816 h 4263317"/>
              <a:gd name="connsiteX0" fmla="*/ 15660 w 4911046"/>
              <a:gd name="connsiteY0" fmla="*/ 1934816 h 4260090"/>
              <a:gd name="connsiteX1" fmla="*/ 2485655 w 4911046"/>
              <a:gd name="connsiteY1" fmla="*/ 11231 h 4260090"/>
              <a:gd name="connsiteX2" fmla="*/ 4911046 w 4911046"/>
              <a:gd name="connsiteY2" fmla="*/ 2291656 h 4260090"/>
              <a:gd name="connsiteX3" fmla="*/ 1816582 w 4911046"/>
              <a:gd name="connsiteY3" fmla="*/ 4259846 h 4260090"/>
              <a:gd name="connsiteX4" fmla="*/ 15660 w 4911046"/>
              <a:gd name="connsiteY4" fmla="*/ 1934816 h 4260090"/>
              <a:gd name="connsiteX0" fmla="*/ 7779 w 4813955"/>
              <a:gd name="connsiteY0" fmla="*/ 1925717 h 4254474"/>
              <a:gd name="connsiteX1" fmla="*/ 2477774 w 4813955"/>
              <a:gd name="connsiteY1" fmla="*/ 2132 h 4254474"/>
              <a:gd name="connsiteX2" fmla="*/ 4813955 w 4813955"/>
              <a:gd name="connsiteY2" fmla="*/ 2293708 h 4254474"/>
              <a:gd name="connsiteX3" fmla="*/ 1808701 w 4813955"/>
              <a:gd name="connsiteY3" fmla="*/ 4250747 h 4254474"/>
              <a:gd name="connsiteX4" fmla="*/ 7779 w 4813955"/>
              <a:gd name="connsiteY4" fmla="*/ 1925717 h 4254474"/>
              <a:gd name="connsiteX0" fmla="*/ 12816 w 4818992"/>
              <a:gd name="connsiteY0" fmla="*/ 1892309 h 4221066"/>
              <a:gd name="connsiteX1" fmla="*/ 2694684 w 4818992"/>
              <a:gd name="connsiteY1" fmla="*/ 2178 h 4221066"/>
              <a:gd name="connsiteX2" fmla="*/ 4818992 w 4818992"/>
              <a:gd name="connsiteY2" fmla="*/ 2260300 h 4221066"/>
              <a:gd name="connsiteX3" fmla="*/ 1813738 w 4818992"/>
              <a:gd name="connsiteY3" fmla="*/ 4217339 h 4221066"/>
              <a:gd name="connsiteX4" fmla="*/ 12816 w 4818992"/>
              <a:gd name="connsiteY4" fmla="*/ 1892309 h 4221066"/>
              <a:gd name="connsiteX0" fmla="*/ 16702 w 4466039"/>
              <a:gd name="connsiteY0" fmla="*/ 1969486 h 4218851"/>
              <a:gd name="connsiteX1" fmla="*/ 2341731 w 4466039"/>
              <a:gd name="connsiteY1" fmla="*/ 1297 h 4218851"/>
              <a:gd name="connsiteX2" fmla="*/ 4466039 w 4466039"/>
              <a:gd name="connsiteY2" fmla="*/ 2259419 h 4218851"/>
              <a:gd name="connsiteX3" fmla="*/ 1460785 w 4466039"/>
              <a:gd name="connsiteY3" fmla="*/ 4216458 h 4218851"/>
              <a:gd name="connsiteX4" fmla="*/ 16702 w 4466039"/>
              <a:gd name="connsiteY4" fmla="*/ 1969486 h 4218851"/>
              <a:gd name="connsiteX0" fmla="*/ 7204 w 4456541"/>
              <a:gd name="connsiteY0" fmla="*/ 1969680 h 4219045"/>
              <a:gd name="connsiteX1" fmla="*/ 2332233 w 4456541"/>
              <a:gd name="connsiteY1" fmla="*/ 1491 h 4219045"/>
              <a:gd name="connsiteX2" fmla="*/ 4456541 w 4456541"/>
              <a:gd name="connsiteY2" fmla="*/ 2259613 h 4219045"/>
              <a:gd name="connsiteX3" fmla="*/ 1451287 w 4456541"/>
              <a:gd name="connsiteY3" fmla="*/ 4216652 h 4219045"/>
              <a:gd name="connsiteX4" fmla="*/ 7204 w 4456541"/>
              <a:gd name="connsiteY4" fmla="*/ 1969680 h 4219045"/>
              <a:gd name="connsiteX0" fmla="*/ 6109 w 4845738"/>
              <a:gd name="connsiteY0" fmla="*/ 1837835 h 4223449"/>
              <a:gd name="connsiteX1" fmla="*/ 2721430 w 4845738"/>
              <a:gd name="connsiteY1" fmla="*/ 3460 h 4223449"/>
              <a:gd name="connsiteX2" fmla="*/ 4845738 w 4845738"/>
              <a:gd name="connsiteY2" fmla="*/ 2261582 h 4223449"/>
              <a:gd name="connsiteX3" fmla="*/ 1840484 w 4845738"/>
              <a:gd name="connsiteY3" fmla="*/ 4218621 h 4223449"/>
              <a:gd name="connsiteX4" fmla="*/ 6109 w 4845738"/>
              <a:gd name="connsiteY4" fmla="*/ 1837835 h 4223449"/>
              <a:gd name="connsiteX0" fmla="*/ 12257 w 4851886"/>
              <a:gd name="connsiteY0" fmla="*/ 1659331 h 4044945"/>
              <a:gd name="connsiteX1" fmla="*/ 2716427 w 4851886"/>
              <a:gd name="connsiteY1" fmla="*/ 3376 h 4044945"/>
              <a:gd name="connsiteX2" fmla="*/ 4851886 w 4851886"/>
              <a:gd name="connsiteY2" fmla="*/ 2083078 h 4044945"/>
              <a:gd name="connsiteX3" fmla="*/ 1846632 w 4851886"/>
              <a:gd name="connsiteY3" fmla="*/ 4040117 h 4044945"/>
              <a:gd name="connsiteX4" fmla="*/ 12257 w 4851886"/>
              <a:gd name="connsiteY4" fmla="*/ 1659331 h 4044945"/>
              <a:gd name="connsiteX0" fmla="*/ 22570 w 4862199"/>
              <a:gd name="connsiteY0" fmla="*/ 1659260 h 3900974"/>
              <a:gd name="connsiteX1" fmla="*/ 2726740 w 4862199"/>
              <a:gd name="connsiteY1" fmla="*/ 3305 h 3900974"/>
              <a:gd name="connsiteX2" fmla="*/ 4862199 w 4862199"/>
              <a:gd name="connsiteY2" fmla="*/ 2083007 h 3900974"/>
              <a:gd name="connsiteX3" fmla="*/ 1622769 w 4862199"/>
              <a:gd name="connsiteY3" fmla="*/ 3895080 h 3900974"/>
              <a:gd name="connsiteX4" fmla="*/ 22570 w 4862199"/>
              <a:gd name="connsiteY4" fmla="*/ 1659260 h 3900974"/>
              <a:gd name="connsiteX0" fmla="*/ 45572 w 4885201"/>
              <a:gd name="connsiteY0" fmla="*/ 1659260 h 3895100"/>
              <a:gd name="connsiteX1" fmla="*/ 2749742 w 4885201"/>
              <a:gd name="connsiteY1" fmla="*/ 3305 h 3895100"/>
              <a:gd name="connsiteX2" fmla="*/ 4885201 w 4885201"/>
              <a:gd name="connsiteY2" fmla="*/ 2083007 h 3895100"/>
              <a:gd name="connsiteX3" fmla="*/ 1645771 w 4885201"/>
              <a:gd name="connsiteY3" fmla="*/ 3895080 h 3895100"/>
              <a:gd name="connsiteX4" fmla="*/ 45572 w 4885201"/>
              <a:gd name="connsiteY4" fmla="*/ 1659260 h 3895100"/>
              <a:gd name="connsiteX0" fmla="*/ 22857 w 4951695"/>
              <a:gd name="connsiteY0" fmla="*/ 1659945 h 3903297"/>
              <a:gd name="connsiteX1" fmla="*/ 2727027 w 4951695"/>
              <a:gd name="connsiteY1" fmla="*/ 3990 h 3903297"/>
              <a:gd name="connsiteX2" fmla="*/ 4951695 w 4951695"/>
              <a:gd name="connsiteY2" fmla="*/ 2128297 h 3903297"/>
              <a:gd name="connsiteX3" fmla="*/ 1623056 w 4951695"/>
              <a:gd name="connsiteY3" fmla="*/ 3895765 h 3903297"/>
              <a:gd name="connsiteX4" fmla="*/ 22857 w 4951695"/>
              <a:gd name="connsiteY4" fmla="*/ 1659945 h 3903297"/>
              <a:gd name="connsiteX0" fmla="*/ 22857 w 4951760"/>
              <a:gd name="connsiteY0" fmla="*/ 1659945 h 3903297"/>
              <a:gd name="connsiteX1" fmla="*/ 2727027 w 4951760"/>
              <a:gd name="connsiteY1" fmla="*/ 3990 h 3903297"/>
              <a:gd name="connsiteX2" fmla="*/ 4951695 w 4951760"/>
              <a:gd name="connsiteY2" fmla="*/ 2128297 h 3903297"/>
              <a:gd name="connsiteX3" fmla="*/ 1623056 w 4951760"/>
              <a:gd name="connsiteY3" fmla="*/ 3895765 h 3903297"/>
              <a:gd name="connsiteX4" fmla="*/ 22857 w 4951760"/>
              <a:gd name="connsiteY4" fmla="*/ 1659945 h 3903297"/>
              <a:gd name="connsiteX0" fmla="*/ 8666 w 4937553"/>
              <a:gd name="connsiteY0" fmla="*/ 1571012 h 3814364"/>
              <a:gd name="connsiteX1" fmla="*/ 2244485 w 4937553"/>
              <a:gd name="connsiteY1" fmla="*/ 4267 h 3814364"/>
              <a:gd name="connsiteX2" fmla="*/ 4937504 w 4937553"/>
              <a:gd name="connsiteY2" fmla="*/ 2039364 h 3814364"/>
              <a:gd name="connsiteX3" fmla="*/ 1608865 w 4937553"/>
              <a:gd name="connsiteY3" fmla="*/ 3806832 h 3814364"/>
              <a:gd name="connsiteX4" fmla="*/ 8666 w 4937553"/>
              <a:gd name="connsiteY4" fmla="*/ 1571012 h 3814364"/>
              <a:gd name="connsiteX0" fmla="*/ 8666 w 4937585"/>
              <a:gd name="connsiteY0" fmla="*/ 1566964 h 3810316"/>
              <a:gd name="connsiteX1" fmla="*/ 2244485 w 4937585"/>
              <a:gd name="connsiteY1" fmla="*/ 219 h 3810316"/>
              <a:gd name="connsiteX2" fmla="*/ 4937504 w 4937585"/>
              <a:gd name="connsiteY2" fmla="*/ 2035316 h 3810316"/>
              <a:gd name="connsiteX3" fmla="*/ 1608865 w 4937585"/>
              <a:gd name="connsiteY3" fmla="*/ 3802784 h 3810316"/>
              <a:gd name="connsiteX4" fmla="*/ 8666 w 4937585"/>
              <a:gd name="connsiteY4" fmla="*/ 1566964 h 3810316"/>
              <a:gd name="connsiteX0" fmla="*/ 43333 w 4972252"/>
              <a:gd name="connsiteY0" fmla="*/ 1566964 h 3645661"/>
              <a:gd name="connsiteX1" fmla="*/ 2279152 w 4972252"/>
              <a:gd name="connsiteY1" fmla="*/ 219 h 3645661"/>
              <a:gd name="connsiteX2" fmla="*/ 4972171 w 4972252"/>
              <a:gd name="connsiteY2" fmla="*/ 2035316 h 3645661"/>
              <a:gd name="connsiteX3" fmla="*/ 1130576 w 4972252"/>
              <a:gd name="connsiteY3" fmla="*/ 3635516 h 3645661"/>
              <a:gd name="connsiteX4" fmla="*/ 43333 w 4972252"/>
              <a:gd name="connsiteY4" fmla="*/ 1566964 h 3645661"/>
              <a:gd name="connsiteX0" fmla="*/ 78145 w 5007064"/>
              <a:gd name="connsiteY0" fmla="*/ 1566964 h 3656438"/>
              <a:gd name="connsiteX1" fmla="*/ 2313964 w 5007064"/>
              <a:gd name="connsiteY1" fmla="*/ 219 h 3656438"/>
              <a:gd name="connsiteX2" fmla="*/ 5006983 w 5007064"/>
              <a:gd name="connsiteY2" fmla="*/ 2035316 h 3656438"/>
              <a:gd name="connsiteX3" fmla="*/ 1165388 w 5007064"/>
              <a:gd name="connsiteY3" fmla="*/ 3635516 h 3656438"/>
              <a:gd name="connsiteX4" fmla="*/ 78145 w 5007064"/>
              <a:gd name="connsiteY4" fmla="*/ 1566964 h 3656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7064" h="3656438">
                <a:moveTo>
                  <a:pt x="78145" y="1566964"/>
                </a:moveTo>
                <a:cubicBezTo>
                  <a:pt x="269574" y="961081"/>
                  <a:pt x="745360" y="11370"/>
                  <a:pt x="2313964" y="219"/>
                </a:cubicBezTo>
                <a:cubicBezTo>
                  <a:pt x="3882568" y="-10932"/>
                  <a:pt x="5018134" y="402052"/>
                  <a:pt x="5006983" y="2035316"/>
                </a:cubicBezTo>
                <a:cubicBezTo>
                  <a:pt x="5006983" y="3356346"/>
                  <a:pt x="2354851" y="3758180"/>
                  <a:pt x="1165388" y="3635516"/>
                </a:cubicBezTo>
                <a:cubicBezTo>
                  <a:pt x="-24075" y="3512852"/>
                  <a:pt x="-113284" y="2172847"/>
                  <a:pt x="78145" y="1566964"/>
                </a:cubicBezTo>
                <a:close/>
              </a:path>
            </a:pathLst>
          </a:custGeom>
          <a:solidFill>
            <a:srgbClr val="E7D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032E699A-8209-5142-B2D0-62E784EF14E4}"/>
              </a:ext>
            </a:extLst>
          </p:cNvPr>
          <p:cNvPicPr>
            <a:picLocks noChangeAspect="1"/>
          </p:cNvPicPr>
          <p:nvPr userDrawn="1"/>
        </p:nvPicPr>
        <p:blipFill>
          <a:blip r:embed="rId2"/>
          <a:stretch>
            <a:fillRect/>
          </a:stretch>
        </p:blipFill>
        <p:spPr>
          <a:xfrm>
            <a:off x="418046" y="1338147"/>
            <a:ext cx="5257693" cy="4343399"/>
          </a:xfrm>
          <a:prstGeom prst="rect">
            <a:avLst/>
          </a:prstGeom>
        </p:spPr>
      </p:pic>
      <p:sp>
        <p:nvSpPr>
          <p:cNvPr id="9" name="Title 1">
            <a:extLst>
              <a:ext uri="{FF2B5EF4-FFF2-40B4-BE49-F238E27FC236}">
                <a16:creationId xmlns:a16="http://schemas.microsoft.com/office/drawing/2014/main" id="{7636B625-381A-0D4D-A83E-06EF836244D4}"/>
              </a:ext>
            </a:extLst>
          </p:cNvPr>
          <p:cNvSpPr>
            <a:spLocks noGrp="1"/>
          </p:cNvSpPr>
          <p:nvPr>
            <p:ph type="title"/>
          </p:nvPr>
        </p:nvSpPr>
        <p:spPr>
          <a:xfrm>
            <a:off x="906035" y="1773044"/>
            <a:ext cx="4188679" cy="2843561"/>
          </a:xfrm>
        </p:spPr>
        <p:txBody>
          <a:bodyPr>
            <a:normAutofit/>
          </a:bodyPr>
          <a:lstStyle>
            <a:lvl1pPr>
              <a:defRPr sz="3200"/>
            </a:lvl1pPr>
          </a:lstStyle>
          <a:p>
            <a:r>
              <a:rPr lang="en-US" dirty="0"/>
              <a:t>Click to edit Master title style</a:t>
            </a:r>
          </a:p>
        </p:txBody>
      </p:sp>
      <p:sp>
        <p:nvSpPr>
          <p:cNvPr id="10" name="Content Placeholder 2">
            <a:extLst>
              <a:ext uri="{FF2B5EF4-FFF2-40B4-BE49-F238E27FC236}">
                <a16:creationId xmlns:a16="http://schemas.microsoft.com/office/drawing/2014/main" id="{6868FFE5-16C3-254B-BFF4-4380818FF3C3}"/>
              </a:ext>
            </a:extLst>
          </p:cNvPr>
          <p:cNvSpPr>
            <a:spLocks noGrp="1"/>
          </p:cNvSpPr>
          <p:nvPr>
            <p:ph idx="1"/>
          </p:nvPr>
        </p:nvSpPr>
        <p:spPr>
          <a:xfrm>
            <a:off x="6096000" y="1573929"/>
            <a:ext cx="5229922" cy="229554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a:extLst>
              <a:ext uri="{FF2B5EF4-FFF2-40B4-BE49-F238E27FC236}">
                <a16:creationId xmlns:a16="http://schemas.microsoft.com/office/drawing/2014/main" id="{42A734D2-2D15-8649-9876-6DF6E772C77B}"/>
              </a:ext>
            </a:extLst>
          </p:cNvPr>
          <p:cNvPicPr>
            <a:picLocks noChangeAspect="1"/>
          </p:cNvPicPr>
          <p:nvPr userDrawn="1"/>
        </p:nvPicPr>
        <p:blipFill>
          <a:blip r:embed="rId3"/>
          <a:stretch>
            <a:fillRect/>
          </a:stretch>
        </p:blipFill>
        <p:spPr>
          <a:xfrm rot="16200000">
            <a:off x="8775545" y="2055637"/>
            <a:ext cx="45719" cy="3764198"/>
          </a:xfrm>
          <a:prstGeom prst="rect">
            <a:avLst/>
          </a:prstGeom>
        </p:spPr>
      </p:pic>
      <p:sp>
        <p:nvSpPr>
          <p:cNvPr id="14" name="Content Placeholder 2">
            <a:extLst>
              <a:ext uri="{FF2B5EF4-FFF2-40B4-BE49-F238E27FC236}">
                <a16:creationId xmlns:a16="http://schemas.microsoft.com/office/drawing/2014/main" id="{FABA0416-6714-8045-8389-D1A8DB882291}"/>
              </a:ext>
            </a:extLst>
          </p:cNvPr>
          <p:cNvSpPr>
            <a:spLocks noGrp="1"/>
          </p:cNvSpPr>
          <p:nvPr>
            <p:ph idx="13"/>
          </p:nvPr>
        </p:nvSpPr>
        <p:spPr>
          <a:xfrm>
            <a:off x="6090428" y="4261373"/>
            <a:ext cx="5229922" cy="102269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34010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
    <p:bg>
      <p:bgPr>
        <a:solidFill>
          <a:srgbClr val="7FCCB5"/>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114F3EF-95D2-5D43-A3D2-B86FDCEDB403}"/>
              </a:ext>
            </a:extLst>
          </p:cNvPr>
          <p:cNvSpPr/>
          <p:nvPr userDrawn="1"/>
        </p:nvSpPr>
        <p:spPr>
          <a:xfrm>
            <a:off x="0" y="6215605"/>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a:extLst>
              <a:ext uri="{FF2B5EF4-FFF2-40B4-BE49-F238E27FC236}">
                <a16:creationId xmlns:a16="http://schemas.microsoft.com/office/drawing/2014/main" id="{E18EDA35-8EF1-2347-968F-7264CFB0F273}"/>
              </a:ext>
            </a:extLst>
          </p:cNvPr>
          <p:cNvSpPr>
            <a:spLocks noGrp="1"/>
          </p:cNvSpPr>
          <p:nvPr>
            <p:ph type="dt" sz="half" idx="10"/>
          </p:nvPr>
        </p:nvSpPr>
        <p:spPr/>
        <p:txBody>
          <a:bodyPr/>
          <a:lstStyle/>
          <a:p>
            <a:fld id="{33A1328B-8974-D140-A021-53564BBA5ABA}" type="datetime1">
              <a:rPr lang="en-US" smtClean="0"/>
              <a:t>6/24/2022</a:t>
            </a:fld>
            <a:endParaRPr lang="en-US" dirty="0"/>
          </a:p>
        </p:txBody>
      </p:sp>
      <p:sp>
        <p:nvSpPr>
          <p:cNvPr id="3" name="Footer Placeholder 2">
            <a:extLst>
              <a:ext uri="{FF2B5EF4-FFF2-40B4-BE49-F238E27FC236}">
                <a16:creationId xmlns:a16="http://schemas.microsoft.com/office/drawing/2014/main" id="{7723AF93-32CB-1D46-B7B4-60D0042A0B8A}"/>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4" name="Slide Number Placeholder 3">
            <a:extLst>
              <a:ext uri="{FF2B5EF4-FFF2-40B4-BE49-F238E27FC236}">
                <a16:creationId xmlns:a16="http://schemas.microsoft.com/office/drawing/2014/main" id="{CE9EB91E-76EF-2F41-9E2E-815155E24D61}"/>
              </a:ext>
            </a:extLst>
          </p:cNvPr>
          <p:cNvSpPr>
            <a:spLocks noGrp="1"/>
          </p:cNvSpPr>
          <p:nvPr>
            <p:ph type="sldNum" sz="quarter" idx="12"/>
          </p:nvPr>
        </p:nvSpPr>
        <p:spPr/>
        <p:txBody>
          <a:bodyPr/>
          <a:lstStyle/>
          <a:p>
            <a:fld id="{DE3260E4-ED7B-584B-A073-E37901C7426D}" type="slidenum">
              <a:rPr lang="en-US" smtClean="0"/>
              <a:t>‹#›</a:t>
            </a:fld>
            <a:endParaRPr lang="en-US" dirty="0"/>
          </a:p>
        </p:txBody>
      </p:sp>
      <p:pic>
        <p:nvPicPr>
          <p:cNvPr id="8" name="Picture 7">
            <a:extLst>
              <a:ext uri="{FF2B5EF4-FFF2-40B4-BE49-F238E27FC236}">
                <a16:creationId xmlns:a16="http://schemas.microsoft.com/office/drawing/2014/main" id="{81839691-3154-3947-BE0C-91982F6A96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515" r="-303" b="50000"/>
          <a:stretch/>
        </p:blipFill>
        <p:spPr>
          <a:xfrm>
            <a:off x="127321" y="598990"/>
            <a:ext cx="11771453" cy="5616616"/>
          </a:xfrm>
          <a:prstGeom prst="rect">
            <a:avLst/>
          </a:prstGeom>
        </p:spPr>
      </p:pic>
      <p:sp>
        <p:nvSpPr>
          <p:cNvPr id="9" name="Content Placeholder 6">
            <a:extLst>
              <a:ext uri="{FF2B5EF4-FFF2-40B4-BE49-F238E27FC236}">
                <a16:creationId xmlns:a16="http://schemas.microsoft.com/office/drawing/2014/main" id="{E69F79A2-8F81-6644-B0CA-EEE72DBD0BE1}"/>
              </a:ext>
            </a:extLst>
          </p:cNvPr>
          <p:cNvSpPr>
            <a:spLocks noGrp="1"/>
          </p:cNvSpPr>
          <p:nvPr>
            <p:ph sz="quarter" idx="14"/>
          </p:nvPr>
        </p:nvSpPr>
        <p:spPr>
          <a:xfrm>
            <a:off x="659384" y="2706624"/>
            <a:ext cx="3510788" cy="3160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6">
            <a:extLst>
              <a:ext uri="{FF2B5EF4-FFF2-40B4-BE49-F238E27FC236}">
                <a16:creationId xmlns:a16="http://schemas.microsoft.com/office/drawing/2014/main" id="{84B867C6-A198-1B4A-A852-95F027D8747D}"/>
              </a:ext>
            </a:extLst>
          </p:cNvPr>
          <p:cNvSpPr>
            <a:spLocks noGrp="1"/>
          </p:cNvSpPr>
          <p:nvPr>
            <p:ph sz="quarter" idx="15"/>
          </p:nvPr>
        </p:nvSpPr>
        <p:spPr>
          <a:xfrm>
            <a:off x="4353306" y="2706624"/>
            <a:ext cx="3510788" cy="3160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6">
            <a:extLst>
              <a:ext uri="{FF2B5EF4-FFF2-40B4-BE49-F238E27FC236}">
                <a16:creationId xmlns:a16="http://schemas.microsoft.com/office/drawing/2014/main" id="{F6B6AA58-7483-B84C-835B-7F5625C224F5}"/>
              </a:ext>
            </a:extLst>
          </p:cNvPr>
          <p:cNvSpPr>
            <a:spLocks noGrp="1"/>
          </p:cNvSpPr>
          <p:nvPr>
            <p:ph sz="quarter" idx="16"/>
          </p:nvPr>
        </p:nvSpPr>
        <p:spPr>
          <a:xfrm>
            <a:off x="8047228" y="2706624"/>
            <a:ext cx="3510788" cy="3160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1">
            <a:extLst>
              <a:ext uri="{FF2B5EF4-FFF2-40B4-BE49-F238E27FC236}">
                <a16:creationId xmlns:a16="http://schemas.microsoft.com/office/drawing/2014/main" id="{D08EAB46-9CF4-1F4A-9605-0234E4CD45B1}"/>
              </a:ext>
            </a:extLst>
          </p:cNvPr>
          <p:cNvSpPr>
            <a:spLocks noGrp="1"/>
          </p:cNvSpPr>
          <p:nvPr>
            <p:ph type="title"/>
          </p:nvPr>
        </p:nvSpPr>
        <p:spPr>
          <a:xfrm>
            <a:off x="838200" y="990600"/>
            <a:ext cx="10515600" cy="1211263"/>
          </a:xfrm>
        </p:spPr>
        <p:txBody>
          <a:bodyPr>
            <a:normAutofit/>
          </a:bodyPr>
          <a:lstStyle>
            <a:lvl1pPr>
              <a:defRPr sz="3200"/>
            </a:lvl1pPr>
          </a:lstStyle>
          <a:p>
            <a:r>
              <a:rPr lang="en-US" dirty="0"/>
              <a:t>Click to edit Master title style</a:t>
            </a:r>
          </a:p>
        </p:txBody>
      </p:sp>
    </p:spTree>
    <p:extLst>
      <p:ext uri="{BB962C8B-B14F-4D97-AF65-F5344CB8AC3E}">
        <p14:creationId xmlns:p14="http://schemas.microsoft.com/office/powerpoint/2010/main" val="2411346454"/>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guide id="3" pos="360" userDrawn="1">
          <p15:clr>
            <a:srgbClr val="FBAE40"/>
          </p15:clr>
        </p15:guide>
        <p15:guide id="4" pos="7296" userDrawn="1">
          <p15:clr>
            <a:srgbClr val="FBAE40"/>
          </p15:clr>
        </p15:guide>
        <p15:guide id="5" orient="horz" pos="552" userDrawn="1">
          <p15:clr>
            <a:srgbClr val="FBAE40"/>
          </p15:clr>
        </p15:guide>
        <p15:guide id="6" orient="horz" pos="1392" userDrawn="1">
          <p15:clr>
            <a:srgbClr val="FBAE40"/>
          </p15:clr>
        </p15:guide>
        <p15:guide id="7" orient="horz" pos="369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21312C-6CA2-D24F-8A96-BCA108219260}"/>
              </a:ext>
            </a:extLst>
          </p:cNvPr>
          <p:cNvSpPr/>
          <p:nvPr userDrawn="1"/>
        </p:nvSpPr>
        <p:spPr>
          <a:xfrm>
            <a:off x="0" y="6215605"/>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606B9BA-D6BC-614D-930F-CCC3CDA3EA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BEDA0C-9DDC-6C49-8321-18C527EBBC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9A867EE-F2D5-F743-9D13-08F24AF68D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E98ACC-B26F-934E-B1F6-6B563974BCB4}"/>
              </a:ext>
            </a:extLst>
          </p:cNvPr>
          <p:cNvSpPr>
            <a:spLocks noGrp="1"/>
          </p:cNvSpPr>
          <p:nvPr>
            <p:ph type="dt" sz="half" idx="10"/>
          </p:nvPr>
        </p:nvSpPr>
        <p:spPr/>
        <p:txBody>
          <a:bodyPr/>
          <a:lstStyle/>
          <a:p>
            <a:fld id="{1E8CA059-63AE-FD46-B1F3-C222D746C90F}" type="datetime1">
              <a:rPr lang="en-US" smtClean="0"/>
              <a:t>6/24/2022</a:t>
            </a:fld>
            <a:endParaRPr lang="en-US" dirty="0"/>
          </a:p>
        </p:txBody>
      </p:sp>
      <p:sp>
        <p:nvSpPr>
          <p:cNvPr id="6" name="Footer Placeholder 5">
            <a:extLst>
              <a:ext uri="{FF2B5EF4-FFF2-40B4-BE49-F238E27FC236}">
                <a16:creationId xmlns:a16="http://schemas.microsoft.com/office/drawing/2014/main" id="{B6697739-8E36-994F-A759-E889B9248C93}"/>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7" name="Slide Number Placeholder 6">
            <a:extLst>
              <a:ext uri="{FF2B5EF4-FFF2-40B4-BE49-F238E27FC236}">
                <a16:creationId xmlns:a16="http://schemas.microsoft.com/office/drawing/2014/main" id="{C48947F0-1B94-024F-B0D7-9B996C2CCA93}"/>
              </a:ext>
            </a:extLst>
          </p:cNvPr>
          <p:cNvSpPr>
            <a:spLocks noGrp="1"/>
          </p:cNvSpPr>
          <p:nvPr>
            <p:ph type="sldNum" sz="quarter" idx="12"/>
          </p:nvPr>
        </p:nvSpPr>
        <p:spPr/>
        <p:txBody>
          <a:bodyPr/>
          <a:lstStyle/>
          <a:p>
            <a:fld id="{DE3260E4-ED7B-584B-A073-E37901C7426D}" type="slidenum">
              <a:rPr lang="en-US" smtClean="0"/>
              <a:t>‹#›</a:t>
            </a:fld>
            <a:endParaRPr lang="en-US" dirty="0"/>
          </a:p>
        </p:txBody>
      </p:sp>
    </p:spTree>
    <p:extLst>
      <p:ext uri="{BB962C8B-B14F-4D97-AF65-F5344CB8AC3E}">
        <p14:creationId xmlns:p14="http://schemas.microsoft.com/office/powerpoint/2010/main" val="922113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F2718B-E4C2-8143-BF22-39FDE3C7A7B5}"/>
              </a:ext>
            </a:extLst>
          </p:cNvPr>
          <p:cNvSpPr/>
          <p:nvPr userDrawn="1"/>
        </p:nvSpPr>
        <p:spPr>
          <a:xfrm>
            <a:off x="0" y="6215605"/>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978AC5FA-E6A9-E043-8D79-E29E732C9E6C}"/>
              </a:ext>
            </a:extLst>
          </p:cNvPr>
          <p:cNvSpPr>
            <a:spLocks noGrp="1"/>
          </p:cNvSpPr>
          <p:nvPr>
            <p:ph type="title"/>
          </p:nvPr>
        </p:nvSpPr>
        <p:spPr>
          <a:xfrm>
            <a:off x="514814" y="365126"/>
            <a:ext cx="10838986" cy="642394"/>
          </a:xfrm>
        </p:spPr>
        <p:txBody>
          <a:bodyPr>
            <a:normAutofit/>
          </a:bodyPr>
          <a:lstStyle>
            <a:lvl1pPr>
              <a:defRPr sz="3600"/>
            </a:lvl1pPr>
          </a:lstStyle>
          <a:p>
            <a:r>
              <a:rPr lang="en-US" dirty="0"/>
              <a:t>Click to edit Master title style</a:t>
            </a:r>
          </a:p>
        </p:txBody>
      </p:sp>
      <p:sp>
        <p:nvSpPr>
          <p:cNvPr id="8" name="Content Placeholder 2">
            <a:extLst>
              <a:ext uri="{FF2B5EF4-FFF2-40B4-BE49-F238E27FC236}">
                <a16:creationId xmlns:a16="http://schemas.microsoft.com/office/drawing/2014/main" id="{3FAD2512-BA9F-AE43-9A64-DF9E7C17B4E4}"/>
              </a:ext>
            </a:extLst>
          </p:cNvPr>
          <p:cNvSpPr>
            <a:spLocks noGrp="1"/>
          </p:cNvSpPr>
          <p:nvPr>
            <p:ph sz="half" idx="1" hasCustomPrompt="1"/>
          </p:nvPr>
        </p:nvSpPr>
        <p:spPr>
          <a:xfrm>
            <a:off x="514814" y="3429000"/>
            <a:ext cx="5181600" cy="2747961"/>
          </a:xfrm>
        </p:spPr>
        <p:txBody>
          <a:body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25763439-0D63-384B-81AB-3177F9E7B31B}"/>
              </a:ext>
            </a:extLst>
          </p:cNvPr>
          <p:cNvSpPr>
            <a:spLocks noGrp="1"/>
          </p:cNvSpPr>
          <p:nvPr>
            <p:ph sz="half" idx="2" hasCustomPrompt="1"/>
          </p:nvPr>
        </p:nvSpPr>
        <p:spPr>
          <a:xfrm>
            <a:off x="6172200" y="3429000"/>
            <a:ext cx="5181600" cy="2747962"/>
          </a:xfrm>
        </p:spPr>
        <p:txBody>
          <a:body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4">
            <a:extLst>
              <a:ext uri="{FF2B5EF4-FFF2-40B4-BE49-F238E27FC236}">
                <a16:creationId xmlns:a16="http://schemas.microsoft.com/office/drawing/2014/main" id="{CC73837D-1D39-8546-AE6F-8138A72CC57F}"/>
              </a:ext>
            </a:extLst>
          </p:cNvPr>
          <p:cNvSpPr>
            <a:spLocks noGrp="1"/>
          </p:cNvSpPr>
          <p:nvPr>
            <p:ph type="dt" sz="half" idx="10"/>
          </p:nvPr>
        </p:nvSpPr>
        <p:spPr>
          <a:xfrm>
            <a:off x="838200" y="6356350"/>
            <a:ext cx="2743200" cy="365125"/>
          </a:xfrm>
        </p:spPr>
        <p:txBody>
          <a:bodyPr/>
          <a:lstStyle/>
          <a:p>
            <a:fld id="{3FC02089-5ADB-3F4C-9FE0-380FE0C76061}" type="datetime1">
              <a:rPr lang="en-US" smtClean="0"/>
              <a:t>6/24/2022</a:t>
            </a:fld>
            <a:endParaRPr lang="en-US" dirty="0"/>
          </a:p>
        </p:txBody>
      </p:sp>
      <p:sp>
        <p:nvSpPr>
          <p:cNvPr id="11" name="Footer Placeholder 5">
            <a:extLst>
              <a:ext uri="{FF2B5EF4-FFF2-40B4-BE49-F238E27FC236}">
                <a16:creationId xmlns:a16="http://schemas.microsoft.com/office/drawing/2014/main" id="{B22417BA-B108-DB4A-B1B6-349371933AAF}"/>
              </a:ext>
            </a:extLst>
          </p:cNvPr>
          <p:cNvSpPr>
            <a:spLocks noGrp="1"/>
          </p:cNvSpPr>
          <p:nvPr>
            <p:ph type="ftr" sz="quarter" idx="11"/>
          </p:nvPr>
        </p:nvSpPr>
        <p:spPr>
          <a:xfrm>
            <a:off x="4038600" y="6356350"/>
            <a:ext cx="4114800" cy="365125"/>
          </a:xfrm>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12" name="Slide Number Placeholder 6">
            <a:extLst>
              <a:ext uri="{FF2B5EF4-FFF2-40B4-BE49-F238E27FC236}">
                <a16:creationId xmlns:a16="http://schemas.microsoft.com/office/drawing/2014/main" id="{493686E5-ED3A-304B-864D-C35F00E3827B}"/>
              </a:ext>
            </a:extLst>
          </p:cNvPr>
          <p:cNvSpPr>
            <a:spLocks noGrp="1"/>
          </p:cNvSpPr>
          <p:nvPr>
            <p:ph type="sldNum" sz="quarter" idx="12"/>
          </p:nvPr>
        </p:nvSpPr>
        <p:spPr>
          <a:xfrm>
            <a:off x="8610600" y="6356350"/>
            <a:ext cx="2743200" cy="365125"/>
          </a:xfrm>
        </p:spPr>
        <p:txBody>
          <a:bodyPr/>
          <a:lstStyle/>
          <a:p>
            <a:fld id="{DE3260E4-ED7B-584B-A073-E37901C7426D}" type="slidenum">
              <a:rPr lang="en-US" smtClean="0"/>
              <a:t>‹#›</a:t>
            </a:fld>
            <a:endParaRPr lang="en-US" dirty="0"/>
          </a:p>
        </p:txBody>
      </p:sp>
      <p:pic>
        <p:nvPicPr>
          <p:cNvPr id="13" name="Picture 12">
            <a:extLst>
              <a:ext uri="{FF2B5EF4-FFF2-40B4-BE49-F238E27FC236}">
                <a16:creationId xmlns:a16="http://schemas.microsoft.com/office/drawing/2014/main" id="{795DB3F5-B2FA-EE45-9D12-E165503E223E}"/>
              </a:ext>
            </a:extLst>
          </p:cNvPr>
          <p:cNvPicPr>
            <a:picLocks noChangeAspect="1"/>
          </p:cNvPicPr>
          <p:nvPr userDrawn="1"/>
        </p:nvPicPr>
        <p:blipFill>
          <a:blip r:embed="rId2"/>
          <a:stretch>
            <a:fillRect/>
          </a:stretch>
        </p:blipFill>
        <p:spPr>
          <a:xfrm>
            <a:off x="5876227" y="2059801"/>
            <a:ext cx="45719" cy="3764198"/>
          </a:xfrm>
          <a:prstGeom prst="rect">
            <a:avLst/>
          </a:prstGeom>
        </p:spPr>
      </p:pic>
      <p:sp>
        <p:nvSpPr>
          <p:cNvPr id="14" name="Text Placeholder 12">
            <a:extLst>
              <a:ext uri="{FF2B5EF4-FFF2-40B4-BE49-F238E27FC236}">
                <a16:creationId xmlns:a16="http://schemas.microsoft.com/office/drawing/2014/main" id="{B218DB45-2CB2-8344-B12A-02130B35327A}"/>
              </a:ext>
            </a:extLst>
          </p:cNvPr>
          <p:cNvSpPr>
            <a:spLocks noGrp="1"/>
          </p:cNvSpPr>
          <p:nvPr>
            <p:ph type="body" sz="quarter" idx="13"/>
          </p:nvPr>
        </p:nvSpPr>
        <p:spPr>
          <a:xfrm>
            <a:off x="514814" y="2696178"/>
            <a:ext cx="5181600" cy="642394"/>
          </a:xfrm>
        </p:spPr>
        <p:txBody>
          <a:bodyPr>
            <a:normAutofit/>
          </a:bodyPr>
          <a:lstStyle>
            <a:lvl1pPr marL="0" indent="0" algn="ctr">
              <a:buNone/>
              <a:defRPr sz="2400">
                <a:solidFill>
                  <a:srgbClr val="67365E"/>
                </a:solidFill>
              </a:defRPr>
            </a:lvl1pPr>
          </a:lstStyle>
          <a:p>
            <a:pPr lvl="0"/>
            <a:r>
              <a:rPr lang="en-US" dirty="0"/>
              <a:t>Click to edit Master text style</a:t>
            </a:r>
          </a:p>
        </p:txBody>
      </p:sp>
      <p:sp>
        <p:nvSpPr>
          <p:cNvPr id="15" name="Text Placeholder 12">
            <a:extLst>
              <a:ext uri="{FF2B5EF4-FFF2-40B4-BE49-F238E27FC236}">
                <a16:creationId xmlns:a16="http://schemas.microsoft.com/office/drawing/2014/main" id="{2CD0A364-A1EC-CA4B-9AE8-E8860F6C0DC2}"/>
              </a:ext>
            </a:extLst>
          </p:cNvPr>
          <p:cNvSpPr>
            <a:spLocks noGrp="1"/>
          </p:cNvSpPr>
          <p:nvPr>
            <p:ph type="body" sz="quarter" idx="14"/>
          </p:nvPr>
        </p:nvSpPr>
        <p:spPr>
          <a:xfrm>
            <a:off x="6172200" y="2696178"/>
            <a:ext cx="5181600" cy="642394"/>
          </a:xfrm>
        </p:spPr>
        <p:txBody>
          <a:bodyPr>
            <a:normAutofit/>
          </a:bodyPr>
          <a:lstStyle>
            <a:lvl1pPr marL="0" indent="0" algn="ctr">
              <a:buNone/>
              <a:defRPr sz="2400">
                <a:solidFill>
                  <a:srgbClr val="67365E"/>
                </a:solidFill>
              </a:defRPr>
            </a:lvl1pPr>
          </a:lstStyle>
          <a:p>
            <a:pPr lvl="0"/>
            <a:r>
              <a:rPr lang="en-US" dirty="0"/>
              <a:t>Click to edit Master text style</a:t>
            </a:r>
          </a:p>
        </p:txBody>
      </p:sp>
      <p:sp>
        <p:nvSpPr>
          <p:cNvPr id="16" name="Picture Placeholder 15">
            <a:extLst>
              <a:ext uri="{FF2B5EF4-FFF2-40B4-BE49-F238E27FC236}">
                <a16:creationId xmlns:a16="http://schemas.microsoft.com/office/drawing/2014/main" id="{409F7E9D-57FF-444A-BBBD-5513C990C44B}"/>
              </a:ext>
            </a:extLst>
          </p:cNvPr>
          <p:cNvSpPr>
            <a:spLocks noGrp="1"/>
          </p:cNvSpPr>
          <p:nvPr>
            <p:ph type="pic" sz="quarter" idx="15"/>
          </p:nvPr>
        </p:nvSpPr>
        <p:spPr>
          <a:xfrm>
            <a:off x="2341881" y="1260882"/>
            <a:ext cx="1346658" cy="1344868"/>
          </a:xfrm>
        </p:spPr>
        <p:txBody>
          <a:bodyPr/>
          <a:lstStyle/>
          <a:p>
            <a:endParaRPr lang="en-US" dirty="0"/>
          </a:p>
        </p:txBody>
      </p:sp>
      <p:sp>
        <p:nvSpPr>
          <p:cNvPr id="17" name="Picture Placeholder 15">
            <a:extLst>
              <a:ext uri="{FF2B5EF4-FFF2-40B4-BE49-F238E27FC236}">
                <a16:creationId xmlns:a16="http://schemas.microsoft.com/office/drawing/2014/main" id="{AA75AE70-5079-594F-A147-138E6DB03B78}"/>
              </a:ext>
            </a:extLst>
          </p:cNvPr>
          <p:cNvSpPr>
            <a:spLocks noGrp="1"/>
          </p:cNvSpPr>
          <p:nvPr>
            <p:ph type="pic" sz="quarter" idx="16"/>
          </p:nvPr>
        </p:nvSpPr>
        <p:spPr>
          <a:xfrm>
            <a:off x="7937271" y="1260882"/>
            <a:ext cx="1346658" cy="1344868"/>
          </a:xfrm>
        </p:spPr>
        <p:txBody>
          <a:bodyPr/>
          <a:lstStyle/>
          <a:p>
            <a:endParaRPr lang="en-US" dirty="0"/>
          </a:p>
        </p:txBody>
      </p:sp>
    </p:spTree>
    <p:extLst>
      <p:ext uri="{BB962C8B-B14F-4D97-AF65-F5344CB8AC3E}">
        <p14:creationId xmlns:p14="http://schemas.microsoft.com/office/powerpoint/2010/main" val="1394777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92D35C1-5328-2944-949E-BC3F3B43290A}"/>
              </a:ext>
            </a:extLst>
          </p:cNvPr>
          <p:cNvSpPr/>
          <p:nvPr userDrawn="1"/>
        </p:nvSpPr>
        <p:spPr>
          <a:xfrm>
            <a:off x="0" y="6300270"/>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319726A-D583-B444-9FE9-634281544717}"/>
              </a:ext>
            </a:extLst>
          </p:cNvPr>
          <p:cNvSpPr>
            <a:spLocks noGrp="1"/>
          </p:cNvSpPr>
          <p:nvPr>
            <p:ph type="title"/>
          </p:nvPr>
        </p:nvSpPr>
        <p:spPr>
          <a:xfrm>
            <a:off x="278514" y="72057"/>
            <a:ext cx="10515600" cy="921669"/>
          </a:xfrm>
        </p:spPr>
        <p:txBody>
          <a:bodyPr>
            <a:normAutofit/>
          </a:bodyPr>
          <a:lstStyle>
            <a:lvl1pPr>
              <a:defRPr sz="2800"/>
            </a:lvl1pPr>
          </a:lstStyle>
          <a:p>
            <a:r>
              <a:rPr lang="en-US" dirty="0"/>
              <a:t>Click to edit Master title style</a:t>
            </a:r>
          </a:p>
        </p:txBody>
      </p:sp>
      <p:sp>
        <p:nvSpPr>
          <p:cNvPr id="3" name="Content Placeholder 2">
            <a:extLst>
              <a:ext uri="{FF2B5EF4-FFF2-40B4-BE49-F238E27FC236}">
                <a16:creationId xmlns:a16="http://schemas.microsoft.com/office/drawing/2014/main" id="{51A2180C-DC44-E548-BA05-51B9269D5A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F88B24-B089-2848-9154-DB3AD2E37246}"/>
              </a:ext>
            </a:extLst>
          </p:cNvPr>
          <p:cNvSpPr>
            <a:spLocks noGrp="1"/>
          </p:cNvSpPr>
          <p:nvPr>
            <p:ph type="dt" sz="half" idx="10"/>
          </p:nvPr>
        </p:nvSpPr>
        <p:spPr/>
        <p:txBody>
          <a:bodyPr/>
          <a:lstStyle/>
          <a:p>
            <a:fld id="{3E4D3C13-D2F4-C046-A0AF-A502F6B8BF82}" type="datetime1">
              <a:rPr lang="en-US" smtClean="0"/>
              <a:t>6/24/2022</a:t>
            </a:fld>
            <a:endParaRPr lang="en-US" dirty="0"/>
          </a:p>
        </p:txBody>
      </p:sp>
      <p:sp>
        <p:nvSpPr>
          <p:cNvPr id="5" name="Footer Placeholder 4">
            <a:extLst>
              <a:ext uri="{FF2B5EF4-FFF2-40B4-BE49-F238E27FC236}">
                <a16:creationId xmlns:a16="http://schemas.microsoft.com/office/drawing/2014/main" id="{93279AC5-7AEF-7645-8300-BD5681A33FC9}"/>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6" name="Slide Number Placeholder 5">
            <a:extLst>
              <a:ext uri="{FF2B5EF4-FFF2-40B4-BE49-F238E27FC236}">
                <a16:creationId xmlns:a16="http://schemas.microsoft.com/office/drawing/2014/main" id="{1C7A08B8-EFE3-CD44-A6C1-68A8554970B1}"/>
              </a:ext>
            </a:extLst>
          </p:cNvPr>
          <p:cNvSpPr>
            <a:spLocks noGrp="1"/>
          </p:cNvSpPr>
          <p:nvPr>
            <p:ph type="sldNum" sz="quarter" idx="12"/>
          </p:nvPr>
        </p:nvSpPr>
        <p:spPr/>
        <p:txBody>
          <a:bodyPr/>
          <a:lstStyle/>
          <a:p>
            <a:fld id="{DE3260E4-ED7B-584B-A073-E37901C7426D}" type="slidenum">
              <a:rPr lang="en-US" smtClean="0"/>
              <a:t>‹#›</a:t>
            </a:fld>
            <a:endParaRPr lang="en-US" dirty="0"/>
          </a:p>
        </p:txBody>
      </p:sp>
    </p:spTree>
    <p:extLst>
      <p:ext uri="{BB962C8B-B14F-4D97-AF65-F5344CB8AC3E}">
        <p14:creationId xmlns:p14="http://schemas.microsoft.com/office/powerpoint/2010/main" val="3260355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E5D89B91-6AA7-BC42-94A7-4695249CDC2C}"/>
              </a:ext>
            </a:extLst>
          </p:cNvPr>
          <p:cNvSpPr/>
          <p:nvPr userDrawn="1"/>
        </p:nvSpPr>
        <p:spPr>
          <a:xfrm>
            <a:off x="3689146" y="1272194"/>
            <a:ext cx="8263203" cy="4921012"/>
          </a:xfrm>
          <a:custGeom>
            <a:avLst/>
            <a:gdLst>
              <a:gd name="connsiteX0" fmla="*/ 0 w 8369969"/>
              <a:gd name="connsiteY0" fmla="*/ 820026 h 4920059"/>
              <a:gd name="connsiteX1" fmla="*/ 820026 w 8369969"/>
              <a:gd name="connsiteY1" fmla="*/ 0 h 4920059"/>
              <a:gd name="connsiteX2" fmla="*/ 7549943 w 8369969"/>
              <a:gd name="connsiteY2" fmla="*/ 0 h 4920059"/>
              <a:gd name="connsiteX3" fmla="*/ 8369969 w 8369969"/>
              <a:gd name="connsiteY3" fmla="*/ 820026 h 4920059"/>
              <a:gd name="connsiteX4" fmla="*/ 8369969 w 8369969"/>
              <a:gd name="connsiteY4" fmla="*/ 4100033 h 4920059"/>
              <a:gd name="connsiteX5" fmla="*/ 7549943 w 8369969"/>
              <a:gd name="connsiteY5" fmla="*/ 4920059 h 4920059"/>
              <a:gd name="connsiteX6" fmla="*/ 820026 w 8369969"/>
              <a:gd name="connsiteY6" fmla="*/ 4920059 h 4920059"/>
              <a:gd name="connsiteX7" fmla="*/ 0 w 8369969"/>
              <a:gd name="connsiteY7" fmla="*/ 4100033 h 4920059"/>
              <a:gd name="connsiteX8" fmla="*/ 0 w 8369969"/>
              <a:gd name="connsiteY8" fmla="*/ 820026 h 4920059"/>
              <a:gd name="connsiteX0" fmla="*/ 14121 w 8384090"/>
              <a:gd name="connsiteY0" fmla="*/ 820026 h 4920059"/>
              <a:gd name="connsiteX1" fmla="*/ 348010 w 8384090"/>
              <a:gd name="connsiteY1" fmla="*/ 11575 h 4920059"/>
              <a:gd name="connsiteX2" fmla="*/ 7564064 w 8384090"/>
              <a:gd name="connsiteY2" fmla="*/ 0 h 4920059"/>
              <a:gd name="connsiteX3" fmla="*/ 8384090 w 8384090"/>
              <a:gd name="connsiteY3" fmla="*/ 820026 h 4920059"/>
              <a:gd name="connsiteX4" fmla="*/ 8384090 w 8384090"/>
              <a:gd name="connsiteY4" fmla="*/ 4100033 h 4920059"/>
              <a:gd name="connsiteX5" fmla="*/ 7564064 w 8384090"/>
              <a:gd name="connsiteY5" fmla="*/ 4920059 h 4920059"/>
              <a:gd name="connsiteX6" fmla="*/ 834147 w 8384090"/>
              <a:gd name="connsiteY6" fmla="*/ 4920059 h 4920059"/>
              <a:gd name="connsiteX7" fmla="*/ 14121 w 8384090"/>
              <a:gd name="connsiteY7" fmla="*/ 4100033 h 4920059"/>
              <a:gd name="connsiteX8" fmla="*/ 14121 w 8384090"/>
              <a:gd name="connsiteY8" fmla="*/ 820026 h 4920059"/>
              <a:gd name="connsiteX0" fmla="*/ 219919 w 8369969"/>
              <a:gd name="connsiteY0" fmla="*/ 796876 h 4920059"/>
              <a:gd name="connsiteX1" fmla="*/ 333889 w 8369969"/>
              <a:gd name="connsiteY1" fmla="*/ 11575 h 4920059"/>
              <a:gd name="connsiteX2" fmla="*/ 7549943 w 8369969"/>
              <a:gd name="connsiteY2" fmla="*/ 0 h 4920059"/>
              <a:gd name="connsiteX3" fmla="*/ 8369969 w 8369969"/>
              <a:gd name="connsiteY3" fmla="*/ 820026 h 4920059"/>
              <a:gd name="connsiteX4" fmla="*/ 8369969 w 8369969"/>
              <a:gd name="connsiteY4" fmla="*/ 4100033 h 4920059"/>
              <a:gd name="connsiteX5" fmla="*/ 7549943 w 8369969"/>
              <a:gd name="connsiteY5" fmla="*/ 4920059 h 4920059"/>
              <a:gd name="connsiteX6" fmla="*/ 820026 w 8369969"/>
              <a:gd name="connsiteY6" fmla="*/ 4920059 h 4920059"/>
              <a:gd name="connsiteX7" fmla="*/ 0 w 8369969"/>
              <a:gd name="connsiteY7" fmla="*/ 4100033 h 4920059"/>
              <a:gd name="connsiteX8" fmla="*/ 219919 w 8369969"/>
              <a:gd name="connsiteY8" fmla="*/ 796876 h 4920059"/>
              <a:gd name="connsiteX0" fmla="*/ 57873 w 8369969"/>
              <a:gd name="connsiteY0" fmla="*/ 820026 h 4920059"/>
              <a:gd name="connsiteX1" fmla="*/ 333889 w 8369969"/>
              <a:gd name="connsiteY1" fmla="*/ 11575 h 4920059"/>
              <a:gd name="connsiteX2" fmla="*/ 7549943 w 8369969"/>
              <a:gd name="connsiteY2" fmla="*/ 0 h 4920059"/>
              <a:gd name="connsiteX3" fmla="*/ 8369969 w 8369969"/>
              <a:gd name="connsiteY3" fmla="*/ 820026 h 4920059"/>
              <a:gd name="connsiteX4" fmla="*/ 8369969 w 8369969"/>
              <a:gd name="connsiteY4" fmla="*/ 4100033 h 4920059"/>
              <a:gd name="connsiteX5" fmla="*/ 7549943 w 8369969"/>
              <a:gd name="connsiteY5" fmla="*/ 4920059 h 4920059"/>
              <a:gd name="connsiteX6" fmla="*/ 820026 w 8369969"/>
              <a:gd name="connsiteY6" fmla="*/ 4920059 h 4920059"/>
              <a:gd name="connsiteX7" fmla="*/ 0 w 8369969"/>
              <a:gd name="connsiteY7" fmla="*/ 4100033 h 4920059"/>
              <a:gd name="connsiteX8" fmla="*/ 57873 w 8369969"/>
              <a:gd name="connsiteY8" fmla="*/ 820026 h 4920059"/>
              <a:gd name="connsiteX0" fmla="*/ 57873 w 8369969"/>
              <a:gd name="connsiteY0" fmla="*/ 820026 h 4920059"/>
              <a:gd name="connsiteX1" fmla="*/ 333889 w 8369969"/>
              <a:gd name="connsiteY1" fmla="*/ 11575 h 4920059"/>
              <a:gd name="connsiteX2" fmla="*/ 7549943 w 8369969"/>
              <a:gd name="connsiteY2" fmla="*/ 0 h 4920059"/>
              <a:gd name="connsiteX3" fmla="*/ 8369969 w 8369969"/>
              <a:gd name="connsiteY3" fmla="*/ 820026 h 4920059"/>
              <a:gd name="connsiteX4" fmla="*/ 8369969 w 8369969"/>
              <a:gd name="connsiteY4" fmla="*/ 4100033 h 4920059"/>
              <a:gd name="connsiteX5" fmla="*/ 7549943 w 8369969"/>
              <a:gd name="connsiteY5" fmla="*/ 4920059 h 4920059"/>
              <a:gd name="connsiteX6" fmla="*/ 820026 w 8369969"/>
              <a:gd name="connsiteY6" fmla="*/ 4920059 h 4920059"/>
              <a:gd name="connsiteX7" fmla="*/ 0 w 8369969"/>
              <a:gd name="connsiteY7" fmla="*/ 4100033 h 4920059"/>
              <a:gd name="connsiteX8" fmla="*/ 57873 w 8369969"/>
              <a:gd name="connsiteY8" fmla="*/ 820026 h 4920059"/>
              <a:gd name="connsiteX0" fmla="*/ 57873 w 8369969"/>
              <a:gd name="connsiteY0" fmla="*/ 820026 h 4920059"/>
              <a:gd name="connsiteX1" fmla="*/ 333889 w 8369969"/>
              <a:gd name="connsiteY1" fmla="*/ 11575 h 4920059"/>
              <a:gd name="connsiteX2" fmla="*/ 7549943 w 8369969"/>
              <a:gd name="connsiteY2" fmla="*/ 0 h 4920059"/>
              <a:gd name="connsiteX3" fmla="*/ 8369969 w 8369969"/>
              <a:gd name="connsiteY3" fmla="*/ 820026 h 4920059"/>
              <a:gd name="connsiteX4" fmla="*/ 8369969 w 8369969"/>
              <a:gd name="connsiteY4" fmla="*/ 4100033 h 4920059"/>
              <a:gd name="connsiteX5" fmla="*/ 7549943 w 8369969"/>
              <a:gd name="connsiteY5" fmla="*/ 4920059 h 4920059"/>
              <a:gd name="connsiteX6" fmla="*/ 820026 w 8369969"/>
              <a:gd name="connsiteY6" fmla="*/ 4920059 h 4920059"/>
              <a:gd name="connsiteX7" fmla="*/ 0 w 8369969"/>
              <a:gd name="connsiteY7" fmla="*/ 4100033 h 4920059"/>
              <a:gd name="connsiteX8" fmla="*/ 57873 w 8369969"/>
              <a:gd name="connsiteY8" fmla="*/ 820026 h 4920059"/>
              <a:gd name="connsiteX0" fmla="*/ 0 w 8312096"/>
              <a:gd name="connsiteY0" fmla="*/ 820026 h 4920059"/>
              <a:gd name="connsiteX1" fmla="*/ 276016 w 8312096"/>
              <a:gd name="connsiteY1" fmla="*/ 11575 h 4920059"/>
              <a:gd name="connsiteX2" fmla="*/ 7492070 w 8312096"/>
              <a:gd name="connsiteY2" fmla="*/ 0 h 4920059"/>
              <a:gd name="connsiteX3" fmla="*/ 8312096 w 8312096"/>
              <a:gd name="connsiteY3" fmla="*/ 820026 h 4920059"/>
              <a:gd name="connsiteX4" fmla="*/ 8312096 w 8312096"/>
              <a:gd name="connsiteY4" fmla="*/ 4100033 h 4920059"/>
              <a:gd name="connsiteX5" fmla="*/ 7492070 w 8312096"/>
              <a:gd name="connsiteY5" fmla="*/ 4920059 h 4920059"/>
              <a:gd name="connsiteX6" fmla="*/ 762153 w 8312096"/>
              <a:gd name="connsiteY6" fmla="*/ 4920059 h 4920059"/>
              <a:gd name="connsiteX7" fmla="*/ 23150 w 8312096"/>
              <a:gd name="connsiteY7" fmla="*/ 4123183 h 4920059"/>
              <a:gd name="connsiteX8" fmla="*/ 0 w 8312096"/>
              <a:gd name="connsiteY8" fmla="*/ 820026 h 4920059"/>
              <a:gd name="connsiteX0" fmla="*/ 121707 w 8433803"/>
              <a:gd name="connsiteY0" fmla="*/ 820026 h 4920059"/>
              <a:gd name="connsiteX1" fmla="*/ 397723 w 8433803"/>
              <a:gd name="connsiteY1" fmla="*/ 11575 h 4920059"/>
              <a:gd name="connsiteX2" fmla="*/ 7613777 w 8433803"/>
              <a:gd name="connsiteY2" fmla="*/ 0 h 4920059"/>
              <a:gd name="connsiteX3" fmla="*/ 8433803 w 8433803"/>
              <a:gd name="connsiteY3" fmla="*/ 820026 h 4920059"/>
              <a:gd name="connsiteX4" fmla="*/ 8433803 w 8433803"/>
              <a:gd name="connsiteY4" fmla="*/ 4100033 h 4920059"/>
              <a:gd name="connsiteX5" fmla="*/ 7613777 w 8433803"/>
              <a:gd name="connsiteY5" fmla="*/ 4920059 h 4920059"/>
              <a:gd name="connsiteX6" fmla="*/ 224103 w 8433803"/>
              <a:gd name="connsiteY6" fmla="*/ 4908484 h 4920059"/>
              <a:gd name="connsiteX7" fmla="*/ 144857 w 8433803"/>
              <a:gd name="connsiteY7" fmla="*/ 4123183 h 4920059"/>
              <a:gd name="connsiteX8" fmla="*/ 121707 w 8433803"/>
              <a:gd name="connsiteY8" fmla="*/ 820026 h 4920059"/>
              <a:gd name="connsiteX0" fmla="*/ 0 w 8312096"/>
              <a:gd name="connsiteY0" fmla="*/ 820026 h 4920059"/>
              <a:gd name="connsiteX1" fmla="*/ 276016 w 8312096"/>
              <a:gd name="connsiteY1" fmla="*/ 11575 h 4920059"/>
              <a:gd name="connsiteX2" fmla="*/ 7492070 w 8312096"/>
              <a:gd name="connsiteY2" fmla="*/ 0 h 4920059"/>
              <a:gd name="connsiteX3" fmla="*/ 8312096 w 8312096"/>
              <a:gd name="connsiteY3" fmla="*/ 820026 h 4920059"/>
              <a:gd name="connsiteX4" fmla="*/ 8312096 w 8312096"/>
              <a:gd name="connsiteY4" fmla="*/ 4100033 h 4920059"/>
              <a:gd name="connsiteX5" fmla="*/ 7492070 w 8312096"/>
              <a:gd name="connsiteY5" fmla="*/ 4920059 h 4920059"/>
              <a:gd name="connsiteX6" fmla="*/ 102396 w 8312096"/>
              <a:gd name="connsiteY6" fmla="*/ 4908484 h 4920059"/>
              <a:gd name="connsiteX7" fmla="*/ 23150 w 8312096"/>
              <a:gd name="connsiteY7" fmla="*/ 4123183 h 4920059"/>
              <a:gd name="connsiteX8" fmla="*/ 0 w 8312096"/>
              <a:gd name="connsiteY8" fmla="*/ 820026 h 4920059"/>
              <a:gd name="connsiteX0" fmla="*/ 0 w 8456952"/>
              <a:gd name="connsiteY0" fmla="*/ 820026 h 4909553"/>
              <a:gd name="connsiteX1" fmla="*/ 276016 w 8456952"/>
              <a:gd name="connsiteY1" fmla="*/ 11575 h 4909553"/>
              <a:gd name="connsiteX2" fmla="*/ 7492070 w 8456952"/>
              <a:gd name="connsiteY2" fmla="*/ 0 h 4909553"/>
              <a:gd name="connsiteX3" fmla="*/ 8312096 w 8456952"/>
              <a:gd name="connsiteY3" fmla="*/ 820026 h 4909553"/>
              <a:gd name="connsiteX4" fmla="*/ 8312096 w 8456952"/>
              <a:gd name="connsiteY4" fmla="*/ 4100033 h 4909553"/>
              <a:gd name="connsiteX5" fmla="*/ 8232849 w 8456952"/>
              <a:gd name="connsiteY5" fmla="*/ 4908484 h 4909553"/>
              <a:gd name="connsiteX6" fmla="*/ 102396 w 8456952"/>
              <a:gd name="connsiteY6" fmla="*/ 4908484 h 4909553"/>
              <a:gd name="connsiteX7" fmla="*/ 23150 w 8456952"/>
              <a:gd name="connsiteY7" fmla="*/ 4123183 h 4909553"/>
              <a:gd name="connsiteX8" fmla="*/ 0 w 8456952"/>
              <a:gd name="connsiteY8" fmla="*/ 820026 h 4909553"/>
              <a:gd name="connsiteX0" fmla="*/ 0 w 8333807"/>
              <a:gd name="connsiteY0" fmla="*/ 820026 h 4909553"/>
              <a:gd name="connsiteX1" fmla="*/ 276016 w 8333807"/>
              <a:gd name="connsiteY1" fmla="*/ 11575 h 4909553"/>
              <a:gd name="connsiteX2" fmla="*/ 7492070 w 8333807"/>
              <a:gd name="connsiteY2" fmla="*/ 0 h 4909553"/>
              <a:gd name="connsiteX3" fmla="*/ 8312096 w 8333807"/>
              <a:gd name="connsiteY3" fmla="*/ 820026 h 4909553"/>
              <a:gd name="connsiteX4" fmla="*/ 8312096 w 8333807"/>
              <a:gd name="connsiteY4" fmla="*/ 4100033 h 4909553"/>
              <a:gd name="connsiteX5" fmla="*/ 8232849 w 8333807"/>
              <a:gd name="connsiteY5" fmla="*/ 4908484 h 4909553"/>
              <a:gd name="connsiteX6" fmla="*/ 102396 w 8333807"/>
              <a:gd name="connsiteY6" fmla="*/ 4908484 h 4909553"/>
              <a:gd name="connsiteX7" fmla="*/ 23150 w 8333807"/>
              <a:gd name="connsiteY7" fmla="*/ 4123183 h 4909553"/>
              <a:gd name="connsiteX8" fmla="*/ 0 w 8333807"/>
              <a:gd name="connsiteY8" fmla="*/ 820026 h 4909553"/>
              <a:gd name="connsiteX0" fmla="*/ 0 w 8315173"/>
              <a:gd name="connsiteY0" fmla="*/ 820026 h 4909553"/>
              <a:gd name="connsiteX1" fmla="*/ 276016 w 8315173"/>
              <a:gd name="connsiteY1" fmla="*/ 11575 h 4909553"/>
              <a:gd name="connsiteX2" fmla="*/ 7492070 w 8315173"/>
              <a:gd name="connsiteY2" fmla="*/ 0 h 4909553"/>
              <a:gd name="connsiteX3" fmla="*/ 8312096 w 8315173"/>
              <a:gd name="connsiteY3" fmla="*/ 820026 h 4909553"/>
              <a:gd name="connsiteX4" fmla="*/ 8265797 w 8315173"/>
              <a:gd name="connsiteY4" fmla="*/ 4088458 h 4909553"/>
              <a:gd name="connsiteX5" fmla="*/ 8232849 w 8315173"/>
              <a:gd name="connsiteY5" fmla="*/ 4908484 h 4909553"/>
              <a:gd name="connsiteX6" fmla="*/ 102396 w 8315173"/>
              <a:gd name="connsiteY6" fmla="*/ 4908484 h 4909553"/>
              <a:gd name="connsiteX7" fmla="*/ 23150 w 8315173"/>
              <a:gd name="connsiteY7" fmla="*/ 4123183 h 4909553"/>
              <a:gd name="connsiteX8" fmla="*/ 0 w 8315173"/>
              <a:gd name="connsiteY8" fmla="*/ 820026 h 4909553"/>
              <a:gd name="connsiteX0" fmla="*/ 0 w 8312096"/>
              <a:gd name="connsiteY0" fmla="*/ 820026 h 4921012"/>
              <a:gd name="connsiteX1" fmla="*/ 276016 w 8312096"/>
              <a:gd name="connsiteY1" fmla="*/ 11575 h 4921012"/>
              <a:gd name="connsiteX2" fmla="*/ 7492070 w 8312096"/>
              <a:gd name="connsiteY2" fmla="*/ 0 h 4921012"/>
              <a:gd name="connsiteX3" fmla="*/ 8312096 w 8312096"/>
              <a:gd name="connsiteY3" fmla="*/ 820026 h 4921012"/>
              <a:gd name="connsiteX4" fmla="*/ 8265797 w 8312096"/>
              <a:gd name="connsiteY4" fmla="*/ 4088458 h 4921012"/>
              <a:gd name="connsiteX5" fmla="*/ 8163401 w 8312096"/>
              <a:gd name="connsiteY5" fmla="*/ 4920059 h 4921012"/>
              <a:gd name="connsiteX6" fmla="*/ 102396 w 8312096"/>
              <a:gd name="connsiteY6" fmla="*/ 4908484 h 4921012"/>
              <a:gd name="connsiteX7" fmla="*/ 23150 w 8312096"/>
              <a:gd name="connsiteY7" fmla="*/ 4123183 h 4921012"/>
              <a:gd name="connsiteX8" fmla="*/ 0 w 8312096"/>
              <a:gd name="connsiteY8" fmla="*/ 820026 h 4921012"/>
              <a:gd name="connsiteX0" fmla="*/ 0 w 8276983"/>
              <a:gd name="connsiteY0" fmla="*/ 828503 h 4929489"/>
              <a:gd name="connsiteX1" fmla="*/ 276016 w 8276983"/>
              <a:gd name="connsiteY1" fmla="*/ 20052 h 4929489"/>
              <a:gd name="connsiteX2" fmla="*/ 7492070 w 8276983"/>
              <a:gd name="connsiteY2" fmla="*/ 8477 h 4929489"/>
              <a:gd name="connsiteX3" fmla="*/ 8242647 w 8276983"/>
              <a:gd name="connsiteY3" fmla="*/ 365516 h 4929489"/>
              <a:gd name="connsiteX4" fmla="*/ 8265797 w 8276983"/>
              <a:gd name="connsiteY4" fmla="*/ 4096935 h 4929489"/>
              <a:gd name="connsiteX5" fmla="*/ 8163401 w 8276983"/>
              <a:gd name="connsiteY5" fmla="*/ 4928536 h 4929489"/>
              <a:gd name="connsiteX6" fmla="*/ 102396 w 8276983"/>
              <a:gd name="connsiteY6" fmla="*/ 4916961 h 4929489"/>
              <a:gd name="connsiteX7" fmla="*/ 23150 w 8276983"/>
              <a:gd name="connsiteY7" fmla="*/ 4131660 h 4929489"/>
              <a:gd name="connsiteX8" fmla="*/ 0 w 8276983"/>
              <a:gd name="connsiteY8" fmla="*/ 828503 h 4929489"/>
              <a:gd name="connsiteX0" fmla="*/ 0 w 8276983"/>
              <a:gd name="connsiteY0" fmla="*/ 808451 h 4909437"/>
              <a:gd name="connsiteX1" fmla="*/ 276016 w 8276983"/>
              <a:gd name="connsiteY1" fmla="*/ 0 h 4909437"/>
              <a:gd name="connsiteX2" fmla="*/ 7492070 w 8276983"/>
              <a:gd name="connsiteY2" fmla="*/ 104172 h 4909437"/>
              <a:gd name="connsiteX3" fmla="*/ 8242647 w 8276983"/>
              <a:gd name="connsiteY3" fmla="*/ 345464 h 4909437"/>
              <a:gd name="connsiteX4" fmla="*/ 8265797 w 8276983"/>
              <a:gd name="connsiteY4" fmla="*/ 4076883 h 4909437"/>
              <a:gd name="connsiteX5" fmla="*/ 8163401 w 8276983"/>
              <a:gd name="connsiteY5" fmla="*/ 4908484 h 4909437"/>
              <a:gd name="connsiteX6" fmla="*/ 102396 w 8276983"/>
              <a:gd name="connsiteY6" fmla="*/ 4896909 h 4909437"/>
              <a:gd name="connsiteX7" fmla="*/ 23150 w 8276983"/>
              <a:gd name="connsiteY7" fmla="*/ 4111608 h 4909437"/>
              <a:gd name="connsiteX8" fmla="*/ 0 w 8276983"/>
              <a:gd name="connsiteY8" fmla="*/ 808451 h 4909437"/>
              <a:gd name="connsiteX0" fmla="*/ 0 w 8276983"/>
              <a:gd name="connsiteY0" fmla="*/ 810997 h 4911983"/>
              <a:gd name="connsiteX1" fmla="*/ 276016 w 8276983"/>
              <a:gd name="connsiteY1" fmla="*/ 2546 h 4911983"/>
              <a:gd name="connsiteX2" fmla="*/ 7480496 w 8276983"/>
              <a:gd name="connsiteY2" fmla="*/ 14121 h 4911983"/>
              <a:gd name="connsiteX3" fmla="*/ 8242647 w 8276983"/>
              <a:gd name="connsiteY3" fmla="*/ 348010 h 4911983"/>
              <a:gd name="connsiteX4" fmla="*/ 8265797 w 8276983"/>
              <a:gd name="connsiteY4" fmla="*/ 4079429 h 4911983"/>
              <a:gd name="connsiteX5" fmla="*/ 8163401 w 8276983"/>
              <a:gd name="connsiteY5" fmla="*/ 4911030 h 4911983"/>
              <a:gd name="connsiteX6" fmla="*/ 102396 w 8276983"/>
              <a:gd name="connsiteY6" fmla="*/ 4899455 h 4911983"/>
              <a:gd name="connsiteX7" fmla="*/ 23150 w 8276983"/>
              <a:gd name="connsiteY7" fmla="*/ 4114154 h 4911983"/>
              <a:gd name="connsiteX8" fmla="*/ 0 w 8276983"/>
              <a:gd name="connsiteY8" fmla="*/ 810997 h 4911983"/>
              <a:gd name="connsiteX0" fmla="*/ 0 w 8276983"/>
              <a:gd name="connsiteY0" fmla="*/ 820026 h 4921012"/>
              <a:gd name="connsiteX1" fmla="*/ 276016 w 8276983"/>
              <a:gd name="connsiteY1" fmla="*/ 0 h 4921012"/>
              <a:gd name="connsiteX2" fmla="*/ 7480496 w 8276983"/>
              <a:gd name="connsiteY2" fmla="*/ 23150 h 4921012"/>
              <a:gd name="connsiteX3" fmla="*/ 8242647 w 8276983"/>
              <a:gd name="connsiteY3" fmla="*/ 357039 h 4921012"/>
              <a:gd name="connsiteX4" fmla="*/ 8265797 w 8276983"/>
              <a:gd name="connsiteY4" fmla="*/ 4088458 h 4921012"/>
              <a:gd name="connsiteX5" fmla="*/ 8163401 w 8276983"/>
              <a:gd name="connsiteY5" fmla="*/ 4920059 h 4921012"/>
              <a:gd name="connsiteX6" fmla="*/ 102396 w 8276983"/>
              <a:gd name="connsiteY6" fmla="*/ 4908484 h 4921012"/>
              <a:gd name="connsiteX7" fmla="*/ 23150 w 8276983"/>
              <a:gd name="connsiteY7" fmla="*/ 4123183 h 4921012"/>
              <a:gd name="connsiteX8" fmla="*/ 0 w 8276983"/>
              <a:gd name="connsiteY8" fmla="*/ 820026 h 4921012"/>
              <a:gd name="connsiteX0" fmla="*/ 3780 w 8280763"/>
              <a:gd name="connsiteY0" fmla="*/ 820026 h 4921012"/>
              <a:gd name="connsiteX1" fmla="*/ 279796 w 8280763"/>
              <a:gd name="connsiteY1" fmla="*/ 0 h 4921012"/>
              <a:gd name="connsiteX2" fmla="*/ 7484276 w 8280763"/>
              <a:gd name="connsiteY2" fmla="*/ 23150 h 4921012"/>
              <a:gd name="connsiteX3" fmla="*/ 8246427 w 8280763"/>
              <a:gd name="connsiteY3" fmla="*/ 357039 h 4921012"/>
              <a:gd name="connsiteX4" fmla="*/ 8269577 w 8280763"/>
              <a:gd name="connsiteY4" fmla="*/ 4088458 h 4921012"/>
              <a:gd name="connsiteX5" fmla="*/ 8167181 w 8280763"/>
              <a:gd name="connsiteY5" fmla="*/ 4920059 h 4921012"/>
              <a:gd name="connsiteX6" fmla="*/ 106176 w 8280763"/>
              <a:gd name="connsiteY6" fmla="*/ 4908484 h 4921012"/>
              <a:gd name="connsiteX7" fmla="*/ 26930 w 8280763"/>
              <a:gd name="connsiteY7" fmla="*/ 4123183 h 4921012"/>
              <a:gd name="connsiteX8" fmla="*/ 3780 w 8280763"/>
              <a:gd name="connsiteY8" fmla="*/ 820026 h 4921012"/>
              <a:gd name="connsiteX0" fmla="*/ 20944 w 8263203"/>
              <a:gd name="connsiteY0" fmla="*/ 843176 h 4921012"/>
              <a:gd name="connsiteX1" fmla="*/ 262236 w 8263203"/>
              <a:gd name="connsiteY1" fmla="*/ 0 h 4921012"/>
              <a:gd name="connsiteX2" fmla="*/ 7466716 w 8263203"/>
              <a:gd name="connsiteY2" fmla="*/ 23150 h 4921012"/>
              <a:gd name="connsiteX3" fmla="*/ 8228867 w 8263203"/>
              <a:gd name="connsiteY3" fmla="*/ 357039 h 4921012"/>
              <a:gd name="connsiteX4" fmla="*/ 8252017 w 8263203"/>
              <a:gd name="connsiteY4" fmla="*/ 4088458 h 4921012"/>
              <a:gd name="connsiteX5" fmla="*/ 8149621 w 8263203"/>
              <a:gd name="connsiteY5" fmla="*/ 4920059 h 4921012"/>
              <a:gd name="connsiteX6" fmla="*/ 88616 w 8263203"/>
              <a:gd name="connsiteY6" fmla="*/ 4908484 h 4921012"/>
              <a:gd name="connsiteX7" fmla="*/ 9370 w 8263203"/>
              <a:gd name="connsiteY7" fmla="*/ 4123183 h 4921012"/>
              <a:gd name="connsiteX8" fmla="*/ 20944 w 8263203"/>
              <a:gd name="connsiteY8" fmla="*/ 843176 h 4921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63203" h="4921012">
                <a:moveTo>
                  <a:pt x="20944" y="843176"/>
                </a:moveTo>
                <a:cubicBezTo>
                  <a:pt x="9369" y="529184"/>
                  <a:pt x="-28607" y="0"/>
                  <a:pt x="262236" y="0"/>
                </a:cubicBezTo>
                <a:lnTo>
                  <a:pt x="7466716" y="23150"/>
                </a:lnTo>
                <a:cubicBezTo>
                  <a:pt x="7919604" y="23150"/>
                  <a:pt x="8228867" y="-95849"/>
                  <a:pt x="8228867" y="357039"/>
                </a:cubicBezTo>
                <a:lnTo>
                  <a:pt x="8252017" y="4088458"/>
                </a:lnTo>
                <a:cubicBezTo>
                  <a:pt x="8252017" y="4541346"/>
                  <a:pt x="8313142" y="4943208"/>
                  <a:pt x="8149621" y="4920059"/>
                </a:cubicBezTo>
                <a:lnTo>
                  <a:pt x="88616" y="4908484"/>
                </a:lnTo>
                <a:cubicBezTo>
                  <a:pt x="-40181" y="4931633"/>
                  <a:pt x="9370" y="4576071"/>
                  <a:pt x="9370" y="4123183"/>
                </a:cubicBezTo>
                <a:lnTo>
                  <a:pt x="20944" y="843176"/>
                </a:lnTo>
                <a:close/>
              </a:path>
            </a:pathLst>
          </a:custGeom>
          <a:solidFill>
            <a:srgbClr val="E7D98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75AD33E2-BCF9-CB4E-9D0B-8415AC67F4C4}"/>
              </a:ext>
            </a:extLst>
          </p:cNvPr>
          <p:cNvSpPr>
            <a:spLocks noGrp="1"/>
          </p:cNvSpPr>
          <p:nvPr>
            <p:ph type="pic" idx="1"/>
          </p:nvPr>
        </p:nvSpPr>
        <p:spPr>
          <a:xfrm>
            <a:off x="240632" y="513347"/>
            <a:ext cx="3632012" cy="567890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Rectangle 8">
            <a:extLst>
              <a:ext uri="{FF2B5EF4-FFF2-40B4-BE49-F238E27FC236}">
                <a16:creationId xmlns:a16="http://schemas.microsoft.com/office/drawing/2014/main" id="{2B06F7EF-E044-CD4F-88CE-81905DB08351}"/>
              </a:ext>
            </a:extLst>
          </p:cNvPr>
          <p:cNvSpPr/>
          <p:nvPr userDrawn="1"/>
        </p:nvSpPr>
        <p:spPr>
          <a:xfrm>
            <a:off x="0" y="6192253"/>
            <a:ext cx="12192000" cy="665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3E5E23C-55DE-E84B-99BB-BCFC4D59C03C}"/>
              </a:ext>
            </a:extLst>
          </p:cNvPr>
          <p:cNvSpPr>
            <a:spLocks noGrp="1"/>
          </p:cNvSpPr>
          <p:nvPr>
            <p:ph type="title"/>
          </p:nvPr>
        </p:nvSpPr>
        <p:spPr>
          <a:xfrm>
            <a:off x="4038600" y="401353"/>
            <a:ext cx="6229309" cy="692671"/>
          </a:xfrm>
        </p:spPr>
        <p:txBody>
          <a:bodyPr anchor="ctr">
            <a:normAutofit/>
          </a:bodyPr>
          <a:lstStyle>
            <a:lvl1pPr>
              <a:defRPr sz="2800"/>
            </a:lvl1pPr>
          </a:lstStyle>
          <a:p>
            <a:r>
              <a:rPr lang="en-US" dirty="0"/>
              <a:t>Click to edit Master title style</a:t>
            </a:r>
          </a:p>
        </p:txBody>
      </p:sp>
      <p:sp>
        <p:nvSpPr>
          <p:cNvPr id="4" name="Text Placeholder 3">
            <a:extLst>
              <a:ext uri="{FF2B5EF4-FFF2-40B4-BE49-F238E27FC236}">
                <a16:creationId xmlns:a16="http://schemas.microsoft.com/office/drawing/2014/main" id="{9C6C1973-E3FA-A647-B220-DC1BC23DFA1C}"/>
              </a:ext>
            </a:extLst>
          </p:cNvPr>
          <p:cNvSpPr>
            <a:spLocks noGrp="1"/>
          </p:cNvSpPr>
          <p:nvPr>
            <p:ph type="body" sz="half" idx="2"/>
          </p:nvPr>
        </p:nvSpPr>
        <p:spPr>
          <a:xfrm>
            <a:off x="4038600" y="1620097"/>
            <a:ext cx="7527758" cy="43751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D2BF1A1B-9CFF-F045-9477-E4A00003C884}"/>
              </a:ext>
            </a:extLst>
          </p:cNvPr>
          <p:cNvSpPr>
            <a:spLocks noGrp="1"/>
          </p:cNvSpPr>
          <p:nvPr>
            <p:ph type="dt" sz="half" idx="10"/>
          </p:nvPr>
        </p:nvSpPr>
        <p:spPr/>
        <p:txBody>
          <a:bodyPr/>
          <a:lstStyle/>
          <a:p>
            <a:fld id="{54562966-91C9-4A40-B570-2F4948730CDA}" type="datetime1">
              <a:rPr lang="en-US" smtClean="0"/>
              <a:t>6/24/2022</a:t>
            </a:fld>
            <a:endParaRPr lang="en-US" dirty="0"/>
          </a:p>
        </p:txBody>
      </p:sp>
      <p:sp>
        <p:nvSpPr>
          <p:cNvPr id="6" name="Footer Placeholder 5">
            <a:extLst>
              <a:ext uri="{FF2B5EF4-FFF2-40B4-BE49-F238E27FC236}">
                <a16:creationId xmlns:a16="http://schemas.microsoft.com/office/drawing/2014/main" id="{1CD457E3-213C-924A-A58C-294B0201047E}"/>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7" name="Slide Number Placeholder 6">
            <a:extLst>
              <a:ext uri="{FF2B5EF4-FFF2-40B4-BE49-F238E27FC236}">
                <a16:creationId xmlns:a16="http://schemas.microsoft.com/office/drawing/2014/main" id="{DFBBFB4B-A985-0249-9427-ACCCA2A92579}"/>
              </a:ext>
            </a:extLst>
          </p:cNvPr>
          <p:cNvSpPr>
            <a:spLocks noGrp="1"/>
          </p:cNvSpPr>
          <p:nvPr>
            <p:ph type="sldNum" sz="quarter" idx="12"/>
          </p:nvPr>
        </p:nvSpPr>
        <p:spPr/>
        <p:txBody>
          <a:bodyPr/>
          <a:lstStyle/>
          <a:p>
            <a:fld id="{DE3260E4-ED7B-584B-A073-E37901C7426D}" type="slidenum">
              <a:rPr lang="en-US" smtClean="0"/>
              <a:t>‹#›</a:t>
            </a:fld>
            <a:endParaRPr lang="en-US" dirty="0"/>
          </a:p>
        </p:txBody>
      </p:sp>
      <p:pic>
        <p:nvPicPr>
          <p:cNvPr id="11" name="Picture 10">
            <a:extLst>
              <a:ext uri="{FF2B5EF4-FFF2-40B4-BE49-F238E27FC236}">
                <a16:creationId xmlns:a16="http://schemas.microsoft.com/office/drawing/2014/main" id="{283E02E2-1A2C-754A-8921-4EC2844C6A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44307" y="782373"/>
            <a:ext cx="5743074" cy="596900"/>
          </a:xfrm>
          <a:prstGeom prst="rect">
            <a:avLst/>
          </a:prstGeom>
        </p:spPr>
      </p:pic>
    </p:spTree>
    <p:extLst>
      <p:ext uri="{BB962C8B-B14F-4D97-AF65-F5344CB8AC3E}">
        <p14:creationId xmlns:p14="http://schemas.microsoft.com/office/powerpoint/2010/main" val="4256400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FD4F2822-7E4D-9B4F-A13F-CD3E8071B369}"/>
              </a:ext>
            </a:extLst>
          </p:cNvPr>
          <p:cNvSpPr>
            <a:spLocks noGrp="1"/>
          </p:cNvSpPr>
          <p:nvPr>
            <p:ph type="pic" idx="1"/>
          </p:nvPr>
        </p:nvSpPr>
        <p:spPr>
          <a:xfrm>
            <a:off x="838199" y="747132"/>
            <a:ext cx="3023293" cy="496229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Rectangle 6">
            <a:extLst>
              <a:ext uri="{FF2B5EF4-FFF2-40B4-BE49-F238E27FC236}">
                <a16:creationId xmlns:a16="http://schemas.microsoft.com/office/drawing/2014/main" id="{E2A54597-30D3-F140-839E-31F9C8821B89}"/>
              </a:ext>
            </a:extLst>
          </p:cNvPr>
          <p:cNvSpPr/>
          <p:nvPr userDrawn="1"/>
        </p:nvSpPr>
        <p:spPr>
          <a:xfrm>
            <a:off x="0" y="6192253"/>
            <a:ext cx="12192000" cy="665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2360B901-4325-C645-9545-4FBE4A7E18EE}"/>
              </a:ext>
            </a:extLst>
          </p:cNvPr>
          <p:cNvSpPr>
            <a:spLocks noGrp="1"/>
          </p:cNvSpPr>
          <p:nvPr>
            <p:ph type="title"/>
          </p:nvPr>
        </p:nvSpPr>
        <p:spPr>
          <a:xfrm>
            <a:off x="4038600" y="742255"/>
            <a:ext cx="7315200" cy="692671"/>
          </a:xfrm>
        </p:spPr>
        <p:txBody>
          <a:bodyPr anchor="ctr">
            <a:normAutofit/>
          </a:bodyPr>
          <a:lstStyle>
            <a:lvl1pPr>
              <a:defRPr sz="2800"/>
            </a:lvl1pPr>
          </a:lstStyle>
          <a:p>
            <a:r>
              <a:rPr lang="en-US" dirty="0"/>
              <a:t>Click to edit Master title style</a:t>
            </a:r>
          </a:p>
        </p:txBody>
      </p:sp>
      <p:sp>
        <p:nvSpPr>
          <p:cNvPr id="9" name="Text Placeholder 3">
            <a:extLst>
              <a:ext uri="{FF2B5EF4-FFF2-40B4-BE49-F238E27FC236}">
                <a16:creationId xmlns:a16="http://schemas.microsoft.com/office/drawing/2014/main" id="{3159EE65-13BB-0A4D-9EFA-B524FC9959E4}"/>
              </a:ext>
            </a:extLst>
          </p:cNvPr>
          <p:cNvSpPr>
            <a:spLocks noGrp="1"/>
          </p:cNvSpPr>
          <p:nvPr>
            <p:ph type="body" sz="half" idx="2"/>
          </p:nvPr>
        </p:nvSpPr>
        <p:spPr>
          <a:xfrm>
            <a:off x="4038600" y="1545595"/>
            <a:ext cx="7315200" cy="3877479"/>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0" name="Date Placeholder 4">
            <a:extLst>
              <a:ext uri="{FF2B5EF4-FFF2-40B4-BE49-F238E27FC236}">
                <a16:creationId xmlns:a16="http://schemas.microsoft.com/office/drawing/2014/main" id="{81110552-EC83-3544-A56F-8FEDD7F543F6}"/>
              </a:ext>
            </a:extLst>
          </p:cNvPr>
          <p:cNvSpPr>
            <a:spLocks noGrp="1"/>
          </p:cNvSpPr>
          <p:nvPr>
            <p:ph type="dt" sz="half" idx="10"/>
          </p:nvPr>
        </p:nvSpPr>
        <p:spPr>
          <a:xfrm>
            <a:off x="838200" y="6356350"/>
            <a:ext cx="2743200" cy="365125"/>
          </a:xfrm>
        </p:spPr>
        <p:txBody>
          <a:bodyPr/>
          <a:lstStyle/>
          <a:p>
            <a:fld id="{9320DE20-993A-6249-BE46-63949DE2942C}" type="datetime1">
              <a:rPr lang="en-US" smtClean="0"/>
              <a:t>6/24/2022</a:t>
            </a:fld>
            <a:endParaRPr lang="en-US" dirty="0"/>
          </a:p>
        </p:txBody>
      </p:sp>
      <p:sp>
        <p:nvSpPr>
          <p:cNvPr id="11" name="Footer Placeholder 5">
            <a:extLst>
              <a:ext uri="{FF2B5EF4-FFF2-40B4-BE49-F238E27FC236}">
                <a16:creationId xmlns:a16="http://schemas.microsoft.com/office/drawing/2014/main" id="{0748B447-74CB-B745-A8DA-4C52F552766E}"/>
              </a:ext>
            </a:extLst>
          </p:cNvPr>
          <p:cNvSpPr>
            <a:spLocks noGrp="1"/>
          </p:cNvSpPr>
          <p:nvPr>
            <p:ph type="ftr" sz="quarter" idx="11"/>
          </p:nvPr>
        </p:nvSpPr>
        <p:spPr>
          <a:xfrm>
            <a:off x="4038600" y="6356350"/>
            <a:ext cx="4114800" cy="365125"/>
          </a:xfrm>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12" name="Slide Number Placeholder 6">
            <a:extLst>
              <a:ext uri="{FF2B5EF4-FFF2-40B4-BE49-F238E27FC236}">
                <a16:creationId xmlns:a16="http://schemas.microsoft.com/office/drawing/2014/main" id="{3B37C91D-B9A8-6041-932D-B4EB0F35AD11}"/>
              </a:ext>
            </a:extLst>
          </p:cNvPr>
          <p:cNvSpPr>
            <a:spLocks noGrp="1"/>
          </p:cNvSpPr>
          <p:nvPr>
            <p:ph type="sldNum" sz="quarter" idx="12"/>
          </p:nvPr>
        </p:nvSpPr>
        <p:spPr>
          <a:xfrm>
            <a:off x="8610600" y="6356350"/>
            <a:ext cx="2743200" cy="365125"/>
          </a:xfrm>
        </p:spPr>
        <p:txBody>
          <a:bodyPr/>
          <a:lstStyle/>
          <a:p>
            <a:fld id="{DE3260E4-ED7B-584B-A073-E37901C7426D}" type="slidenum">
              <a:rPr lang="en-US" smtClean="0"/>
              <a:t>‹#›</a:t>
            </a:fld>
            <a:endParaRPr lang="en-US" dirty="0"/>
          </a:p>
        </p:txBody>
      </p:sp>
      <p:pic>
        <p:nvPicPr>
          <p:cNvPr id="13" name="Picture 12">
            <a:extLst>
              <a:ext uri="{FF2B5EF4-FFF2-40B4-BE49-F238E27FC236}">
                <a16:creationId xmlns:a16="http://schemas.microsoft.com/office/drawing/2014/main" id="{FBFA8664-3E06-FB48-B72A-5600D73D85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74165"/>
            <a:ext cx="12192001" cy="596900"/>
          </a:xfrm>
          <a:prstGeom prst="rect">
            <a:avLst/>
          </a:prstGeom>
        </p:spPr>
      </p:pic>
      <p:pic>
        <p:nvPicPr>
          <p:cNvPr id="14" name="Picture 13">
            <a:extLst>
              <a:ext uri="{FF2B5EF4-FFF2-40B4-BE49-F238E27FC236}">
                <a16:creationId xmlns:a16="http://schemas.microsoft.com/office/drawing/2014/main" id="{DE3B197F-87D0-FB4E-815D-1F3BBAFAB4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2" y="5423074"/>
            <a:ext cx="12192001" cy="596900"/>
          </a:xfrm>
          <a:prstGeom prst="rect">
            <a:avLst/>
          </a:prstGeom>
        </p:spPr>
      </p:pic>
    </p:spTree>
    <p:extLst>
      <p:ext uri="{BB962C8B-B14F-4D97-AF65-F5344CB8AC3E}">
        <p14:creationId xmlns:p14="http://schemas.microsoft.com/office/powerpoint/2010/main" val="415229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rgbClr val="C6E1ED"/>
        </a:solidFill>
        <a:effectLst/>
      </p:bgPr>
    </p:bg>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1D497ACE-4224-2B48-82E7-67A369152D3F}"/>
              </a:ext>
            </a:extLst>
          </p:cNvPr>
          <p:cNvSpPr/>
          <p:nvPr userDrawn="1"/>
        </p:nvSpPr>
        <p:spPr>
          <a:xfrm>
            <a:off x="814948" y="-324392"/>
            <a:ext cx="2902323" cy="5868663"/>
          </a:xfrm>
          <a:custGeom>
            <a:avLst/>
            <a:gdLst>
              <a:gd name="connsiteX0" fmla="*/ 0 w 2910309"/>
              <a:gd name="connsiteY0" fmla="*/ 485061 h 5903089"/>
              <a:gd name="connsiteX1" fmla="*/ 485061 w 2910309"/>
              <a:gd name="connsiteY1" fmla="*/ 0 h 5903089"/>
              <a:gd name="connsiteX2" fmla="*/ 2425248 w 2910309"/>
              <a:gd name="connsiteY2" fmla="*/ 0 h 5903089"/>
              <a:gd name="connsiteX3" fmla="*/ 2910309 w 2910309"/>
              <a:gd name="connsiteY3" fmla="*/ 485061 h 5903089"/>
              <a:gd name="connsiteX4" fmla="*/ 2910309 w 2910309"/>
              <a:gd name="connsiteY4" fmla="*/ 5418028 h 5903089"/>
              <a:gd name="connsiteX5" fmla="*/ 2425248 w 2910309"/>
              <a:gd name="connsiteY5" fmla="*/ 5903089 h 5903089"/>
              <a:gd name="connsiteX6" fmla="*/ 485061 w 2910309"/>
              <a:gd name="connsiteY6" fmla="*/ 5903089 h 5903089"/>
              <a:gd name="connsiteX7" fmla="*/ 0 w 2910309"/>
              <a:gd name="connsiteY7" fmla="*/ 5418028 h 5903089"/>
              <a:gd name="connsiteX8" fmla="*/ 0 w 2910309"/>
              <a:gd name="connsiteY8" fmla="*/ 485061 h 5903089"/>
              <a:gd name="connsiteX0" fmla="*/ 0 w 2910309"/>
              <a:gd name="connsiteY0" fmla="*/ 485061 h 5903089"/>
              <a:gd name="connsiteX1" fmla="*/ 485061 w 2910309"/>
              <a:gd name="connsiteY1" fmla="*/ 0 h 5903089"/>
              <a:gd name="connsiteX2" fmla="*/ 2425248 w 2910309"/>
              <a:gd name="connsiteY2" fmla="*/ 0 h 5903089"/>
              <a:gd name="connsiteX3" fmla="*/ 2910309 w 2910309"/>
              <a:gd name="connsiteY3" fmla="*/ 485061 h 5903089"/>
              <a:gd name="connsiteX4" fmla="*/ 2910309 w 2910309"/>
              <a:gd name="connsiteY4" fmla="*/ 5418028 h 5903089"/>
              <a:gd name="connsiteX5" fmla="*/ 2425248 w 2910309"/>
              <a:gd name="connsiteY5" fmla="*/ 5903089 h 5903089"/>
              <a:gd name="connsiteX6" fmla="*/ 380889 w 2910309"/>
              <a:gd name="connsiteY6" fmla="*/ 5741043 h 5903089"/>
              <a:gd name="connsiteX7" fmla="*/ 0 w 2910309"/>
              <a:gd name="connsiteY7" fmla="*/ 5418028 h 5903089"/>
              <a:gd name="connsiteX8" fmla="*/ 0 w 2910309"/>
              <a:gd name="connsiteY8" fmla="*/ 485061 h 5903089"/>
              <a:gd name="connsiteX0" fmla="*/ 0 w 2910309"/>
              <a:gd name="connsiteY0" fmla="*/ 485061 h 5741043"/>
              <a:gd name="connsiteX1" fmla="*/ 485061 w 2910309"/>
              <a:gd name="connsiteY1" fmla="*/ 0 h 5741043"/>
              <a:gd name="connsiteX2" fmla="*/ 2425248 w 2910309"/>
              <a:gd name="connsiteY2" fmla="*/ 0 h 5741043"/>
              <a:gd name="connsiteX3" fmla="*/ 2910309 w 2910309"/>
              <a:gd name="connsiteY3" fmla="*/ 485061 h 5741043"/>
              <a:gd name="connsiteX4" fmla="*/ 2910309 w 2910309"/>
              <a:gd name="connsiteY4" fmla="*/ 5418028 h 5741043"/>
              <a:gd name="connsiteX5" fmla="*/ 2459972 w 2910309"/>
              <a:gd name="connsiteY5" fmla="*/ 4965540 h 5741043"/>
              <a:gd name="connsiteX6" fmla="*/ 380889 w 2910309"/>
              <a:gd name="connsiteY6" fmla="*/ 5741043 h 5741043"/>
              <a:gd name="connsiteX7" fmla="*/ 0 w 2910309"/>
              <a:gd name="connsiteY7" fmla="*/ 5418028 h 5741043"/>
              <a:gd name="connsiteX8" fmla="*/ 0 w 2910309"/>
              <a:gd name="connsiteY8" fmla="*/ 485061 h 5741043"/>
              <a:gd name="connsiteX0" fmla="*/ 0 w 2910309"/>
              <a:gd name="connsiteY0" fmla="*/ 485061 h 5741043"/>
              <a:gd name="connsiteX1" fmla="*/ 485061 w 2910309"/>
              <a:gd name="connsiteY1" fmla="*/ 0 h 5741043"/>
              <a:gd name="connsiteX2" fmla="*/ 2425248 w 2910309"/>
              <a:gd name="connsiteY2" fmla="*/ 0 h 5741043"/>
              <a:gd name="connsiteX3" fmla="*/ 2910309 w 2910309"/>
              <a:gd name="connsiteY3" fmla="*/ 485061 h 5741043"/>
              <a:gd name="connsiteX4" fmla="*/ 2864011 w 2910309"/>
              <a:gd name="connsiteY4" fmla="*/ 3820722 h 5741043"/>
              <a:gd name="connsiteX5" fmla="*/ 2459972 w 2910309"/>
              <a:gd name="connsiteY5" fmla="*/ 4965540 h 5741043"/>
              <a:gd name="connsiteX6" fmla="*/ 380889 w 2910309"/>
              <a:gd name="connsiteY6" fmla="*/ 5741043 h 5741043"/>
              <a:gd name="connsiteX7" fmla="*/ 0 w 2910309"/>
              <a:gd name="connsiteY7" fmla="*/ 5418028 h 5741043"/>
              <a:gd name="connsiteX8" fmla="*/ 0 w 2910309"/>
              <a:gd name="connsiteY8" fmla="*/ 485061 h 5741043"/>
              <a:gd name="connsiteX0" fmla="*/ 0 w 2910309"/>
              <a:gd name="connsiteY0" fmla="*/ 485061 h 5741043"/>
              <a:gd name="connsiteX1" fmla="*/ 485061 w 2910309"/>
              <a:gd name="connsiteY1" fmla="*/ 0 h 5741043"/>
              <a:gd name="connsiteX2" fmla="*/ 2425248 w 2910309"/>
              <a:gd name="connsiteY2" fmla="*/ 0 h 5741043"/>
              <a:gd name="connsiteX3" fmla="*/ 2910309 w 2910309"/>
              <a:gd name="connsiteY3" fmla="*/ 485061 h 5741043"/>
              <a:gd name="connsiteX4" fmla="*/ 2864011 w 2910309"/>
              <a:gd name="connsiteY4" fmla="*/ 3820722 h 5741043"/>
              <a:gd name="connsiteX5" fmla="*/ 2552569 w 2910309"/>
              <a:gd name="connsiteY5" fmla="*/ 4271059 h 5741043"/>
              <a:gd name="connsiteX6" fmla="*/ 380889 w 2910309"/>
              <a:gd name="connsiteY6" fmla="*/ 5741043 h 5741043"/>
              <a:gd name="connsiteX7" fmla="*/ 0 w 2910309"/>
              <a:gd name="connsiteY7" fmla="*/ 5418028 h 5741043"/>
              <a:gd name="connsiteX8" fmla="*/ 0 w 2910309"/>
              <a:gd name="connsiteY8" fmla="*/ 485061 h 5741043"/>
              <a:gd name="connsiteX0" fmla="*/ 0 w 2910309"/>
              <a:gd name="connsiteY0" fmla="*/ 485061 h 5741043"/>
              <a:gd name="connsiteX1" fmla="*/ 485061 w 2910309"/>
              <a:gd name="connsiteY1" fmla="*/ 0 h 5741043"/>
              <a:gd name="connsiteX2" fmla="*/ 2425248 w 2910309"/>
              <a:gd name="connsiteY2" fmla="*/ 0 h 5741043"/>
              <a:gd name="connsiteX3" fmla="*/ 2910309 w 2910309"/>
              <a:gd name="connsiteY3" fmla="*/ 485061 h 5741043"/>
              <a:gd name="connsiteX4" fmla="*/ 2864011 w 2910309"/>
              <a:gd name="connsiteY4" fmla="*/ 3820722 h 5741043"/>
              <a:gd name="connsiteX5" fmla="*/ 2691465 w 2910309"/>
              <a:gd name="connsiteY5" fmla="*/ 4467829 h 5741043"/>
              <a:gd name="connsiteX6" fmla="*/ 380889 w 2910309"/>
              <a:gd name="connsiteY6" fmla="*/ 5741043 h 5741043"/>
              <a:gd name="connsiteX7" fmla="*/ 0 w 2910309"/>
              <a:gd name="connsiteY7" fmla="*/ 5418028 h 5741043"/>
              <a:gd name="connsiteX8" fmla="*/ 0 w 2910309"/>
              <a:gd name="connsiteY8" fmla="*/ 485061 h 5741043"/>
              <a:gd name="connsiteX0" fmla="*/ 8855 w 2919164"/>
              <a:gd name="connsiteY0" fmla="*/ 485061 h 5741043"/>
              <a:gd name="connsiteX1" fmla="*/ 493916 w 2919164"/>
              <a:gd name="connsiteY1" fmla="*/ 0 h 5741043"/>
              <a:gd name="connsiteX2" fmla="*/ 2434103 w 2919164"/>
              <a:gd name="connsiteY2" fmla="*/ 0 h 5741043"/>
              <a:gd name="connsiteX3" fmla="*/ 2919164 w 2919164"/>
              <a:gd name="connsiteY3" fmla="*/ 485061 h 5741043"/>
              <a:gd name="connsiteX4" fmla="*/ 2872866 w 2919164"/>
              <a:gd name="connsiteY4" fmla="*/ 3820722 h 5741043"/>
              <a:gd name="connsiteX5" fmla="*/ 2700320 w 2919164"/>
              <a:gd name="connsiteY5" fmla="*/ 4467829 h 5741043"/>
              <a:gd name="connsiteX6" fmla="*/ 204549 w 2919164"/>
              <a:gd name="connsiteY6" fmla="*/ 5741043 h 5741043"/>
              <a:gd name="connsiteX7" fmla="*/ 8855 w 2919164"/>
              <a:gd name="connsiteY7" fmla="*/ 5418028 h 5741043"/>
              <a:gd name="connsiteX8" fmla="*/ 8855 w 2919164"/>
              <a:gd name="connsiteY8" fmla="*/ 485061 h 5741043"/>
              <a:gd name="connsiteX0" fmla="*/ 8855 w 2919164"/>
              <a:gd name="connsiteY0" fmla="*/ 485061 h 5741043"/>
              <a:gd name="connsiteX1" fmla="*/ 493916 w 2919164"/>
              <a:gd name="connsiteY1" fmla="*/ 0 h 5741043"/>
              <a:gd name="connsiteX2" fmla="*/ 2434103 w 2919164"/>
              <a:gd name="connsiteY2" fmla="*/ 0 h 5741043"/>
              <a:gd name="connsiteX3" fmla="*/ 2919164 w 2919164"/>
              <a:gd name="connsiteY3" fmla="*/ 485061 h 5741043"/>
              <a:gd name="connsiteX4" fmla="*/ 2872866 w 2919164"/>
              <a:gd name="connsiteY4" fmla="*/ 3820722 h 5741043"/>
              <a:gd name="connsiteX5" fmla="*/ 2700320 w 2919164"/>
              <a:gd name="connsiteY5" fmla="*/ 4467829 h 5741043"/>
              <a:gd name="connsiteX6" fmla="*/ 204549 w 2919164"/>
              <a:gd name="connsiteY6" fmla="*/ 5741043 h 5741043"/>
              <a:gd name="connsiteX7" fmla="*/ 8855 w 2919164"/>
              <a:gd name="connsiteY7" fmla="*/ 5418028 h 5741043"/>
              <a:gd name="connsiteX8" fmla="*/ 8855 w 2919164"/>
              <a:gd name="connsiteY8" fmla="*/ 485061 h 5741043"/>
              <a:gd name="connsiteX0" fmla="*/ 8855 w 2919164"/>
              <a:gd name="connsiteY0" fmla="*/ 485061 h 5741043"/>
              <a:gd name="connsiteX1" fmla="*/ 493916 w 2919164"/>
              <a:gd name="connsiteY1" fmla="*/ 0 h 5741043"/>
              <a:gd name="connsiteX2" fmla="*/ 2434103 w 2919164"/>
              <a:gd name="connsiteY2" fmla="*/ 0 h 5741043"/>
              <a:gd name="connsiteX3" fmla="*/ 2919164 w 2919164"/>
              <a:gd name="connsiteY3" fmla="*/ 485061 h 5741043"/>
              <a:gd name="connsiteX4" fmla="*/ 2872866 w 2919164"/>
              <a:gd name="connsiteY4" fmla="*/ 3820722 h 5741043"/>
              <a:gd name="connsiteX5" fmla="*/ 2700320 w 2919164"/>
              <a:gd name="connsiteY5" fmla="*/ 4467829 h 5741043"/>
              <a:gd name="connsiteX6" fmla="*/ 204549 w 2919164"/>
              <a:gd name="connsiteY6" fmla="*/ 5741043 h 5741043"/>
              <a:gd name="connsiteX7" fmla="*/ 8855 w 2919164"/>
              <a:gd name="connsiteY7" fmla="*/ 5418028 h 5741043"/>
              <a:gd name="connsiteX8" fmla="*/ 8855 w 2919164"/>
              <a:gd name="connsiteY8" fmla="*/ 485061 h 5741043"/>
              <a:gd name="connsiteX0" fmla="*/ 8855 w 2919164"/>
              <a:gd name="connsiteY0" fmla="*/ 485061 h 5741043"/>
              <a:gd name="connsiteX1" fmla="*/ 493916 w 2919164"/>
              <a:gd name="connsiteY1" fmla="*/ 0 h 5741043"/>
              <a:gd name="connsiteX2" fmla="*/ 2434103 w 2919164"/>
              <a:gd name="connsiteY2" fmla="*/ 0 h 5741043"/>
              <a:gd name="connsiteX3" fmla="*/ 2919164 w 2919164"/>
              <a:gd name="connsiteY3" fmla="*/ 485061 h 5741043"/>
              <a:gd name="connsiteX4" fmla="*/ 2872866 w 2919164"/>
              <a:gd name="connsiteY4" fmla="*/ 3820722 h 5741043"/>
              <a:gd name="connsiteX5" fmla="*/ 2700320 w 2919164"/>
              <a:gd name="connsiteY5" fmla="*/ 4467829 h 5741043"/>
              <a:gd name="connsiteX6" fmla="*/ 204549 w 2919164"/>
              <a:gd name="connsiteY6" fmla="*/ 5741043 h 5741043"/>
              <a:gd name="connsiteX7" fmla="*/ 8855 w 2919164"/>
              <a:gd name="connsiteY7" fmla="*/ 5418028 h 5741043"/>
              <a:gd name="connsiteX8" fmla="*/ 8855 w 2919164"/>
              <a:gd name="connsiteY8" fmla="*/ 485061 h 5741043"/>
              <a:gd name="connsiteX0" fmla="*/ 8855 w 2919164"/>
              <a:gd name="connsiteY0" fmla="*/ 485061 h 5741043"/>
              <a:gd name="connsiteX1" fmla="*/ 493916 w 2919164"/>
              <a:gd name="connsiteY1" fmla="*/ 0 h 5741043"/>
              <a:gd name="connsiteX2" fmla="*/ 2434103 w 2919164"/>
              <a:gd name="connsiteY2" fmla="*/ 0 h 5741043"/>
              <a:gd name="connsiteX3" fmla="*/ 2919164 w 2919164"/>
              <a:gd name="connsiteY3" fmla="*/ 485061 h 5741043"/>
              <a:gd name="connsiteX4" fmla="*/ 2907590 w 2919164"/>
              <a:gd name="connsiteY4" fmla="*/ 3485056 h 5741043"/>
              <a:gd name="connsiteX5" fmla="*/ 2700320 w 2919164"/>
              <a:gd name="connsiteY5" fmla="*/ 4467829 h 5741043"/>
              <a:gd name="connsiteX6" fmla="*/ 204549 w 2919164"/>
              <a:gd name="connsiteY6" fmla="*/ 5741043 h 5741043"/>
              <a:gd name="connsiteX7" fmla="*/ 8855 w 2919164"/>
              <a:gd name="connsiteY7" fmla="*/ 5418028 h 5741043"/>
              <a:gd name="connsiteX8" fmla="*/ 8855 w 2919164"/>
              <a:gd name="connsiteY8" fmla="*/ 485061 h 5741043"/>
              <a:gd name="connsiteX0" fmla="*/ 8855 w 2956514"/>
              <a:gd name="connsiteY0" fmla="*/ 485061 h 5741043"/>
              <a:gd name="connsiteX1" fmla="*/ 493916 w 2956514"/>
              <a:gd name="connsiteY1" fmla="*/ 0 h 5741043"/>
              <a:gd name="connsiteX2" fmla="*/ 2434103 w 2956514"/>
              <a:gd name="connsiteY2" fmla="*/ 0 h 5741043"/>
              <a:gd name="connsiteX3" fmla="*/ 2919164 w 2956514"/>
              <a:gd name="connsiteY3" fmla="*/ 485061 h 5741043"/>
              <a:gd name="connsiteX4" fmla="*/ 2907590 w 2956514"/>
              <a:gd name="connsiteY4" fmla="*/ 3485056 h 5741043"/>
              <a:gd name="connsiteX5" fmla="*/ 2700320 w 2956514"/>
              <a:gd name="connsiteY5" fmla="*/ 4467829 h 5741043"/>
              <a:gd name="connsiteX6" fmla="*/ 204549 w 2956514"/>
              <a:gd name="connsiteY6" fmla="*/ 5741043 h 5741043"/>
              <a:gd name="connsiteX7" fmla="*/ 8855 w 2956514"/>
              <a:gd name="connsiteY7" fmla="*/ 5418028 h 5741043"/>
              <a:gd name="connsiteX8" fmla="*/ 8855 w 2956514"/>
              <a:gd name="connsiteY8" fmla="*/ 485061 h 5741043"/>
              <a:gd name="connsiteX0" fmla="*/ 8855 w 3009112"/>
              <a:gd name="connsiteY0" fmla="*/ 485061 h 5741043"/>
              <a:gd name="connsiteX1" fmla="*/ 493916 w 3009112"/>
              <a:gd name="connsiteY1" fmla="*/ 0 h 5741043"/>
              <a:gd name="connsiteX2" fmla="*/ 2434103 w 3009112"/>
              <a:gd name="connsiteY2" fmla="*/ 0 h 5741043"/>
              <a:gd name="connsiteX3" fmla="*/ 2919164 w 3009112"/>
              <a:gd name="connsiteY3" fmla="*/ 485061 h 5741043"/>
              <a:gd name="connsiteX4" fmla="*/ 2907590 w 3009112"/>
              <a:gd name="connsiteY4" fmla="*/ 3485056 h 5741043"/>
              <a:gd name="connsiteX5" fmla="*/ 2792918 w 3009112"/>
              <a:gd name="connsiteY5" fmla="*/ 4398381 h 5741043"/>
              <a:gd name="connsiteX6" fmla="*/ 204549 w 3009112"/>
              <a:gd name="connsiteY6" fmla="*/ 5741043 h 5741043"/>
              <a:gd name="connsiteX7" fmla="*/ 8855 w 3009112"/>
              <a:gd name="connsiteY7" fmla="*/ 5418028 h 5741043"/>
              <a:gd name="connsiteX8" fmla="*/ 8855 w 3009112"/>
              <a:gd name="connsiteY8" fmla="*/ 485061 h 5741043"/>
              <a:gd name="connsiteX0" fmla="*/ 8855 w 2919164"/>
              <a:gd name="connsiteY0" fmla="*/ 485061 h 5741043"/>
              <a:gd name="connsiteX1" fmla="*/ 493916 w 2919164"/>
              <a:gd name="connsiteY1" fmla="*/ 0 h 5741043"/>
              <a:gd name="connsiteX2" fmla="*/ 2434103 w 2919164"/>
              <a:gd name="connsiteY2" fmla="*/ 0 h 5741043"/>
              <a:gd name="connsiteX3" fmla="*/ 2919164 w 2919164"/>
              <a:gd name="connsiteY3" fmla="*/ 485061 h 5741043"/>
              <a:gd name="connsiteX4" fmla="*/ 2907590 w 2919164"/>
              <a:gd name="connsiteY4" fmla="*/ 3485056 h 5741043"/>
              <a:gd name="connsiteX5" fmla="*/ 2792918 w 2919164"/>
              <a:gd name="connsiteY5" fmla="*/ 4398381 h 5741043"/>
              <a:gd name="connsiteX6" fmla="*/ 204549 w 2919164"/>
              <a:gd name="connsiteY6" fmla="*/ 5741043 h 5741043"/>
              <a:gd name="connsiteX7" fmla="*/ 8855 w 2919164"/>
              <a:gd name="connsiteY7" fmla="*/ 5418028 h 5741043"/>
              <a:gd name="connsiteX8" fmla="*/ 8855 w 2919164"/>
              <a:gd name="connsiteY8" fmla="*/ 485061 h 5741043"/>
              <a:gd name="connsiteX0" fmla="*/ 8855 w 2919164"/>
              <a:gd name="connsiteY0" fmla="*/ 485061 h 5741043"/>
              <a:gd name="connsiteX1" fmla="*/ 493916 w 2919164"/>
              <a:gd name="connsiteY1" fmla="*/ 0 h 5741043"/>
              <a:gd name="connsiteX2" fmla="*/ 2434103 w 2919164"/>
              <a:gd name="connsiteY2" fmla="*/ 0 h 5741043"/>
              <a:gd name="connsiteX3" fmla="*/ 2919164 w 2919164"/>
              <a:gd name="connsiteY3" fmla="*/ 485061 h 5741043"/>
              <a:gd name="connsiteX4" fmla="*/ 2907590 w 2919164"/>
              <a:gd name="connsiteY4" fmla="*/ 3485056 h 5741043"/>
              <a:gd name="connsiteX5" fmla="*/ 2792918 w 2919164"/>
              <a:gd name="connsiteY5" fmla="*/ 4398381 h 5741043"/>
              <a:gd name="connsiteX6" fmla="*/ 204549 w 2919164"/>
              <a:gd name="connsiteY6" fmla="*/ 5741043 h 5741043"/>
              <a:gd name="connsiteX7" fmla="*/ 8855 w 2919164"/>
              <a:gd name="connsiteY7" fmla="*/ 5418028 h 5741043"/>
              <a:gd name="connsiteX8" fmla="*/ 8855 w 2919164"/>
              <a:gd name="connsiteY8" fmla="*/ 485061 h 5741043"/>
              <a:gd name="connsiteX0" fmla="*/ 32004 w 2919164"/>
              <a:gd name="connsiteY0" fmla="*/ 169391 h 5772613"/>
              <a:gd name="connsiteX1" fmla="*/ 493916 w 2919164"/>
              <a:gd name="connsiteY1" fmla="*/ 31570 h 5772613"/>
              <a:gd name="connsiteX2" fmla="*/ 2434103 w 2919164"/>
              <a:gd name="connsiteY2" fmla="*/ 31570 h 5772613"/>
              <a:gd name="connsiteX3" fmla="*/ 2919164 w 2919164"/>
              <a:gd name="connsiteY3" fmla="*/ 516631 h 5772613"/>
              <a:gd name="connsiteX4" fmla="*/ 2907590 w 2919164"/>
              <a:gd name="connsiteY4" fmla="*/ 3516626 h 5772613"/>
              <a:gd name="connsiteX5" fmla="*/ 2792918 w 2919164"/>
              <a:gd name="connsiteY5" fmla="*/ 4429951 h 5772613"/>
              <a:gd name="connsiteX6" fmla="*/ 204549 w 2919164"/>
              <a:gd name="connsiteY6" fmla="*/ 5772613 h 5772613"/>
              <a:gd name="connsiteX7" fmla="*/ 8855 w 2919164"/>
              <a:gd name="connsiteY7" fmla="*/ 5449598 h 5772613"/>
              <a:gd name="connsiteX8" fmla="*/ 32004 w 2919164"/>
              <a:gd name="connsiteY8" fmla="*/ 169391 h 5772613"/>
              <a:gd name="connsiteX0" fmla="*/ 32004 w 2919164"/>
              <a:gd name="connsiteY0" fmla="*/ 196522 h 5799744"/>
              <a:gd name="connsiteX1" fmla="*/ 679111 w 2919164"/>
              <a:gd name="connsiteY1" fmla="*/ 12402 h 5799744"/>
              <a:gd name="connsiteX2" fmla="*/ 2434103 w 2919164"/>
              <a:gd name="connsiteY2" fmla="*/ 58701 h 5799744"/>
              <a:gd name="connsiteX3" fmla="*/ 2919164 w 2919164"/>
              <a:gd name="connsiteY3" fmla="*/ 543762 h 5799744"/>
              <a:gd name="connsiteX4" fmla="*/ 2907590 w 2919164"/>
              <a:gd name="connsiteY4" fmla="*/ 3543757 h 5799744"/>
              <a:gd name="connsiteX5" fmla="*/ 2792918 w 2919164"/>
              <a:gd name="connsiteY5" fmla="*/ 4457082 h 5799744"/>
              <a:gd name="connsiteX6" fmla="*/ 204549 w 2919164"/>
              <a:gd name="connsiteY6" fmla="*/ 5799744 h 5799744"/>
              <a:gd name="connsiteX7" fmla="*/ 8855 w 2919164"/>
              <a:gd name="connsiteY7" fmla="*/ 5476729 h 5799744"/>
              <a:gd name="connsiteX8" fmla="*/ 32004 w 2919164"/>
              <a:gd name="connsiteY8" fmla="*/ 196522 h 5799744"/>
              <a:gd name="connsiteX0" fmla="*/ 32004 w 2922687"/>
              <a:gd name="connsiteY0" fmla="*/ 207269 h 5810491"/>
              <a:gd name="connsiteX1" fmla="*/ 679111 w 2922687"/>
              <a:gd name="connsiteY1" fmla="*/ 23149 h 5810491"/>
              <a:gd name="connsiteX2" fmla="*/ 2700321 w 2922687"/>
              <a:gd name="connsiteY2" fmla="*/ 0 h 5810491"/>
              <a:gd name="connsiteX3" fmla="*/ 2919164 w 2922687"/>
              <a:gd name="connsiteY3" fmla="*/ 554509 h 5810491"/>
              <a:gd name="connsiteX4" fmla="*/ 2907590 w 2922687"/>
              <a:gd name="connsiteY4" fmla="*/ 3554504 h 5810491"/>
              <a:gd name="connsiteX5" fmla="*/ 2792918 w 2922687"/>
              <a:gd name="connsiteY5" fmla="*/ 4467829 h 5810491"/>
              <a:gd name="connsiteX6" fmla="*/ 204549 w 2922687"/>
              <a:gd name="connsiteY6" fmla="*/ 5810491 h 5810491"/>
              <a:gd name="connsiteX7" fmla="*/ 8855 w 2922687"/>
              <a:gd name="connsiteY7" fmla="*/ 5487476 h 5810491"/>
              <a:gd name="connsiteX8" fmla="*/ 32004 w 2922687"/>
              <a:gd name="connsiteY8" fmla="*/ 207269 h 5810491"/>
              <a:gd name="connsiteX0" fmla="*/ 32004 w 2919164"/>
              <a:gd name="connsiteY0" fmla="*/ 207269 h 5810491"/>
              <a:gd name="connsiteX1" fmla="*/ 679111 w 2919164"/>
              <a:gd name="connsiteY1" fmla="*/ 23149 h 5810491"/>
              <a:gd name="connsiteX2" fmla="*/ 2700321 w 2919164"/>
              <a:gd name="connsiteY2" fmla="*/ 0 h 5810491"/>
              <a:gd name="connsiteX3" fmla="*/ 2919164 w 2919164"/>
              <a:gd name="connsiteY3" fmla="*/ 554509 h 5810491"/>
              <a:gd name="connsiteX4" fmla="*/ 2907590 w 2919164"/>
              <a:gd name="connsiteY4" fmla="*/ 3554504 h 5810491"/>
              <a:gd name="connsiteX5" fmla="*/ 2792918 w 2919164"/>
              <a:gd name="connsiteY5" fmla="*/ 4467829 h 5810491"/>
              <a:gd name="connsiteX6" fmla="*/ 204549 w 2919164"/>
              <a:gd name="connsiteY6" fmla="*/ 5810491 h 5810491"/>
              <a:gd name="connsiteX7" fmla="*/ 8855 w 2919164"/>
              <a:gd name="connsiteY7" fmla="*/ 5487476 h 5810491"/>
              <a:gd name="connsiteX8" fmla="*/ 32004 w 2919164"/>
              <a:gd name="connsiteY8" fmla="*/ 207269 h 5810491"/>
              <a:gd name="connsiteX0" fmla="*/ 32004 w 2919177"/>
              <a:gd name="connsiteY0" fmla="*/ 277016 h 5880238"/>
              <a:gd name="connsiteX1" fmla="*/ 679111 w 2919177"/>
              <a:gd name="connsiteY1" fmla="*/ 92896 h 5880238"/>
              <a:gd name="connsiteX2" fmla="*/ 2700321 w 2919177"/>
              <a:gd name="connsiteY2" fmla="*/ 69747 h 5880238"/>
              <a:gd name="connsiteX3" fmla="*/ 2884442 w 2919177"/>
              <a:gd name="connsiteY3" fmla="*/ 23449 h 5880238"/>
              <a:gd name="connsiteX4" fmla="*/ 2919164 w 2919177"/>
              <a:gd name="connsiteY4" fmla="*/ 624256 h 5880238"/>
              <a:gd name="connsiteX5" fmla="*/ 2907590 w 2919177"/>
              <a:gd name="connsiteY5" fmla="*/ 3624251 h 5880238"/>
              <a:gd name="connsiteX6" fmla="*/ 2792918 w 2919177"/>
              <a:gd name="connsiteY6" fmla="*/ 4537576 h 5880238"/>
              <a:gd name="connsiteX7" fmla="*/ 204549 w 2919177"/>
              <a:gd name="connsiteY7" fmla="*/ 5880238 h 5880238"/>
              <a:gd name="connsiteX8" fmla="*/ 8855 w 2919177"/>
              <a:gd name="connsiteY8" fmla="*/ 5557223 h 5880238"/>
              <a:gd name="connsiteX9" fmla="*/ 32004 w 2919177"/>
              <a:gd name="connsiteY9" fmla="*/ 277016 h 5880238"/>
              <a:gd name="connsiteX0" fmla="*/ 32004 w 2918403"/>
              <a:gd name="connsiteY0" fmla="*/ 277016 h 5880238"/>
              <a:gd name="connsiteX1" fmla="*/ 679111 w 2918403"/>
              <a:gd name="connsiteY1" fmla="*/ 92896 h 5880238"/>
              <a:gd name="connsiteX2" fmla="*/ 2700321 w 2918403"/>
              <a:gd name="connsiteY2" fmla="*/ 69747 h 5880238"/>
              <a:gd name="connsiteX3" fmla="*/ 2884442 w 2918403"/>
              <a:gd name="connsiteY3" fmla="*/ 23449 h 5880238"/>
              <a:gd name="connsiteX4" fmla="*/ 2861291 w 2918403"/>
              <a:gd name="connsiteY4" fmla="*/ 624256 h 5880238"/>
              <a:gd name="connsiteX5" fmla="*/ 2907590 w 2918403"/>
              <a:gd name="connsiteY5" fmla="*/ 3624251 h 5880238"/>
              <a:gd name="connsiteX6" fmla="*/ 2792918 w 2918403"/>
              <a:gd name="connsiteY6" fmla="*/ 4537576 h 5880238"/>
              <a:gd name="connsiteX7" fmla="*/ 204549 w 2918403"/>
              <a:gd name="connsiteY7" fmla="*/ 5880238 h 5880238"/>
              <a:gd name="connsiteX8" fmla="*/ 8855 w 2918403"/>
              <a:gd name="connsiteY8" fmla="*/ 5557223 h 5880238"/>
              <a:gd name="connsiteX9" fmla="*/ 32004 w 2918403"/>
              <a:gd name="connsiteY9" fmla="*/ 277016 h 5880238"/>
              <a:gd name="connsiteX0" fmla="*/ 32004 w 2918403"/>
              <a:gd name="connsiteY0" fmla="*/ 277016 h 5880238"/>
              <a:gd name="connsiteX1" fmla="*/ 679111 w 2918403"/>
              <a:gd name="connsiteY1" fmla="*/ 92896 h 5880238"/>
              <a:gd name="connsiteX2" fmla="*/ 2700321 w 2918403"/>
              <a:gd name="connsiteY2" fmla="*/ 69747 h 5880238"/>
              <a:gd name="connsiteX3" fmla="*/ 2884442 w 2918403"/>
              <a:gd name="connsiteY3" fmla="*/ 23449 h 5880238"/>
              <a:gd name="connsiteX4" fmla="*/ 2884441 w 2918403"/>
              <a:gd name="connsiteY4" fmla="*/ 658980 h 5880238"/>
              <a:gd name="connsiteX5" fmla="*/ 2907590 w 2918403"/>
              <a:gd name="connsiteY5" fmla="*/ 3624251 h 5880238"/>
              <a:gd name="connsiteX6" fmla="*/ 2792918 w 2918403"/>
              <a:gd name="connsiteY6" fmla="*/ 4537576 h 5880238"/>
              <a:gd name="connsiteX7" fmla="*/ 204549 w 2918403"/>
              <a:gd name="connsiteY7" fmla="*/ 5880238 h 5880238"/>
              <a:gd name="connsiteX8" fmla="*/ 8855 w 2918403"/>
              <a:gd name="connsiteY8" fmla="*/ 5557223 h 5880238"/>
              <a:gd name="connsiteX9" fmla="*/ 32004 w 2918403"/>
              <a:gd name="connsiteY9" fmla="*/ 277016 h 5880238"/>
              <a:gd name="connsiteX0" fmla="*/ 32004 w 2918403"/>
              <a:gd name="connsiteY0" fmla="*/ 277016 h 5880238"/>
              <a:gd name="connsiteX1" fmla="*/ 679111 w 2918403"/>
              <a:gd name="connsiteY1" fmla="*/ 92896 h 5880238"/>
              <a:gd name="connsiteX2" fmla="*/ 2700321 w 2918403"/>
              <a:gd name="connsiteY2" fmla="*/ 69747 h 5880238"/>
              <a:gd name="connsiteX3" fmla="*/ 2884442 w 2918403"/>
              <a:gd name="connsiteY3" fmla="*/ 23449 h 5880238"/>
              <a:gd name="connsiteX4" fmla="*/ 2884441 w 2918403"/>
              <a:gd name="connsiteY4" fmla="*/ 658980 h 5880238"/>
              <a:gd name="connsiteX5" fmla="*/ 2907590 w 2918403"/>
              <a:gd name="connsiteY5" fmla="*/ 3624251 h 5880238"/>
              <a:gd name="connsiteX6" fmla="*/ 2792918 w 2918403"/>
              <a:gd name="connsiteY6" fmla="*/ 4537576 h 5880238"/>
              <a:gd name="connsiteX7" fmla="*/ 204549 w 2918403"/>
              <a:gd name="connsiteY7" fmla="*/ 5880238 h 5880238"/>
              <a:gd name="connsiteX8" fmla="*/ 8855 w 2918403"/>
              <a:gd name="connsiteY8" fmla="*/ 5557223 h 5880238"/>
              <a:gd name="connsiteX9" fmla="*/ 32004 w 2918403"/>
              <a:gd name="connsiteY9" fmla="*/ 277016 h 5880238"/>
              <a:gd name="connsiteX0" fmla="*/ 32004 w 2918403"/>
              <a:gd name="connsiteY0" fmla="*/ 277016 h 5880238"/>
              <a:gd name="connsiteX1" fmla="*/ 679111 w 2918403"/>
              <a:gd name="connsiteY1" fmla="*/ 92896 h 5880238"/>
              <a:gd name="connsiteX2" fmla="*/ 2700321 w 2918403"/>
              <a:gd name="connsiteY2" fmla="*/ 69747 h 5880238"/>
              <a:gd name="connsiteX3" fmla="*/ 2884442 w 2918403"/>
              <a:gd name="connsiteY3" fmla="*/ 23449 h 5880238"/>
              <a:gd name="connsiteX4" fmla="*/ 2884441 w 2918403"/>
              <a:gd name="connsiteY4" fmla="*/ 658980 h 5880238"/>
              <a:gd name="connsiteX5" fmla="*/ 2896015 w 2918403"/>
              <a:gd name="connsiteY5" fmla="*/ 3543229 h 5880238"/>
              <a:gd name="connsiteX6" fmla="*/ 2792918 w 2918403"/>
              <a:gd name="connsiteY6" fmla="*/ 4537576 h 5880238"/>
              <a:gd name="connsiteX7" fmla="*/ 204549 w 2918403"/>
              <a:gd name="connsiteY7" fmla="*/ 5880238 h 5880238"/>
              <a:gd name="connsiteX8" fmla="*/ 8855 w 2918403"/>
              <a:gd name="connsiteY8" fmla="*/ 5557223 h 5880238"/>
              <a:gd name="connsiteX9" fmla="*/ 32004 w 2918403"/>
              <a:gd name="connsiteY9" fmla="*/ 277016 h 5880238"/>
              <a:gd name="connsiteX0" fmla="*/ 32004 w 2932537"/>
              <a:gd name="connsiteY0" fmla="*/ 277016 h 5880238"/>
              <a:gd name="connsiteX1" fmla="*/ 679111 w 2932537"/>
              <a:gd name="connsiteY1" fmla="*/ 92896 h 5880238"/>
              <a:gd name="connsiteX2" fmla="*/ 2700321 w 2932537"/>
              <a:gd name="connsiteY2" fmla="*/ 69747 h 5880238"/>
              <a:gd name="connsiteX3" fmla="*/ 2884442 w 2932537"/>
              <a:gd name="connsiteY3" fmla="*/ 23449 h 5880238"/>
              <a:gd name="connsiteX4" fmla="*/ 2884441 w 2932537"/>
              <a:gd name="connsiteY4" fmla="*/ 658980 h 5880238"/>
              <a:gd name="connsiteX5" fmla="*/ 2896015 w 2932537"/>
              <a:gd name="connsiteY5" fmla="*/ 3543229 h 5880238"/>
              <a:gd name="connsiteX6" fmla="*/ 2873941 w 2932537"/>
              <a:gd name="connsiteY6" fmla="*/ 4526001 h 5880238"/>
              <a:gd name="connsiteX7" fmla="*/ 204549 w 2932537"/>
              <a:gd name="connsiteY7" fmla="*/ 5880238 h 5880238"/>
              <a:gd name="connsiteX8" fmla="*/ 8855 w 2932537"/>
              <a:gd name="connsiteY8" fmla="*/ 5557223 h 5880238"/>
              <a:gd name="connsiteX9" fmla="*/ 32004 w 2932537"/>
              <a:gd name="connsiteY9" fmla="*/ 277016 h 5880238"/>
              <a:gd name="connsiteX0" fmla="*/ 32004 w 2932537"/>
              <a:gd name="connsiteY0" fmla="*/ 277016 h 5880238"/>
              <a:gd name="connsiteX1" fmla="*/ 679111 w 2932537"/>
              <a:gd name="connsiteY1" fmla="*/ 92896 h 5880238"/>
              <a:gd name="connsiteX2" fmla="*/ 2700321 w 2932537"/>
              <a:gd name="connsiteY2" fmla="*/ 69747 h 5880238"/>
              <a:gd name="connsiteX3" fmla="*/ 2884442 w 2932537"/>
              <a:gd name="connsiteY3" fmla="*/ 23449 h 5880238"/>
              <a:gd name="connsiteX4" fmla="*/ 2884441 w 2932537"/>
              <a:gd name="connsiteY4" fmla="*/ 658980 h 5880238"/>
              <a:gd name="connsiteX5" fmla="*/ 2896015 w 2932537"/>
              <a:gd name="connsiteY5" fmla="*/ 3543229 h 5880238"/>
              <a:gd name="connsiteX6" fmla="*/ 2873941 w 2932537"/>
              <a:gd name="connsiteY6" fmla="*/ 4526001 h 5880238"/>
              <a:gd name="connsiteX7" fmla="*/ 204549 w 2932537"/>
              <a:gd name="connsiteY7" fmla="*/ 5880238 h 5880238"/>
              <a:gd name="connsiteX8" fmla="*/ 8855 w 2932537"/>
              <a:gd name="connsiteY8" fmla="*/ 5557223 h 5880238"/>
              <a:gd name="connsiteX9" fmla="*/ 32004 w 2932537"/>
              <a:gd name="connsiteY9" fmla="*/ 277016 h 5880238"/>
              <a:gd name="connsiteX0" fmla="*/ 23283 w 2923816"/>
              <a:gd name="connsiteY0" fmla="*/ 277016 h 5857089"/>
              <a:gd name="connsiteX1" fmla="*/ 670390 w 2923816"/>
              <a:gd name="connsiteY1" fmla="*/ 92896 h 5857089"/>
              <a:gd name="connsiteX2" fmla="*/ 2691600 w 2923816"/>
              <a:gd name="connsiteY2" fmla="*/ 69747 h 5857089"/>
              <a:gd name="connsiteX3" fmla="*/ 2875721 w 2923816"/>
              <a:gd name="connsiteY3" fmla="*/ 23449 h 5857089"/>
              <a:gd name="connsiteX4" fmla="*/ 2875720 w 2923816"/>
              <a:gd name="connsiteY4" fmla="*/ 658980 h 5857089"/>
              <a:gd name="connsiteX5" fmla="*/ 2887294 w 2923816"/>
              <a:gd name="connsiteY5" fmla="*/ 3543229 h 5857089"/>
              <a:gd name="connsiteX6" fmla="*/ 2865220 w 2923816"/>
              <a:gd name="connsiteY6" fmla="*/ 4526001 h 5857089"/>
              <a:gd name="connsiteX7" fmla="*/ 253702 w 2923816"/>
              <a:gd name="connsiteY7" fmla="*/ 5857089 h 5857089"/>
              <a:gd name="connsiteX8" fmla="*/ 134 w 2923816"/>
              <a:gd name="connsiteY8" fmla="*/ 5557223 h 5857089"/>
              <a:gd name="connsiteX9" fmla="*/ 23283 w 2923816"/>
              <a:gd name="connsiteY9" fmla="*/ 277016 h 5857089"/>
              <a:gd name="connsiteX0" fmla="*/ 23283 w 2923816"/>
              <a:gd name="connsiteY0" fmla="*/ 277016 h 5857089"/>
              <a:gd name="connsiteX1" fmla="*/ 670390 w 2923816"/>
              <a:gd name="connsiteY1" fmla="*/ 92896 h 5857089"/>
              <a:gd name="connsiteX2" fmla="*/ 2691600 w 2923816"/>
              <a:gd name="connsiteY2" fmla="*/ 69747 h 5857089"/>
              <a:gd name="connsiteX3" fmla="*/ 2875721 w 2923816"/>
              <a:gd name="connsiteY3" fmla="*/ 23449 h 5857089"/>
              <a:gd name="connsiteX4" fmla="*/ 2875720 w 2923816"/>
              <a:gd name="connsiteY4" fmla="*/ 658980 h 5857089"/>
              <a:gd name="connsiteX5" fmla="*/ 2887294 w 2923816"/>
              <a:gd name="connsiteY5" fmla="*/ 3543229 h 5857089"/>
              <a:gd name="connsiteX6" fmla="*/ 2865220 w 2923816"/>
              <a:gd name="connsiteY6" fmla="*/ 4526001 h 5857089"/>
              <a:gd name="connsiteX7" fmla="*/ 253702 w 2923816"/>
              <a:gd name="connsiteY7" fmla="*/ 5857089 h 5857089"/>
              <a:gd name="connsiteX8" fmla="*/ 134 w 2923816"/>
              <a:gd name="connsiteY8" fmla="*/ 5557223 h 5857089"/>
              <a:gd name="connsiteX9" fmla="*/ 23283 w 2923816"/>
              <a:gd name="connsiteY9" fmla="*/ 277016 h 5857089"/>
              <a:gd name="connsiteX0" fmla="*/ 23283 w 2923816"/>
              <a:gd name="connsiteY0" fmla="*/ 277016 h 5857089"/>
              <a:gd name="connsiteX1" fmla="*/ 670390 w 2923816"/>
              <a:gd name="connsiteY1" fmla="*/ 92896 h 5857089"/>
              <a:gd name="connsiteX2" fmla="*/ 2691600 w 2923816"/>
              <a:gd name="connsiteY2" fmla="*/ 69747 h 5857089"/>
              <a:gd name="connsiteX3" fmla="*/ 2875721 w 2923816"/>
              <a:gd name="connsiteY3" fmla="*/ 23449 h 5857089"/>
              <a:gd name="connsiteX4" fmla="*/ 2875720 w 2923816"/>
              <a:gd name="connsiteY4" fmla="*/ 658980 h 5857089"/>
              <a:gd name="connsiteX5" fmla="*/ 2887294 w 2923816"/>
              <a:gd name="connsiteY5" fmla="*/ 3543229 h 5857089"/>
              <a:gd name="connsiteX6" fmla="*/ 2865220 w 2923816"/>
              <a:gd name="connsiteY6" fmla="*/ 4526001 h 5857089"/>
              <a:gd name="connsiteX7" fmla="*/ 253702 w 2923816"/>
              <a:gd name="connsiteY7" fmla="*/ 5857089 h 5857089"/>
              <a:gd name="connsiteX8" fmla="*/ 134 w 2923816"/>
              <a:gd name="connsiteY8" fmla="*/ 5557223 h 5857089"/>
              <a:gd name="connsiteX9" fmla="*/ 23283 w 2923816"/>
              <a:gd name="connsiteY9" fmla="*/ 277016 h 5857089"/>
              <a:gd name="connsiteX0" fmla="*/ 0 w 2900533"/>
              <a:gd name="connsiteY0" fmla="*/ 277016 h 5857089"/>
              <a:gd name="connsiteX1" fmla="*/ 647107 w 2900533"/>
              <a:gd name="connsiteY1" fmla="*/ 92896 h 5857089"/>
              <a:gd name="connsiteX2" fmla="*/ 2668317 w 2900533"/>
              <a:gd name="connsiteY2" fmla="*/ 69747 h 5857089"/>
              <a:gd name="connsiteX3" fmla="*/ 2852438 w 2900533"/>
              <a:gd name="connsiteY3" fmla="*/ 23449 h 5857089"/>
              <a:gd name="connsiteX4" fmla="*/ 2852437 w 2900533"/>
              <a:gd name="connsiteY4" fmla="*/ 658980 h 5857089"/>
              <a:gd name="connsiteX5" fmla="*/ 2864011 w 2900533"/>
              <a:gd name="connsiteY5" fmla="*/ 3543229 h 5857089"/>
              <a:gd name="connsiteX6" fmla="*/ 2841937 w 2900533"/>
              <a:gd name="connsiteY6" fmla="*/ 4526001 h 5857089"/>
              <a:gd name="connsiteX7" fmla="*/ 230419 w 2900533"/>
              <a:gd name="connsiteY7" fmla="*/ 5857089 h 5857089"/>
              <a:gd name="connsiteX8" fmla="*/ 57874 w 2900533"/>
              <a:gd name="connsiteY8" fmla="*/ 5568797 h 5857089"/>
              <a:gd name="connsiteX9" fmla="*/ 0 w 2900533"/>
              <a:gd name="connsiteY9" fmla="*/ 277016 h 5857089"/>
              <a:gd name="connsiteX0" fmla="*/ 0 w 2900533"/>
              <a:gd name="connsiteY0" fmla="*/ 277016 h 5868663"/>
              <a:gd name="connsiteX1" fmla="*/ 647107 w 2900533"/>
              <a:gd name="connsiteY1" fmla="*/ 92896 h 5868663"/>
              <a:gd name="connsiteX2" fmla="*/ 2668317 w 2900533"/>
              <a:gd name="connsiteY2" fmla="*/ 69747 h 5868663"/>
              <a:gd name="connsiteX3" fmla="*/ 2852438 w 2900533"/>
              <a:gd name="connsiteY3" fmla="*/ 23449 h 5868663"/>
              <a:gd name="connsiteX4" fmla="*/ 2852437 w 2900533"/>
              <a:gd name="connsiteY4" fmla="*/ 658980 h 5868663"/>
              <a:gd name="connsiteX5" fmla="*/ 2864011 w 2900533"/>
              <a:gd name="connsiteY5" fmla="*/ 3543229 h 5868663"/>
              <a:gd name="connsiteX6" fmla="*/ 2841937 w 2900533"/>
              <a:gd name="connsiteY6" fmla="*/ 4526001 h 5868663"/>
              <a:gd name="connsiteX7" fmla="*/ 230419 w 2900533"/>
              <a:gd name="connsiteY7" fmla="*/ 5868663 h 5868663"/>
              <a:gd name="connsiteX8" fmla="*/ 57874 w 2900533"/>
              <a:gd name="connsiteY8" fmla="*/ 5568797 h 5868663"/>
              <a:gd name="connsiteX9" fmla="*/ 0 w 2900533"/>
              <a:gd name="connsiteY9" fmla="*/ 277016 h 5868663"/>
              <a:gd name="connsiteX0" fmla="*/ 1790 w 2902323"/>
              <a:gd name="connsiteY0" fmla="*/ 277016 h 5868663"/>
              <a:gd name="connsiteX1" fmla="*/ 648897 w 2902323"/>
              <a:gd name="connsiteY1" fmla="*/ 92896 h 5868663"/>
              <a:gd name="connsiteX2" fmla="*/ 2670107 w 2902323"/>
              <a:gd name="connsiteY2" fmla="*/ 69747 h 5868663"/>
              <a:gd name="connsiteX3" fmla="*/ 2854228 w 2902323"/>
              <a:gd name="connsiteY3" fmla="*/ 23449 h 5868663"/>
              <a:gd name="connsiteX4" fmla="*/ 2854227 w 2902323"/>
              <a:gd name="connsiteY4" fmla="*/ 658980 h 5868663"/>
              <a:gd name="connsiteX5" fmla="*/ 2865801 w 2902323"/>
              <a:gd name="connsiteY5" fmla="*/ 3543229 h 5868663"/>
              <a:gd name="connsiteX6" fmla="*/ 2843727 w 2902323"/>
              <a:gd name="connsiteY6" fmla="*/ 4526001 h 5868663"/>
              <a:gd name="connsiteX7" fmla="*/ 232209 w 2902323"/>
              <a:gd name="connsiteY7" fmla="*/ 5868663 h 5868663"/>
              <a:gd name="connsiteX8" fmla="*/ 1790 w 2902323"/>
              <a:gd name="connsiteY8" fmla="*/ 5510924 h 5868663"/>
              <a:gd name="connsiteX9" fmla="*/ 1790 w 2902323"/>
              <a:gd name="connsiteY9" fmla="*/ 277016 h 5868663"/>
              <a:gd name="connsiteX0" fmla="*/ 1790 w 2902323"/>
              <a:gd name="connsiteY0" fmla="*/ 277016 h 5868663"/>
              <a:gd name="connsiteX1" fmla="*/ 648897 w 2902323"/>
              <a:gd name="connsiteY1" fmla="*/ 92896 h 5868663"/>
              <a:gd name="connsiteX2" fmla="*/ 2670107 w 2902323"/>
              <a:gd name="connsiteY2" fmla="*/ 69747 h 5868663"/>
              <a:gd name="connsiteX3" fmla="*/ 2854228 w 2902323"/>
              <a:gd name="connsiteY3" fmla="*/ 23449 h 5868663"/>
              <a:gd name="connsiteX4" fmla="*/ 2854227 w 2902323"/>
              <a:gd name="connsiteY4" fmla="*/ 658980 h 5868663"/>
              <a:gd name="connsiteX5" fmla="*/ 2865801 w 2902323"/>
              <a:gd name="connsiteY5" fmla="*/ 3543229 h 5868663"/>
              <a:gd name="connsiteX6" fmla="*/ 2843727 w 2902323"/>
              <a:gd name="connsiteY6" fmla="*/ 4526001 h 5868663"/>
              <a:gd name="connsiteX7" fmla="*/ 232209 w 2902323"/>
              <a:gd name="connsiteY7" fmla="*/ 5868663 h 5868663"/>
              <a:gd name="connsiteX8" fmla="*/ 1790 w 2902323"/>
              <a:gd name="connsiteY8" fmla="*/ 5510924 h 5868663"/>
              <a:gd name="connsiteX9" fmla="*/ 1790 w 2902323"/>
              <a:gd name="connsiteY9" fmla="*/ 277016 h 5868663"/>
              <a:gd name="connsiteX0" fmla="*/ 1790 w 2902323"/>
              <a:gd name="connsiteY0" fmla="*/ 277016 h 5868663"/>
              <a:gd name="connsiteX1" fmla="*/ 648897 w 2902323"/>
              <a:gd name="connsiteY1" fmla="*/ 92896 h 5868663"/>
              <a:gd name="connsiteX2" fmla="*/ 2670107 w 2902323"/>
              <a:gd name="connsiteY2" fmla="*/ 69747 h 5868663"/>
              <a:gd name="connsiteX3" fmla="*/ 2854228 w 2902323"/>
              <a:gd name="connsiteY3" fmla="*/ 23449 h 5868663"/>
              <a:gd name="connsiteX4" fmla="*/ 2854227 w 2902323"/>
              <a:gd name="connsiteY4" fmla="*/ 658980 h 5868663"/>
              <a:gd name="connsiteX5" fmla="*/ 2865801 w 2902323"/>
              <a:gd name="connsiteY5" fmla="*/ 3543229 h 5868663"/>
              <a:gd name="connsiteX6" fmla="*/ 2843727 w 2902323"/>
              <a:gd name="connsiteY6" fmla="*/ 4526001 h 5868663"/>
              <a:gd name="connsiteX7" fmla="*/ 232209 w 2902323"/>
              <a:gd name="connsiteY7" fmla="*/ 5868663 h 5868663"/>
              <a:gd name="connsiteX8" fmla="*/ 1790 w 2902323"/>
              <a:gd name="connsiteY8" fmla="*/ 5510924 h 5868663"/>
              <a:gd name="connsiteX9" fmla="*/ 1790 w 2902323"/>
              <a:gd name="connsiteY9" fmla="*/ 277016 h 5868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02323" h="5868663">
                <a:moveTo>
                  <a:pt x="1790" y="277016"/>
                </a:moveTo>
                <a:cubicBezTo>
                  <a:pt x="1790" y="9124"/>
                  <a:pt x="381005" y="92896"/>
                  <a:pt x="648897" y="92896"/>
                </a:cubicBezTo>
                <a:lnTo>
                  <a:pt x="2670107" y="69747"/>
                </a:lnTo>
                <a:cubicBezTo>
                  <a:pt x="3041520" y="146912"/>
                  <a:pt x="2817754" y="-68969"/>
                  <a:pt x="2854228" y="23449"/>
                </a:cubicBezTo>
                <a:cubicBezTo>
                  <a:pt x="2890702" y="115867"/>
                  <a:pt x="2854227" y="147586"/>
                  <a:pt x="2854227" y="658980"/>
                </a:cubicBezTo>
                <a:cubicBezTo>
                  <a:pt x="2792495" y="1821024"/>
                  <a:pt x="2858085" y="2554805"/>
                  <a:pt x="2865801" y="3543229"/>
                </a:cubicBezTo>
                <a:cubicBezTo>
                  <a:pt x="2865801" y="3811121"/>
                  <a:pt x="2961148" y="4398680"/>
                  <a:pt x="2843727" y="4526001"/>
                </a:cubicBezTo>
                <a:cubicBezTo>
                  <a:pt x="1560391" y="5023713"/>
                  <a:pt x="971537" y="5532999"/>
                  <a:pt x="232209" y="5868663"/>
                </a:cubicBezTo>
                <a:cubicBezTo>
                  <a:pt x="-35683" y="5868663"/>
                  <a:pt x="1790" y="5778816"/>
                  <a:pt x="1790" y="5510924"/>
                </a:cubicBezTo>
                <a:cubicBezTo>
                  <a:pt x="129112" y="3627393"/>
                  <a:pt x="1790" y="2021652"/>
                  <a:pt x="1790" y="277016"/>
                </a:cubicBezTo>
                <a:close/>
              </a:path>
            </a:pathLst>
          </a:custGeom>
          <a:solidFill>
            <a:srgbClr val="7FC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5118C75-6463-404B-996A-32901D3BDF27}"/>
              </a:ext>
            </a:extLst>
          </p:cNvPr>
          <p:cNvSpPr>
            <a:spLocks noGrp="1"/>
          </p:cNvSpPr>
          <p:nvPr>
            <p:ph type="title"/>
          </p:nvPr>
        </p:nvSpPr>
        <p:spPr>
          <a:xfrm>
            <a:off x="4358888" y="2441702"/>
            <a:ext cx="6713315" cy="1325563"/>
          </a:xfrm>
        </p:spPr>
        <p:txBody>
          <a:bodyPr/>
          <a:lstStyle>
            <a:lvl1pPr algn="l">
              <a:defRPr/>
            </a:lvl1pPr>
          </a:lstStyle>
          <a:p>
            <a:r>
              <a:rPr lang="en-US" dirty="0"/>
              <a:t>Click to edit Master title style</a:t>
            </a:r>
          </a:p>
        </p:txBody>
      </p:sp>
      <p:sp>
        <p:nvSpPr>
          <p:cNvPr id="8" name="Picture Placeholder 7">
            <a:extLst>
              <a:ext uri="{FF2B5EF4-FFF2-40B4-BE49-F238E27FC236}">
                <a16:creationId xmlns:a16="http://schemas.microsoft.com/office/drawing/2014/main" id="{11094E15-3163-CE41-BA73-E97F5430B4F9}"/>
              </a:ext>
            </a:extLst>
          </p:cNvPr>
          <p:cNvSpPr>
            <a:spLocks noGrp="1"/>
          </p:cNvSpPr>
          <p:nvPr>
            <p:ph type="pic" sz="quarter" idx="13"/>
          </p:nvPr>
        </p:nvSpPr>
        <p:spPr>
          <a:xfrm>
            <a:off x="1274959" y="1803601"/>
            <a:ext cx="1947569" cy="1949326"/>
          </a:xfrm>
        </p:spPr>
        <p:txBody>
          <a:bodyPr/>
          <a:lstStyle/>
          <a:p>
            <a:endParaRPr lang="en-US" dirty="0"/>
          </a:p>
        </p:txBody>
      </p:sp>
      <p:sp>
        <p:nvSpPr>
          <p:cNvPr id="12" name="Rectangle 11">
            <a:extLst>
              <a:ext uri="{FF2B5EF4-FFF2-40B4-BE49-F238E27FC236}">
                <a16:creationId xmlns:a16="http://schemas.microsoft.com/office/drawing/2014/main" id="{09FDC0CE-42FD-F44B-B985-65A10A0091C4}"/>
              </a:ext>
            </a:extLst>
          </p:cNvPr>
          <p:cNvSpPr/>
          <p:nvPr userDrawn="1"/>
        </p:nvSpPr>
        <p:spPr>
          <a:xfrm>
            <a:off x="0" y="6215605"/>
            <a:ext cx="12192000" cy="6423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5">
            <a:extLst>
              <a:ext uri="{FF2B5EF4-FFF2-40B4-BE49-F238E27FC236}">
                <a16:creationId xmlns:a16="http://schemas.microsoft.com/office/drawing/2014/main" id="{084BAC1B-6AA8-FB4A-B1E0-F79CFDF162FF}"/>
              </a:ext>
            </a:extLst>
          </p:cNvPr>
          <p:cNvSpPr>
            <a:spLocks noGrp="1"/>
          </p:cNvSpPr>
          <p:nvPr>
            <p:ph sz="quarter" idx="14"/>
          </p:nvPr>
        </p:nvSpPr>
        <p:spPr>
          <a:xfrm>
            <a:off x="4359637" y="3993484"/>
            <a:ext cx="6711950" cy="763588"/>
          </a:xfrm>
        </p:spPr>
        <p:txBody>
          <a:bodyPr/>
          <a:lstStyle>
            <a:lvl1pPr marL="0" indent="0">
              <a:buNone/>
              <a:defRPr/>
            </a:lvl1pPr>
          </a:lstStyle>
          <a:p>
            <a:pPr lvl="0"/>
            <a:r>
              <a:rPr lang="en-US" dirty="0"/>
              <a:t>Click to edit Master text styles</a:t>
            </a:r>
          </a:p>
        </p:txBody>
      </p:sp>
      <p:pic>
        <p:nvPicPr>
          <p:cNvPr id="7" name="Picture 6">
            <a:extLst>
              <a:ext uri="{FF2B5EF4-FFF2-40B4-BE49-F238E27FC236}">
                <a16:creationId xmlns:a16="http://schemas.microsoft.com/office/drawing/2014/main" id="{FB9DC5AD-5A93-8F46-A384-697D1C870AA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2389"/>
          <a:stretch/>
        </p:blipFill>
        <p:spPr>
          <a:xfrm>
            <a:off x="793588" y="-104172"/>
            <a:ext cx="2910309" cy="5729656"/>
          </a:xfrm>
          <a:prstGeom prst="rect">
            <a:avLst/>
          </a:prstGeom>
        </p:spPr>
      </p:pic>
    </p:spTree>
    <p:extLst>
      <p:ext uri="{BB962C8B-B14F-4D97-AF65-F5344CB8AC3E}">
        <p14:creationId xmlns:p14="http://schemas.microsoft.com/office/powerpoint/2010/main" val="2734217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A029EC-235E-8C42-B076-0D9ABA9079ED}"/>
              </a:ext>
            </a:extLst>
          </p:cNvPr>
          <p:cNvSpPr/>
          <p:nvPr userDrawn="1"/>
        </p:nvSpPr>
        <p:spPr>
          <a:xfrm>
            <a:off x="0" y="4021527"/>
            <a:ext cx="12192000" cy="2836474"/>
          </a:xfrm>
          <a:prstGeom prst="rect">
            <a:avLst/>
          </a:prstGeom>
          <a:solidFill>
            <a:srgbClr val="7FC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147EB09F-E909-FD4F-9886-1D7F54AE7AC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7882"/>
          <a:stretch/>
        </p:blipFill>
        <p:spPr>
          <a:xfrm>
            <a:off x="874304" y="-77620"/>
            <a:ext cx="10430691" cy="4067603"/>
          </a:xfrm>
          <a:prstGeom prst="rect">
            <a:avLst/>
          </a:prstGeom>
        </p:spPr>
      </p:pic>
      <p:sp>
        <p:nvSpPr>
          <p:cNvPr id="2" name="Title 1">
            <a:extLst>
              <a:ext uri="{FF2B5EF4-FFF2-40B4-BE49-F238E27FC236}">
                <a16:creationId xmlns:a16="http://schemas.microsoft.com/office/drawing/2014/main" id="{09A58805-11BD-434D-ADFF-96D6D1D8508D}"/>
              </a:ext>
            </a:extLst>
          </p:cNvPr>
          <p:cNvSpPr>
            <a:spLocks noGrp="1"/>
          </p:cNvSpPr>
          <p:nvPr>
            <p:ph type="title"/>
          </p:nvPr>
        </p:nvSpPr>
        <p:spPr>
          <a:xfrm>
            <a:off x="831850" y="4501436"/>
            <a:ext cx="10515600" cy="999834"/>
          </a:xfrm>
        </p:spPr>
        <p:txBody>
          <a:bodyPr anchor="ctr">
            <a:normAutofit/>
          </a:bodyPr>
          <a:lstStyle>
            <a:lvl1pPr algn="ct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D57A978E-2609-144E-8E75-C593A52076FB}"/>
              </a:ext>
            </a:extLst>
          </p:cNvPr>
          <p:cNvSpPr>
            <a:spLocks noGrp="1"/>
          </p:cNvSpPr>
          <p:nvPr>
            <p:ph type="body" idx="1"/>
          </p:nvPr>
        </p:nvSpPr>
        <p:spPr>
          <a:xfrm>
            <a:off x="838200" y="5532814"/>
            <a:ext cx="10515600" cy="365125"/>
          </a:xfr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3662476F-9483-B94A-9313-12778F299BD1}"/>
              </a:ext>
            </a:extLst>
          </p:cNvPr>
          <p:cNvSpPr>
            <a:spLocks noGrp="1"/>
          </p:cNvSpPr>
          <p:nvPr>
            <p:ph type="dt" sz="half" idx="10"/>
          </p:nvPr>
        </p:nvSpPr>
        <p:spPr/>
        <p:txBody>
          <a:bodyPr/>
          <a:lstStyle/>
          <a:p>
            <a:fld id="{CA1F667F-8F36-1B43-9260-F12CE62DC488}" type="datetime1">
              <a:rPr lang="en-US" smtClean="0"/>
              <a:t>6/24/2022</a:t>
            </a:fld>
            <a:endParaRPr lang="en-US" dirty="0"/>
          </a:p>
        </p:txBody>
      </p:sp>
      <p:sp>
        <p:nvSpPr>
          <p:cNvPr id="5" name="Footer Placeholder 4">
            <a:extLst>
              <a:ext uri="{FF2B5EF4-FFF2-40B4-BE49-F238E27FC236}">
                <a16:creationId xmlns:a16="http://schemas.microsoft.com/office/drawing/2014/main" id="{DF68B4A2-4FAB-5045-8AE5-7DE93F219880}"/>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6" name="Slide Number Placeholder 5">
            <a:extLst>
              <a:ext uri="{FF2B5EF4-FFF2-40B4-BE49-F238E27FC236}">
                <a16:creationId xmlns:a16="http://schemas.microsoft.com/office/drawing/2014/main" id="{1C5D5F64-6F73-6B44-A023-94EE945B2BBC}"/>
              </a:ext>
            </a:extLst>
          </p:cNvPr>
          <p:cNvSpPr>
            <a:spLocks noGrp="1"/>
          </p:cNvSpPr>
          <p:nvPr>
            <p:ph type="sldNum" sz="quarter" idx="12"/>
          </p:nvPr>
        </p:nvSpPr>
        <p:spPr/>
        <p:txBody>
          <a:bodyPr/>
          <a:lstStyle/>
          <a:p>
            <a:fld id="{DE3260E4-ED7B-584B-A073-E37901C7426D}" type="slidenum">
              <a:rPr lang="en-US" smtClean="0"/>
              <a:t>‹#›</a:t>
            </a:fld>
            <a:endParaRPr lang="en-US" dirty="0"/>
          </a:p>
        </p:txBody>
      </p:sp>
      <p:pic>
        <p:nvPicPr>
          <p:cNvPr id="14" name="Picture 13">
            <a:extLst>
              <a:ext uri="{FF2B5EF4-FFF2-40B4-BE49-F238E27FC236}">
                <a16:creationId xmlns:a16="http://schemas.microsoft.com/office/drawing/2014/main" id="{59F4EF7C-FAB1-514C-94BB-522587ECFD40}"/>
              </a:ext>
            </a:extLst>
          </p:cNvPr>
          <p:cNvPicPr>
            <a:picLocks noChangeAspect="1"/>
          </p:cNvPicPr>
          <p:nvPr userDrawn="1"/>
        </p:nvPicPr>
        <p:blipFill>
          <a:blip r:embed="rId3"/>
          <a:stretch>
            <a:fillRect/>
          </a:stretch>
        </p:blipFill>
        <p:spPr>
          <a:xfrm>
            <a:off x="0" y="3953801"/>
            <a:ext cx="12192000" cy="103909"/>
          </a:xfrm>
          <a:prstGeom prst="rect">
            <a:avLst/>
          </a:prstGeom>
        </p:spPr>
      </p:pic>
    </p:spTree>
    <p:extLst>
      <p:ext uri="{BB962C8B-B14F-4D97-AF65-F5344CB8AC3E}">
        <p14:creationId xmlns:p14="http://schemas.microsoft.com/office/powerpoint/2010/main" val="1458419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692948E-59A6-5D46-AA1D-44623C3B53D3}"/>
              </a:ext>
            </a:extLst>
          </p:cNvPr>
          <p:cNvSpPr>
            <a:spLocks noGrp="1"/>
          </p:cNvSpPr>
          <p:nvPr>
            <p:ph type="dt" sz="half" idx="10"/>
          </p:nvPr>
        </p:nvSpPr>
        <p:spPr/>
        <p:txBody>
          <a:bodyPr/>
          <a:lstStyle/>
          <a:p>
            <a:fld id="{F2793E7C-1EE9-EC4D-8A86-63FC6BB18D40}" type="datetime1">
              <a:rPr lang="en-US" smtClean="0"/>
              <a:t>6/24/2022</a:t>
            </a:fld>
            <a:endParaRPr lang="en-US" dirty="0"/>
          </a:p>
        </p:txBody>
      </p:sp>
      <p:sp>
        <p:nvSpPr>
          <p:cNvPr id="4" name="Footer Placeholder 3">
            <a:extLst>
              <a:ext uri="{FF2B5EF4-FFF2-40B4-BE49-F238E27FC236}">
                <a16:creationId xmlns:a16="http://schemas.microsoft.com/office/drawing/2014/main" id="{04177E96-E12D-BD4F-8A67-F1CBE62787DE}"/>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5" name="Slide Number Placeholder 4">
            <a:extLst>
              <a:ext uri="{FF2B5EF4-FFF2-40B4-BE49-F238E27FC236}">
                <a16:creationId xmlns:a16="http://schemas.microsoft.com/office/drawing/2014/main" id="{BCB0389E-3D5E-D146-A75F-FFC9E23485A9}"/>
              </a:ext>
            </a:extLst>
          </p:cNvPr>
          <p:cNvSpPr>
            <a:spLocks noGrp="1"/>
          </p:cNvSpPr>
          <p:nvPr>
            <p:ph type="sldNum" sz="quarter" idx="12"/>
          </p:nvPr>
        </p:nvSpPr>
        <p:spPr/>
        <p:txBody>
          <a:bodyPr/>
          <a:lstStyle/>
          <a:p>
            <a:fld id="{DE3260E4-ED7B-584B-A073-E37901C7426D}" type="slidenum">
              <a:rPr lang="en-US" smtClean="0"/>
              <a:t>‹#›</a:t>
            </a:fld>
            <a:endParaRPr lang="en-US" dirty="0"/>
          </a:p>
        </p:txBody>
      </p:sp>
      <p:sp>
        <p:nvSpPr>
          <p:cNvPr id="6" name="Oval 5">
            <a:extLst>
              <a:ext uri="{FF2B5EF4-FFF2-40B4-BE49-F238E27FC236}">
                <a16:creationId xmlns:a16="http://schemas.microsoft.com/office/drawing/2014/main" id="{8192C858-C5EB-9644-800D-15D857566702}"/>
              </a:ext>
            </a:extLst>
          </p:cNvPr>
          <p:cNvSpPr/>
          <p:nvPr userDrawn="1"/>
        </p:nvSpPr>
        <p:spPr>
          <a:xfrm>
            <a:off x="8153400" y="1365813"/>
            <a:ext cx="955876" cy="8912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86DAABE-1D3B-2145-90AF-8455BB98F9C1}"/>
              </a:ext>
            </a:extLst>
          </p:cNvPr>
          <p:cNvSpPr/>
          <p:nvPr userDrawn="1"/>
        </p:nvSpPr>
        <p:spPr>
          <a:xfrm>
            <a:off x="0" y="2910324"/>
            <a:ext cx="5029200" cy="1037352"/>
          </a:xfrm>
          <a:prstGeom prst="rect">
            <a:avLst/>
          </a:prstGeom>
          <a:gradFill>
            <a:gsLst>
              <a:gs pos="0">
                <a:schemeClr val="bg1"/>
              </a:gs>
              <a:gs pos="24000">
                <a:srgbClr val="1B9AB2">
                  <a:lumMod val="90000"/>
                  <a:lumOff val="10000"/>
                </a:srgbClr>
              </a:gs>
              <a:gs pos="100000">
                <a:srgbClr val="1B9AB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1C3CF2BE-965A-EB4F-99B8-EE6F6F9441F4}"/>
              </a:ext>
            </a:extLst>
          </p:cNvPr>
          <p:cNvSpPr>
            <a:spLocks noGrp="1"/>
          </p:cNvSpPr>
          <p:nvPr>
            <p:ph type="title"/>
          </p:nvPr>
        </p:nvSpPr>
        <p:spPr>
          <a:xfrm>
            <a:off x="1105929" y="2910324"/>
            <a:ext cx="3743606" cy="1037351"/>
          </a:xfrm>
        </p:spPr>
        <p:txBody>
          <a:bodyPr anchor="ctr">
            <a:noAutofit/>
          </a:bodyPr>
          <a:lstStyle>
            <a:lvl1pPr algn="l">
              <a:defRPr sz="2800">
                <a:solidFill>
                  <a:schemeClr val="bg1"/>
                </a:solidFill>
              </a:defRPr>
            </a:lvl1pPr>
          </a:lstStyle>
          <a:p>
            <a:r>
              <a:rPr lang="en-US" dirty="0"/>
              <a:t>Click to edit Master title style</a:t>
            </a:r>
          </a:p>
        </p:txBody>
      </p:sp>
      <p:sp>
        <p:nvSpPr>
          <p:cNvPr id="9" name="Text Placeholder 2">
            <a:extLst>
              <a:ext uri="{FF2B5EF4-FFF2-40B4-BE49-F238E27FC236}">
                <a16:creationId xmlns:a16="http://schemas.microsoft.com/office/drawing/2014/main" id="{E1266CCE-3073-2B4E-9764-BCF2F8E95359}"/>
              </a:ext>
            </a:extLst>
          </p:cNvPr>
          <p:cNvSpPr>
            <a:spLocks noGrp="1"/>
          </p:cNvSpPr>
          <p:nvPr>
            <p:ph type="body" idx="1"/>
          </p:nvPr>
        </p:nvSpPr>
        <p:spPr>
          <a:xfrm>
            <a:off x="1105930" y="4426889"/>
            <a:ext cx="3743605" cy="725123"/>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12" name="Picture 11">
            <a:extLst>
              <a:ext uri="{FF2B5EF4-FFF2-40B4-BE49-F238E27FC236}">
                <a16:creationId xmlns:a16="http://schemas.microsoft.com/office/drawing/2014/main" id="{59607035-C31E-5244-A37A-8CEDC50CD2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9695" r="10985" b="19227"/>
          <a:stretch/>
        </p:blipFill>
        <p:spPr>
          <a:xfrm>
            <a:off x="3979686" y="0"/>
            <a:ext cx="8141876" cy="6501161"/>
          </a:xfrm>
          <a:prstGeom prst="rect">
            <a:avLst/>
          </a:prstGeom>
        </p:spPr>
      </p:pic>
    </p:spTree>
    <p:extLst>
      <p:ext uri="{BB962C8B-B14F-4D97-AF65-F5344CB8AC3E}">
        <p14:creationId xmlns:p14="http://schemas.microsoft.com/office/powerpoint/2010/main" val="447693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9ED5CDC-7C6D-D246-AA78-4A7B5BF86D8F}"/>
              </a:ext>
            </a:extLst>
          </p:cNvPr>
          <p:cNvSpPr>
            <a:spLocks noGrp="1"/>
          </p:cNvSpPr>
          <p:nvPr>
            <p:ph type="title"/>
          </p:nvPr>
        </p:nvSpPr>
        <p:spPr>
          <a:xfrm>
            <a:off x="536757" y="2427592"/>
            <a:ext cx="7356806" cy="1068884"/>
          </a:xfrm>
        </p:spPr>
        <p:txBody>
          <a:bodyPr/>
          <a:lstStyle>
            <a:lvl1pPr algn="l">
              <a:defRPr>
                <a:solidFill>
                  <a:srgbClr val="67365E"/>
                </a:solidFill>
              </a:defRPr>
            </a:lvl1pPr>
          </a:lstStyle>
          <a:p>
            <a:r>
              <a:rPr lang="en-US" dirty="0"/>
              <a:t>Click to edit Master title style</a:t>
            </a:r>
          </a:p>
        </p:txBody>
      </p:sp>
      <p:sp>
        <p:nvSpPr>
          <p:cNvPr id="7" name="Picture Placeholder 7">
            <a:extLst>
              <a:ext uri="{FF2B5EF4-FFF2-40B4-BE49-F238E27FC236}">
                <a16:creationId xmlns:a16="http://schemas.microsoft.com/office/drawing/2014/main" id="{3B3FAD15-117B-924E-ACEA-1A8CFAE93714}"/>
              </a:ext>
            </a:extLst>
          </p:cNvPr>
          <p:cNvSpPr>
            <a:spLocks noGrp="1"/>
          </p:cNvSpPr>
          <p:nvPr>
            <p:ph type="pic" sz="quarter" idx="13"/>
          </p:nvPr>
        </p:nvSpPr>
        <p:spPr>
          <a:xfrm>
            <a:off x="8129239" y="1382750"/>
            <a:ext cx="3724508" cy="3936381"/>
          </a:xfrm>
        </p:spPr>
        <p:txBody>
          <a:bodyPr/>
          <a:lstStyle/>
          <a:p>
            <a:endParaRPr lang="en-US" dirty="0"/>
          </a:p>
        </p:txBody>
      </p:sp>
      <p:sp>
        <p:nvSpPr>
          <p:cNvPr id="8" name="Rectangle 7">
            <a:extLst>
              <a:ext uri="{FF2B5EF4-FFF2-40B4-BE49-F238E27FC236}">
                <a16:creationId xmlns:a16="http://schemas.microsoft.com/office/drawing/2014/main" id="{48AC599C-DAD3-F749-BAA4-457C4971A6DB}"/>
              </a:ext>
            </a:extLst>
          </p:cNvPr>
          <p:cNvSpPr/>
          <p:nvPr userDrawn="1"/>
        </p:nvSpPr>
        <p:spPr>
          <a:xfrm>
            <a:off x="0" y="6215605"/>
            <a:ext cx="12192000" cy="6423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5">
            <a:extLst>
              <a:ext uri="{FF2B5EF4-FFF2-40B4-BE49-F238E27FC236}">
                <a16:creationId xmlns:a16="http://schemas.microsoft.com/office/drawing/2014/main" id="{B0C91AE3-55F1-F044-87D2-785379688821}"/>
              </a:ext>
            </a:extLst>
          </p:cNvPr>
          <p:cNvSpPr>
            <a:spLocks noGrp="1"/>
          </p:cNvSpPr>
          <p:nvPr>
            <p:ph sz="quarter" idx="14"/>
          </p:nvPr>
        </p:nvSpPr>
        <p:spPr>
          <a:xfrm>
            <a:off x="536757" y="3870689"/>
            <a:ext cx="6711950" cy="763588"/>
          </a:xfrm>
        </p:spPr>
        <p:txBody>
          <a:bodyPr/>
          <a:lstStyle>
            <a:lvl1pPr marL="0" indent="0">
              <a:buNone/>
              <a:defRPr/>
            </a:lvl1pPr>
          </a:lstStyle>
          <a:p>
            <a:pPr lvl="0"/>
            <a:r>
              <a:rPr lang="en-US" dirty="0"/>
              <a:t>Click to edit Master text styles</a:t>
            </a:r>
          </a:p>
        </p:txBody>
      </p:sp>
      <p:pic>
        <p:nvPicPr>
          <p:cNvPr id="10" name="Picture 9">
            <a:extLst>
              <a:ext uri="{FF2B5EF4-FFF2-40B4-BE49-F238E27FC236}">
                <a16:creationId xmlns:a16="http://schemas.microsoft.com/office/drawing/2014/main" id="{4A23361E-E085-014D-8B9C-B83607D2F1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402" y="3262029"/>
            <a:ext cx="8068898" cy="596900"/>
          </a:xfrm>
          <a:prstGeom prst="rect">
            <a:avLst/>
          </a:prstGeom>
        </p:spPr>
      </p:pic>
      <p:sp>
        <p:nvSpPr>
          <p:cNvPr id="3" name="Date Placeholder 2">
            <a:extLst>
              <a:ext uri="{FF2B5EF4-FFF2-40B4-BE49-F238E27FC236}">
                <a16:creationId xmlns:a16="http://schemas.microsoft.com/office/drawing/2014/main" id="{604B90F2-5408-9547-A566-4BEDABA78841}"/>
              </a:ext>
            </a:extLst>
          </p:cNvPr>
          <p:cNvSpPr>
            <a:spLocks noGrp="1"/>
          </p:cNvSpPr>
          <p:nvPr>
            <p:ph type="dt" sz="half" idx="10"/>
          </p:nvPr>
        </p:nvSpPr>
        <p:spPr/>
        <p:txBody>
          <a:bodyPr/>
          <a:lstStyle/>
          <a:p>
            <a:fld id="{80EAD255-957B-4F44-BA50-80BB6ACE0E7A}" type="datetime1">
              <a:rPr lang="en-US" smtClean="0"/>
              <a:t>6/24/2022</a:t>
            </a:fld>
            <a:endParaRPr lang="en-US" dirty="0"/>
          </a:p>
        </p:txBody>
      </p:sp>
      <p:sp>
        <p:nvSpPr>
          <p:cNvPr id="4" name="Footer Placeholder 3">
            <a:extLst>
              <a:ext uri="{FF2B5EF4-FFF2-40B4-BE49-F238E27FC236}">
                <a16:creationId xmlns:a16="http://schemas.microsoft.com/office/drawing/2014/main" id="{EACB91E9-241D-BD40-B415-FA1F9C301EE2}"/>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5" name="Slide Number Placeholder 4">
            <a:extLst>
              <a:ext uri="{FF2B5EF4-FFF2-40B4-BE49-F238E27FC236}">
                <a16:creationId xmlns:a16="http://schemas.microsoft.com/office/drawing/2014/main" id="{1CF0D863-4A6C-5D47-B5F1-C94FA46BF531}"/>
              </a:ext>
            </a:extLst>
          </p:cNvPr>
          <p:cNvSpPr>
            <a:spLocks noGrp="1"/>
          </p:cNvSpPr>
          <p:nvPr>
            <p:ph type="sldNum" sz="quarter" idx="12"/>
          </p:nvPr>
        </p:nvSpPr>
        <p:spPr/>
        <p:txBody>
          <a:bodyPr/>
          <a:lstStyle/>
          <a:p>
            <a:fld id="{DE3260E4-ED7B-584B-A073-E37901C7426D}" type="slidenum">
              <a:rPr lang="en-US" smtClean="0"/>
              <a:t>‹#›</a:t>
            </a:fld>
            <a:endParaRPr lang="en-US" dirty="0"/>
          </a:p>
        </p:txBody>
      </p:sp>
    </p:spTree>
    <p:extLst>
      <p:ext uri="{BB962C8B-B14F-4D97-AF65-F5344CB8AC3E}">
        <p14:creationId xmlns:p14="http://schemas.microsoft.com/office/powerpoint/2010/main" val="1839585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E7D98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114F3EF-95D2-5D43-A3D2-B86FDCEDB403}"/>
              </a:ext>
            </a:extLst>
          </p:cNvPr>
          <p:cNvSpPr/>
          <p:nvPr userDrawn="1"/>
        </p:nvSpPr>
        <p:spPr>
          <a:xfrm>
            <a:off x="0" y="6215605"/>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a:extLst>
              <a:ext uri="{FF2B5EF4-FFF2-40B4-BE49-F238E27FC236}">
                <a16:creationId xmlns:a16="http://schemas.microsoft.com/office/drawing/2014/main" id="{E18EDA35-8EF1-2347-968F-7264CFB0F273}"/>
              </a:ext>
            </a:extLst>
          </p:cNvPr>
          <p:cNvSpPr>
            <a:spLocks noGrp="1"/>
          </p:cNvSpPr>
          <p:nvPr>
            <p:ph type="dt" sz="half" idx="10"/>
          </p:nvPr>
        </p:nvSpPr>
        <p:spPr/>
        <p:txBody>
          <a:bodyPr/>
          <a:lstStyle/>
          <a:p>
            <a:fld id="{258FBD67-4418-4940-838B-BBF1C3C2E2B4}" type="datetime1">
              <a:rPr lang="en-US" smtClean="0"/>
              <a:t>6/24/2022</a:t>
            </a:fld>
            <a:endParaRPr lang="en-US" dirty="0"/>
          </a:p>
        </p:txBody>
      </p:sp>
      <p:sp>
        <p:nvSpPr>
          <p:cNvPr id="3" name="Footer Placeholder 2">
            <a:extLst>
              <a:ext uri="{FF2B5EF4-FFF2-40B4-BE49-F238E27FC236}">
                <a16:creationId xmlns:a16="http://schemas.microsoft.com/office/drawing/2014/main" id="{7723AF93-32CB-1D46-B7B4-60D0042A0B8A}"/>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4" name="Slide Number Placeholder 3">
            <a:extLst>
              <a:ext uri="{FF2B5EF4-FFF2-40B4-BE49-F238E27FC236}">
                <a16:creationId xmlns:a16="http://schemas.microsoft.com/office/drawing/2014/main" id="{CE9EB91E-76EF-2F41-9E2E-815155E24D61}"/>
              </a:ext>
            </a:extLst>
          </p:cNvPr>
          <p:cNvSpPr>
            <a:spLocks noGrp="1"/>
          </p:cNvSpPr>
          <p:nvPr>
            <p:ph type="sldNum" sz="quarter" idx="12"/>
          </p:nvPr>
        </p:nvSpPr>
        <p:spPr/>
        <p:txBody>
          <a:bodyPr/>
          <a:lstStyle/>
          <a:p>
            <a:fld id="{DE3260E4-ED7B-584B-A073-E37901C7426D}" type="slidenum">
              <a:rPr lang="en-US" smtClean="0"/>
              <a:t>‹#›</a:t>
            </a:fld>
            <a:endParaRPr lang="en-US" dirty="0"/>
          </a:p>
        </p:txBody>
      </p:sp>
      <p:pic>
        <p:nvPicPr>
          <p:cNvPr id="8" name="Picture 7">
            <a:extLst>
              <a:ext uri="{FF2B5EF4-FFF2-40B4-BE49-F238E27FC236}">
                <a16:creationId xmlns:a16="http://schemas.microsoft.com/office/drawing/2014/main" id="{81839691-3154-3947-BE0C-91982F6A96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350" b="50000"/>
          <a:stretch/>
        </p:blipFill>
        <p:spPr>
          <a:xfrm>
            <a:off x="-1" y="940694"/>
            <a:ext cx="11875625" cy="5274911"/>
          </a:xfrm>
          <a:prstGeom prst="rect">
            <a:avLst/>
          </a:prstGeom>
        </p:spPr>
      </p:pic>
      <p:sp>
        <p:nvSpPr>
          <p:cNvPr id="7" name="Title 1">
            <a:extLst>
              <a:ext uri="{FF2B5EF4-FFF2-40B4-BE49-F238E27FC236}">
                <a16:creationId xmlns:a16="http://schemas.microsoft.com/office/drawing/2014/main" id="{AF733830-3C87-2E45-98EE-CD752F842891}"/>
              </a:ext>
            </a:extLst>
          </p:cNvPr>
          <p:cNvSpPr>
            <a:spLocks noGrp="1"/>
          </p:cNvSpPr>
          <p:nvPr>
            <p:ph type="title"/>
          </p:nvPr>
        </p:nvSpPr>
        <p:spPr>
          <a:xfrm>
            <a:off x="571500" y="298299"/>
            <a:ext cx="10515600" cy="642395"/>
          </a:xfrm>
        </p:spPr>
        <p:txBody>
          <a:bodyPr>
            <a:normAutofit/>
          </a:bodyPr>
          <a:lstStyle>
            <a:lvl1pPr>
              <a:defRPr sz="2800"/>
            </a:lvl1pPr>
          </a:lstStyle>
          <a:p>
            <a:r>
              <a:rPr lang="en-US"/>
              <a:t>Click to edit Master title style</a:t>
            </a:r>
          </a:p>
        </p:txBody>
      </p:sp>
    </p:spTree>
    <p:extLst>
      <p:ext uri="{BB962C8B-B14F-4D97-AF65-F5344CB8AC3E}">
        <p14:creationId xmlns:p14="http://schemas.microsoft.com/office/powerpoint/2010/main" val="2649077607"/>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guide id="3" pos="360" userDrawn="1">
          <p15:clr>
            <a:srgbClr val="FBAE40"/>
          </p15:clr>
        </p15:guide>
        <p15:guide id="4" pos="7296" userDrawn="1">
          <p15:clr>
            <a:srgbClr val="FBAE40"/>
          </p15:clr>
        </p15:guide>
        <p15:guide id="5" orient="horz" pos="552" userDrawn="1">
          <p15:clr>
            <a:srgbClr val="FBAE40"/>
          </p15:clr>
        </p15:guide>
        <p15:guide id="6" orient="horz" pos="1392" userDrawn="1">
          <p15:clr>
            <a:srgbClr val="FBAE40"/>
          </p15:clr>
        </p15:guide>
        <p15:guide id="7" orient="horz" pos="3696"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CE893B-9CB0-094E-9591-ABA0806784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0A4338D-EB6F-0242-8FBD-53BE3F5CD6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A68F800-3508-0546-B838-108998813758}"/>
              </a:ext>
            </a:extLst>
          </p:cNvPr>
          <p:cNvSpPr>
            <a:spLocks noGrp="1"/>
          </p:cNvSpPr>
          <p:nvPr>
            <p:ph type="dt" sz="half" idx="2"/>
          </p:nvPr>
        </p:nvSpPr>
        <p:spPr>
          <a:xfrm>
            <a:off x="8610600" y="6400147"/>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84E590C7-D851-444B-B750-1E328CF11A8F}" type="datetime1">
              <a:rPr lang="en-US" smtClean="0"/>
              <a:t>6/24/2022</a:t>
            </a:fld>
            <a:endParaRPr lang="en-US" dirty="0"/>
          </a:p>
        </p:txBody>
      </p:sp>
      <p:sp>
        <p:nvSpPr>
          <p:cNvPr id="5" name="Footer Placeholder 4">
            <a:extLst>
              <a:ext uri="{FF2B5EF4-FFF2-40B4-BE49-F238E27FC236}">
                <a16:creationId xmlns:a16="http://schemas.microsoft.com/office/drawing/2014/main" id="{A7444860-61B9-DD49-AEC9-92BDBEA22F31}"/>
              </a:ext>
            </a:extLst>
          </p:cNvPr>
          <p:cNvSpPr>
            <a:spLocks noGrp="1"/>
          </p:cNvSpPr>
          <p:nvPr>
            <p:ph type="ftr" sz="quarter" idx="3"/>
          </p:nvPr>
        </p:nvSpPr>
        <p:spPr>
          <a:xfrm>
            <a:off x="502469" y="6400147"/>
            <a:ext cx="735062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6" name="Slide Number Placeholder 5">
            <a:extLst>
              <a:ext uri="{FF2B5EF4-FFF2-40B4-BE49-F238E27FC236}">
                <a16:creationId xmlns:a16="http://schemas.microsoft.com/office/drawing/2014/main" id="{4FB79374-CE38-3844-ACFD-E4C9815408CC}"/>
              </a:ext>
            </a:extLst>
          </p:cNvPr>
          <p:cNvSpPr>
            <a:spLocks noGrp="1"/>
          </p:cNvSpPr>
          <p:nvPr>
            <p:ph type="sldNum" sz="quarter" idx="4"/>
          </p:nvPr>
        </p:nvSpPr>
        <p:spPr>
          <a:xfrm>
            <a:off x="159036" y="6400147"/>
            <a:ext cx="1052501"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DE3260E4-ED7B-584B-A073-E37901C7426D}" type="slidenum">
              <a:rPr lang="en-US" smtClean="0"/>
              <a:pPr/>
              <a:t>‹#›</a:t>
            </a:fld>
            <a:endParaRPr lang="en-US" dirty="0"/>
          </a:p>
        </p:txBody>
      </p:sp>
    </p:spTree>
    <p:extLst>
      <p:ext uri="{BB962C8B-B14F-4D97-AF65-F5344CB8AC3E}">
        <p14:creationId xmlns:p14="http://schemas.microsoft.com/office/powerpoint/2010/main" val="28077531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65" r:id="rId4"/>
    <p:sldLayoutId id="2147483660" r:id="rId5"/>
    <p:sldLayoutId id="2147483651" r:id="rId6"/>
    <p:sldLayoutId id="2147483663" r:id="rId7"/>
    <p:sldLayoutId id="2147483666" r:id="rId8"/>
    <p:sldLayoutId id="2147483655" r:id="rId9"/>
    <p:sldLayoutId id="2147483653" r:id="rId10"/>
    <p:sldLayoutId id="2147483652" r:id="rId11"/>
    <p:sldLayoutId id="2147483662" r:id="rId12"/>
    <p:sldLayoutId id="2147483661" r:id="rId13"/>
    <p:sldLayoutId id="2147483656" r:id="rId14"/>
    <p:sldLayoutId id="2147483664" r:id="rId15"/>
  </p:sldLayoutIdLst>
  <p:hf hdr="0" dt="0"/>
  <p:txStyles>
    <p:titleStyle>
      <a:lvl1pPr algn="l" defTabSz="914400" rtl="0" eaLnBrk="1" latinLnBrk="0" hangingPunct="1">
        <a:lnSpc>
          <a:spcPct val="90000"/>
        </a:lnSpc>
        <a:spcBef>
          <a:spcPct val="0"/>
        </a:spcBef>
        <a:buNone/>
        <a:defRPr sz="2800" b="1" i="0" kern="1200">
          <a:solidFill>
            <a:srgbClr val="67365E"/>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6.emf"/><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0.png"/><Relationship Id="rId3" Type="http://schemas.openxmlformats.org/officeDocument/2006/relationships/image" Target="../media/image1.emf"/><Relationship Id="rId7" Type="http://schemas.openxmlformats.org/officeDocument/2006/relationships/image" Target="../media/image16.png"/><Relationship Id="rId12" Type="http://schemas.openxmlformats.org/officeDocument/2006/relationships/image" Target="../media/image39.svg"/><Relationship Id="rId2" Type="http://schemas.openxmlformats.org/officeDocument/2006/relationships/notesSlide" Target="../notesSlides/notesSlide11.xml"/><Relationship Id="rId16" Type="http://schemas.openxmlformats.org/officeDocument/2006/relationships/image" Target="../media/image43.svg"/><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38.png"/><Relationship Id="rId5" Type="http://schemas.openxmlformats.org/officeDocument/2006/relationships/image" Target="../media/image15.png"/><Relationship Id="rId15" Type="http://schemas.openxmlformats.org/officeDocument/2006/relationships/image" Target="../media/image42.png"/><Relationship Id="rId10" Type="http://schemas.openxmlformats.org/officeDocument/2006/relationships/image" Target="../media/image37.emf"/><Relationship Id="rId4" Type="http://schemas.openxmlformats.org/officeDocument/2006/relationships/image" Target="../media/image2.png"/><Relationship Id="rId9" Type="http://schemas.microsoft.com/office/2007/relationships/hdphoto" Target="../media/hdphoto3.wdp"/><Relationship Id="rId14" Type="http://schemas.openxmlformats.org/officeDocument/2006/relationships/image" Target="../media/image41.svg"/></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45.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44.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25.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5.emf"/><Relationship Id="rId5" Type="http://schemas.openxmlformats.org/officeDocument/2006/relationships/image" Target="../media/image46.emf"/><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7.emf"/><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png"/><Relationship Id="rId7"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0.emf"/><Relationship Id="rId11" Type="http://schemas.openxmlformats.org/officeDocument/2006/relationships/image" Target="../media/image36.emf"/><Relationship Id="rId5" Type="http://schemas.openxmlformats.org/officeDocument/2006/relationships/image" Target="../media/image49.emf"/><Relationship Id="rId10" Type="http://schemas.microsoft.com/office/2007/relationships/hdphoto" Target="../media/hdphoto6.wdp"/><Relationship Id="rId4" Type="http://schemas.openxmlformats.org/officeDocument/2006/relationships/image" Target="../media/image48.emf"/><Relationship Id="rId9"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4.wd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5.emf"/><Relationship Id="rId4" Type="http://schemas.openxmlformats.org/officeDocument/2006/relationships/image" Target="../media/image1.emf"/></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9.emf"/><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5.emf"/><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www.livingwithporphyria.eu/sites/default/files/2022-06/Familiestamboom-voor-gezondheid_NL.pdf" TargetMode="External"/><Relationship Id="rId5" Type="http://schemas.microsoft.com/office/2007/relationships/hdphoto" Target="../media/hdphoto7.wdp"/><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0.emf"/><Relationship Id="rId3" Type="http://schemas.openxmlformats.org/officeDocument/2006/relationships/image" Target="../media/image2.png"/><Relationship Id="rId7" Type="http://schemas.openxmlformats.org/officeDocument/2006/relationships/image" Target="../media/image16.png"/><Relationship Id="rId12"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8.emf"/><Relationship Id="rId5" Type="http://schemas.openxmlformats.org/officeDocument/2006/relationships/image" Target="../media/image15.png"/><Relationship Id="rId10" Type="http://schemas.openxmlformats.org/officeDocument/2006/relationships/image" Target="../media/image17.emf"/><Relationship Id="rId4" Type="http://schemas.openxmlformats.org/officeDocument/2006/relationships/image" Target="../media/image1.emf"/><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image" Target="../media/image1.emf"/><Relationship Id="rId7" Type="http://schemas.openxmlformats.org/officeDocument/2006/relationships/image" Target="../media/image27.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6.emf"/><Relationship Id="rId5" Type="http://schemas.openxmlformats.org/officeDocument/2006/relationships/image" Target="../media/image12.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5.emf"/><Relationship Id="rId5" Type="http://schemas.openxmlformats.org/officeDocument/2006/relationships/image" Target="../media/image55.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9.emf"/><Relationship Id="rId5" Type="http://schemas.openxmlformats.org/officeDocument/2006/relationships/image" Target="../media/image56.emf"/><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hyperlink" Target="https://boks.be/nl/" TargetMode="External"/><Relationship Id="rId13" Type="http://schemas.openxmlformats.org/officeDocument/2006/relationships/hyperlink" Target="https://www.gpac-porphyria.org/" TargetMode="External"/><Relationship Id="rId3" Type="http://schemas.openxmlformats.org/officeDocument/2006/relationships/image" Target="../media/image2.png"/><Relationship Id="rId7" Type="http://schemas.openxmlformats.org/officeDocument/2006/relationships/hyperlink" Target="http://www.porphyria.org.uk/" TargetMode="External"/><Relationship Id="rId12" Type="http://schemas.openxmlformats.org/officeDocument/2006/relationships/image" Target="../media/image60.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www.pvap.nl/" TargetMode="External"/><Relationship Id="rId11" Type="http://schemas.openxmlformats.org/officeDocument/2006/relationships/image" Target="../media/image59.png"/><Relationship Id="rId5" Type="http://schemas.openxmlformats.org/officeDocument/2006/relationships/hyperlink" Target="http://www.livingwithporphyria.eu/nl" TargetMode="External"/><Relationship Id="rId10" Type="http://schemas.openxmlformats.org/officeDocument/2006/relationships/image" Target="../media/image58.svg"/><Relationship Id="rId4" Type="http://schemas.openxmlformats.org/officeDocument/2006/relationships/image" Target="../media/image1.emf"/><Relationship Id="rId9"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23.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emf"/><Relationship Id="rId5" Type="http://schemas.openxmlformats.org/officeDocument/2006/relationships/image" Target="../media/image25.emf"/><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8.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1.emf"/><Relationship Id="rId7" Type="http://schemas.openxmlformats.org/officeDocument/2006/relationships/image" Target="../media/image31.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emf"/><Relationship Id="rId11" Type="http://schemas.openxmlformats.org/officeDocument/2006/relationships/image" Target="../media/image34.svg"/><Relationship Id="rId5" Type="http://schemas.openxmlformats.org/officeDocument/2006/relationships/image" Target="../media/image30.emf"/><Relationship Id="rId10" Type="http://schemas.openxmlformats.org/officeDocument/2006/relationships/image" Target="../media/image33.png"/><Relationship Id="rId4" Type="http://schemas.openxmlformats.org/officeDocument/2006/relationships/image" Target="../media/image2.png"/><Relationship Id="rId9" Type="http://schemas.openxmlformats.org/officeDocument/2006/relationships/image" Target="../media/image32.emf"/></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5.emf"/><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339634"/>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7" name="Picture 26">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6">
                <a:tint val="45000"/>
                <a:satMod val="400000"/>
              </a:schemeClr>
            </a:duotone>
          </a:blip>
          <a:stretch>
            <a:fillRect/>
          </a:stretch>
        </p:blipFill>
        <p:spPr>
          <a:xfrm rot="10800000">
            <a:off x="268456" y="324046"/>
            <a:ext cx="11615869" cy="5939188"/>
          </a:xfrm>
          <a:prstGeom prst="rect">
            <a:avLst/>
          </a:prstGeom>
        </p:spPr>
      </p:pic>
      <p:sp>
        <p:nvSpPr>
          <p:cNvPr id="12" name="Rectangle 11">
            <a:extLst>
              <a:ext uri="{FF2B5EF4-FFF2-40B4-BE49-F238E27FC236}">
                <a16:creationId xmlns:a16="http://schemas.microsoft.com/office/drawing/2014/main" id="{2A11F506-AAA9-AE4A-A8E1-960D6FD3FD27}"/>
              </a:ext>
            </a:extLst>
          </p:cNvPr>
          <p:cNvSpPr/>
          <p:nvPr/>
        </p:nvSpPr>
        <p:spPr>
          <a:xfrm>
            <a:off x="4463143" y="1167946"/>
            <a:ext cx="7421182" cy="1620511"/>
          </a:xfrm>
          <a:custGeom>
            <a:avLst/>
            <a:gdLst>
              <a:gd name="connsiteX0" fmla="*/ 0 w 6658081"/>
              <a:gd name="connsiteY0" fmla="*/ 0 h 2278716"/>
              <a:gd name="connsiteX1" fmla="*/ 6658081 w 6658081"/>
              <a:gd name="connsiteY1" fmla="*/ 0 h 2278716"/>
              <a:gd name="connsiteX2" fmla="*/ 6658081 w 6658081"/>
              <a:gd name="connsiteY2" fmla="*/ 2278716 h 2278716"/>
              <a:gd name="connsiteX3" fmla="*/ 0 w 6658081"/>
              <a:gd name="connsiteY3" fmla="*/ 2278716 h 2278716"/>
              <a:gd name="connsiteX4" fmla="*/ 0 w 6658081"/>
              <a:gd name="connsiteY4" fmla="*/ 0 h 2278716"/>
              <a:gd name="connsiteX0" fmla="*/ 0 w 6658081"/>
              <a:gd name="connsiteY0" fmla="*/ 0 h 2278716"/>
              <a:gd name="connsiteX1" fmla="*/ 6658081 w 6658081"/>
              <a:gd name="connsiteY1" fmla="*/ 0 h 2278716"/>
              <a:gd name="connsiteX2" fmla="*/ 6621039 w 6658081"/>
              <a:gd name="connsiteY2" fmla="*/ 2278716 h 2278716"/>
              <a:gd name="connsiteX3" fmla="*/ 0 w 6658081"/>
              <a:gd name="connsiteY3" fmla="*/ 2278716 h 2278716"/>
              <a:gd name="connsiteX4" fmla="*/ 0 w 6658081"/>
              <a:gd name="connsiteY4" fmla="*/ 0 h 2278716"/>
              <a:gd name="connsiteX0" fmla="*/ 0 w 6673956"/>
              <a:gd name="connsiteY0" fmla="*/ 0 h 2278716"/>
              <a:gd name="connsiteX1" fmla="*/ 6673956 w 6673956"/>
              <a:gd name="connsiteY1" fmla="*/ 0 h 2278716"/>
              <a:gd name="connsiteX2" fmla="*/ 6621039 w 6673956"/>
              <a:gd name="connsiteY2" fmla="*/ 2278716 h 2278716"/>
              <a:gd name="connsiteX3" fmla="*/ 0 w 6673956"/>
              <a:gd name="connsiteY3" fmla="*/ 2278716 h 2278716"/>
              <a:gd name="connsiteX4" fmla="*/ 0 w 6673956"/>
              <a:gd name="connsiteY4" fmla="*/ 0 h 2278716"/>
              <a:gd name="connsiteX0" fmla="*/ 0 w 6673956"/>
              <a:gd name="connsiteY0" fmla="*/ 0 h 2278716"/>
              <a:gd name="connsiteX1" fmla="*/ 6673956 w 6673956"/>
              <a:gd name="connsiteY1" fmla="*/ 0 h 2278716"/>
              <a:gd name="connsiteX2" fmla="*/ 6639921 w 6673956"/>
              <a:gd name="connsiteY2" fmla="*/ 2278716 h 2278716"/>
              <a:gd name="connsiteX3" fmla="*/ 0 w 6673956"/>
              <a:gd name="connsiteY3" fmla="*/ 2278716 h 2278716"/>
              <a:gd name="connsiteX4" fmla="*/ 0 w 6673956"/>
              <a:gd name="connsiteY4" fmla="*/ 0 h 227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3956" h="2278716">
                <a:moveTo>
                  <a:pt x="0" y="0"/>
                </a:moveTo>
                <a:lnTo>
                  <a:pt x="6673956" y="0"/>
                </a:lnTo>
                <a:lnTo>
                  <a:pt x="6639921" y="2278716"/>
                </a:lnTo>
                <a:lnTo>
                  <a:pt x="0" y="2278716"/>
                </a:lnTo>
                <a:lnTo>
                  <a:pt x="0" y="0"/>
                </a:lnTo>
                <a:close/>
              </a:path>
            </a:pathLst>
          </a:custGeom>
          <a:solidFill>
            <a:srgbClr val="1B9A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4A1D569-8042-D940-A94D-EF3C1E08D33F}"/>
              </a:ext>
            </a:extLst>
          </p:cNvPr>
          <p:cNvSpPr>
            <a:spLocks noGrp="1"/>
          </p:cNvSpPr>
          <p:nvPr>
            <p:ph type="ctrTitle"/>
          </p:nvPr>
        </p:nvSpPr>
        <p:spPr>
          <a:xfrm>
            <a:off x="4744068" y="1271191"/>
            <a:ext cx="6815138" cy="1384995"/>
          </a:xfrm>
        </p:spPr>
        <p:txBody>
          <a:bodyPr wrap="square" anchor="ctr">
            <a:spAutoFit/>
          </a:bodyPr>
          <a:lstStyle/>
          <a:p>
            <a:pPr>
              <a:lnSpc>
                <a:spcPct val="100000"/>
              </a:lnSpc>
            </a:pPr>
            <a:r>
              <a:rPr lang="nl-NL" sz="2800" dirty="0">
                <a:solidFill>
                  <a:schemeClr val="bg1"/>
                </a:solidFill>
              </a:rPr>
              <a:t>Het belang van genetische familietests voor acute hepatische porfyrie (AHP) </a:t>
            </a:r>
          </a:p>
        </p:txBody>
      </p:sp>
      <p:sp>
        <p:nvSpPr>
          <p:cNvPr id="6" name="TextBox 5">
            <a:extLst>
              <a:ext uri="{FF2B5EF4-FFF2-40B4-BE49-F238E27FC236}">
                <a16:creationId xmlns:a16="http://schemas.microsoft.com/office/drawing/2014/main" id="{D15C0234-351B-A04F-9A96-C0B30733CD61}"/>
              </a:ext>
            </a:extLst>
          </p:cNvPr>
          <p:cNvSpPr txBox="1"/>
          <p:nvPr/>
        </p:nvSpPr>
        <p:spPr>
          <a:xfrm>
            <a:off x="9311542" y="6417718"/>
            <a:ext cx="1981633" cy="276999"/>
          </a:xfrm>
          <a:prstGeom prst="rect">
            <a:avLst/>
          </a:prstGeom>
          <a:noFill/>
        </p:spPr>
        <p:txBody>
          <a:bodyPr wrap="none" rtlCol="0">
            <a:spAutoFit/>
          </a:bodyPr>
          <a:lstStyle/>
          <a:p>
            <a:r>
              <a:rPr lang="nl-NL" sz="1200" dirty="0">
                <a:solidFill>
                  <a:srgbClr val="68365E"/>
                </a:solidFill>
              </a:rPr>
              <a:t>AS1-NLD-00055  -  april 2022</a:t>
            </a:r>
          </a:p>
        </p:txBody>
      </p:sp>
      <p:pic>
        <p:nvPicPr>
          <p:cNvPr id="19" name="Picture 18" descr="Alnylm-25.11.19-Paris-Shoot-727.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3797"/>
            <a:ext cx="5223736" cy="6858000"/>
          </a:xfrm>
          <a:prstGeom prst="rect">
            <a:avLst/>
          </a:prstGeom>
        </p:spPr>
      </p:pic>
      <p:sp>
        <p:nvSpPr>
          <p:cNvPr id="20" name="TextBox 19">
            <a:extLst>
              <a:ext uri="{FF2B5EF4-FFF2-40B4-BE49-F238E27FC236}">
                <a16:creationId xmlns:a16="http://schemas.microsoft.com/office/drawing/2014/main" id="{D15C0234-351B-A04F-9A96-C0B30733CD61}"/>
              </a:ext>
            </a:extLst>
          </p:cNvPr>
          <p:cNvSpPr txBox="1"/>
          <p:nvPr/>
        </p:nvSpPr>
        <p:spPr>
          <a:xfrm>
            <a:off x="4608432" y="6354218"/>
            <a:ext cx="3451138" cy="243785"/>
          </a:xfrm>
          <a:prstGeom prst="rect">
            <a:avLst/>
          </a:prstGeom>
          <a:noFill/>
        </p:spPr>
        <p:txBody>
          <a:bodyPr wrap="none" rtlCol="0">
            <a:spAutoFit/>
          </a:bodyPr>
          <a:lstStyle/>
          <a:p>
            <a:pPr>
              <a:lnSpc>
                <a:spcPct val="80000"/>
              </a:lnSpc>
            </a:pPr>
            <a:r>
              <a:rPr lang="nl-NL" sz="1200">
                <a:solidFill>
                  <a:srgbClr val="68365E"/>
                </a:solidFill>
              </a:rPr>
              <a:t>Isabelle, AHP-patiënt en behartiger van patiëntbelangen, AFMAP  </a:t>
            </a:r>
          </a:p>
        </p:txBody>
      </p:sp>
      <p:grpSp>
        <p:nvGrpSpPr>
          <p:cNvPr id="24" name="Group 23"/>
          <p:cNvGrpSpPr/>
          <p:nvPr/>
        </p:nvGrpSpPr>
        <p:grpSpPr>
          <a:xfrm rot="1883152" flipH="1">
            <a:off x="4672628" y="5655345"/>
            <a:ext cx="309994" cy="485807"/>
            <a:chOff x="1653118" y="2060096"/>
            <a:chExt cx="309994" cy="485807"/>
          </a:xfrm>
          <a:solidFill>
            <a:srgbClr val="FFFFFF"/>
          </a:solidFill>
        </p:grpSpPr>
        <p:sp>
          <p:nvSpPr>
            <p:cNvPr id="21" name="Oval 20"/>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Oval 21"/>
            <p:cNvSpPr/>
            <p:nvPr/>
          </p:nvSpPr>
          <p:spPr>
            <a:xfrm>
              <a:off x="1692180" y="2274971"/>
              <a:ext cx="270932" cy="27093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Oval 22"/>
            <p:cNvSpPr/>
            <p:nvPr/>
          </p:nvSpPr>
          <p:spPr>
            <a:xfrm>
              <a:off x="1653118" y="2168046"/>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5" name="Group 24"/>
          <p:cNvGrpSpPr/>
          <p:nvPr/>
        </p:nvGrpSpPr>
        <p:grpSpPr>
          <a:xfrm rot="1883152" flipH="1">
            <a:off x="1711536" y="2347312"/>
            <a:ext cx="248427" cy="189708"/>
            <a:chOff x="1792241" y="2060096"/>
            <a:chExt cx="248427" cy="189708"/>
          </a:xfrm>
          <a:solidFill>
            <a:schemeClr val="bg1"/>
          </a:solidFill>
        </p:grpSpPr>
        <p:sp>
          <p:nvSpPr>
            <p:cNvPr id="26" name="Oval 25"/>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p:cNvSpPr/>
            <p:nvPr/>
          </p:nvSpPr>
          <p:spPr>
            <a:xfrm>
              <a:off x="1962545" y="2171681"/>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Oval 28"/>
            <p:cNvSpPr/>
            <p:nvPr/>
          </p:nvSpPr>
          <p:spPr>
            <a:xfrm>
              <a:off x="1975881" y="2074826"/>
              <a:ext cx="47281" cy="47281"/>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 name="Rectangle 2"/>
          <p:cNvSpPr/>
          <p:nvPr/>
        </p:nvSpPr>
        <p:spPr>
          <a:xfrm>
            <a:off x="9103333" y="3490082"/>
            <a:ext cx="1800493" cy="276999"/>
          </a:xfrm>
          <a:prstGeom prst="rect">
            <a:avLst/>
          </a:prstGeom>
        </p:spPr>
        <p:txBody>
          <a:bodyPr wrap="none">
            <a:spAutoFit/>
          </a:bodyPr>
          <a:lstStyle/>
          <a:p>
            <a:pPr algn="ctr"/>
            <a:r>
              <a:rPr lang="nl-NL" sz="1200">
                <a:solidFill>
                  <a:schemeClr val="tx2"/>
                </a:solidFill>
              </a:rPr>
              <a:t>Gesponsord en gefinancierd door </a:t>
            </a:r>
          </a:p>
        </p:txBody>
      </p:sp>
      <p:pic>
        <p:nvPicPr>
          <p:cNvPr id="5" name="Picture 4" descr="logo-08.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709850" y="3847891"/>
            <a:ext cx="2484996" cy="793571"/>
          </a:xfrm>
          <a:prstGeom prst="rect">
            <a:avLst/>
          </a:prstGeom>
        </p:spPr>
      </p:pic>
      <p:sp>
        <p:nvSpPr>
          <p:cNvPr id="30" name="Rectangle 29"/>
          <p:cNvSpPr/>
          <p:nvPr/>
        </p:nvSpPr>
        <p:spPr>
          <a:xfrm>
            <a:off x="5885229" y="4318360"/>
            <a:ext cx="2799854" cy="461665"/>
          </a:xfrm>
          <a:prstGeom prst="rect">
            <a:avLst/>
          </a:prstGeom>
        </p:spPr>
        <p:txBody>
          <a:bodyPr wrap="square">
            <a:spAutoFit/>
          </a:bodyPr>
          <a:lstStyle/>
          <a:p>
            <a:pPr algn="ctr"/>
            <a:r>
              <a:rPr lang="nl-NL" sz="1200" dirty="0">
                <a:solidFill>
                  <a:schemeClr val="tx2"/>
                </a:solidFill>
              </a:rPr>
              <a:t>www.livingwithporphyria.eu</a:t>
            </a:r>
          </a:p>
          <a:p>
            <a:pPr algn="ctr"/>
            <a:r>
              <a:rPr lang="nl-NL" sz="1200" dirty="0">
                <a:solidFill>
                  <a:schemeClr val="tx2"/>
                </a:solidFill>
              </a:rPr>
              <a:t>Gesponsord en gefinancierd door Alnylam </a:t>
            </a:r>
          </a:p>
        </p:txBody>
      </p:sp>
      <p:sp>
        <p:nvSpPr>
          <p:cNvPr id="31" name="TextBox 30">
            <a:extLst>
              <a:ext uri="{FF2B5EF4-FFF2-40B4-BE49-F238E27FC236}">
                <a16:creationId xmlns:a16="http://schemas.microsoft.com/office/drawing/2014/main" id="{D15C0234-351B-A04F-9A96-C0B30733CD61}"/>
              </a:ext>
            </a:extLst>
          </p:cNvPr>
          <p:cNvSpPr txBox="1"/>
          <p:nvPr/>
        </p:nvSpPr>
        <p:spPr>
          <a:xfrm>
            <a:off x="5223736" y="5038628"/>
            <a:ext cx="6453726" cy="1131079"/>
          </a:xfrm>
          <a:prstGeom prst="rect">
            <a:avLst/>
          </a:prstGeom>
          <a:noFill/>
        </p:spPr>
        <p:txBody>
          <a:bodyPr wrap="square" rtlCol="0">
            <a:spAutoFit/>
          </a:bodyPr>
          <a:lstStyle/>
          <a:p>
            <a:r>
              <a:rPr lang="nl-NL" sz="1050" b="1" dirty="0">
                <a:solidFill>
                  <a:srgbClr val="1B9AB2"/>
                </a:solidFill>
              </a:rPr>
              <a:t>Alnylam Pharmaceuticals is verantwoordelijk voor de financiering en inhoud van dit document. </a:t>
            </a:r>
          </a:p>
          <a:p>
            <a:r>
              <a:rPr lang="nl-NL" sz="950" dirty="0">
                <a:solidFill>
                  <a:srgbClr val="1B9AB2"/>
                </a:solidFill>
              </a:rPr>
              <a:t>Dit document is bedoeld voor het grote publiek in Europa, het Midden-Oosten en Afrika. Het document heeft als doel gezondheidspromotie, ziektepreventie en het geven van advies om de ontwikkeling van de aandoening beter te begrijpen en bij te dragen aan een betere levenskwaliteit. Niets in dit document is bedoeld als individueel medisch advies. Individuen wordt aangeraden hun huisarts of een andere gezondheidszorgprofessional te raadplegen voor een juiste diagnose en behandeling van de aandoening. Alle illustraties zijn van Alnylam. In dit materiaal is geen informatie over medische producten van Alnylam opgenomen. Er is toestemming verkregen van elke patiënt en mantelzorger die in deze presentatie wordt genoemd.</a:t>
            </a:r>
          </a:p>
        </p:txBody>
      </p:sp>
      <p:grpSp>
        <p:nvGrpSpPr>
          <p:cNvPr id="9" name="Group 8">
            <a:extLst>
              <a:ext uri="{FF2B5EF4-FFF2-40B4-BE49-F238E27FC236}">
                <a16:creationId xmlns:a16="http://schemas.microsoft.com/office/drawing/2014/main" id="{C35A2ACA-FDA5-4A2E-A4D9-42A3F4AF3465}"/>
              </a:ext>
            </a:extLst>
          </p:cNvPr>
          <p:cNvGrpSpPr/>
          <p:nvPr/>
        </p:nvGrpSpPr>
        <p:grpSpPr>
          <a:xfrm>
            <a:off x="5626520" y="3224947"/>
            <a:ext cx="2790107" cy="1300291"/>
            <a:chOff x="5626520" y="3224947"/>
            <a:chExt cx="2790107" cy="1300291"/>
          </a:xfrm>
        </p:grpSpPr>
        <p:pic>
          <p:nvPicPr>
            <p:cNvPr id="4" name="Picture 3"/>
            <p:cNvPicPr>
              <a:picLocks noChangeAspect="1"/>
            </p:cNvPicPr>
            <p:nvPr/>
          </p:nvPicPr>
          <p:blipFill>
            <a:blip r:embed="rId6"/>
            <a:srcRect l="201" r="201"/>
            <a:stretch/>
          </p:blipFill>
          <p:spPr>
            <a:xfrm>
              <a:off x="5626520" y="3224947"/>
              <a:ext cx="2790107" cy="1300291"/>
            </a:xfrm>
            <a:prstGeom prst="rect">
              <a:avLst/>
            </a:prstGeom>
          </p:spPr>
        </p:pic>
        <p:sp>
          <p:nvSpPr>
            <p:cNvPr id="8" name="TextBox 7">
              <a:extLst>
                <a:ext uri="{FF2B5EF4-FFF2-40B4-BE49-F238E27FC236}">
                  <a16:creationId xmlns:a16="http://schemas.microsoft.com/office/drawing/2014/main" id="{0498B9CB-561F-42B5-BAA3-AE75A4C9F46D}"/>
                </a:ext>
              </a:extLst>
            </p:cNvPr>
            <p:cNvSpPr txBox="1"/>
            <p:nvPr/>
          </p:nvSpPr>
          <p:spPr>
            <a:xfrm>
              <a:off x="6360724" y="3703840"/>
              <a:ext cx="2034363" cy="400110"/>
            </a:xfrm>
            <a:prstGeom prst="rect">
              <a:avLst/>
            </a:prstGeom>
            <a:noFill/>
          </p:spPr>
          <p:txBody>
            <a:bodyPr wrap="square" rtlCol="0">
              <a:spAutoFit/>
            </a:bodyPr>
            <a:lstStyle/>
            <a:p>
              <a:r>
                <a:rPr lang="nl-NL" sz="2000" b="1">
                  <a:solidFill>
                    <a:srgbClr val="621C64"/>
                  </a:solidFill>
                  <a:latin typeface="Arial" panose="020B0604020202020204" pitchFamily="34" charset="0"/>
                  <a:cs typeface="Arial" panose="020B0604020202020204" pitchFamily="34" charset="0"/>
                </a:rPr>
                <a:t>PORFYRIE</a:t>
              </a:r>
            </a:p>
          </p:txBody>
        </p:sp>
        <p:sp>
          <p:nvSpPr>
            <p:cNvPr id="32" name="TextBox 31">
              <a:extLst>
                <a:ext uri="{FF2B5EF4-FFF2-40B4-BE49-F238E27FC236}">
                  <a16:creationId xmlns:a16="http://schemas.microsoft.com/office/drawing/2014/main" id="{3E7456B1-C15D-418F-A824-7E89189AE5D3}"/>
                </a:ext>
              </a:extLst>
            </p:cNvPr>
            <p:cNvSpPr txBox="1"/>
            <p:nvPr/>
          </p:nvSpPr>
          <p:spPr>
            <a:xfrm>
              <a:off x="6374279" y="3583774"/>
              <a:ext cx="2034363" cy="261610"/>
            </a:xfrm>
            <a:prstGeom prst="rect">
              <a:avLst/>
            </a:prstGeom>
            <a:noFill/>
          </p:spPr>
          <p:txBody>
            <a:bodyPr wrap="square" rtlCol="0">
              <a:spAutoFit/>
            </a:bodyPr>
            <a:lstStyle/>
            <a:p>
              <a:r>
                <a:rPr lang="nl-NL" sz="1050" i="1" dirty="0">
                  <a:solidFill>
                    <a:srgbClr val="0ABFD8"/>
                  </a:solidFill>
                  <a:latin typeface="Arial" panose="020B0604020202020204" pitchFamily="34" charset="0"/>
                  <a:cs typeface="Arial" panose="020B0604020202020204" pitchFamily="34" charset="0"/>
                </a:rPr>
                <a:t>Leven met</a:t>
              </a:r>
            </a:p>
          </p:txBody>
        </p:sp>
        <p:sp>
          <p:nvSpPr>
            <p:cNvPr id="33" name="TextBox 32">
              <a:extLst>
                <a:ext uri="{FF2B5EF4-FFF2-40B4-BE49-F238E27FC236}">
                  <a16:creationId xmlns:a16="http://schemas.microsoft.com/office/drawing/2014/main" id="{DB9D67D1-250B-4FB3-A7AD-211A68DDDD4E}"/>
                </a:ext>
              </a:extLst>
            </p:cNvPr>
            <p:cNvSpPr txBox="1"/>
            <p:nvPr/>
          </p:nvSpPr>
          <p:spPr>
            <a:xfrm>
              <a:off x="6250457" y="4053272"/>
              <a:ext cx="2034363" cy="238527"/>
            </a:xfrm>
            <a:prstGeom prst="rect">
              <a:avLst/>
            </a:prstGeom>
            <a:noFill/>
          </p:spPr>
          <p:txBody>
            <a:bodyPr wrap="square" rtlCol="0">
              <a:spAutoFit/>
            </a:bodyPr>
            <a:lstStyle/>
            <a:p>
              <a:pPr algn="ctr"/>
              <a:r>
                <a:rPr lang="nl-NL" sz="950">
                  <a:solidFill>
                    <a:schemeClr val="bg1">
                      <a:lumMod val="50000"/>
                    </a:schemeClr>
                  </a:solidFill>
                  <a:latin typeface="Arial" panose="020B0604020202020204" pitchFamily="34" charset="0"/>
                  <a:cs typeface="Arial" panose="020B0604020202020204" pitchFamily="34" charset="0"/>
                </a:rPr>
                <a:t>Acute hepatische porfyrie</a:t>
              </a:r>
            </a:p>
          </p:txBody>
        </p:sp>
      </p:grpSp>
    </p:spTree>
    <p:extLst>
      <p:ext uri="{BB962C8B-B14F-4D97-AF65-F5344CB8AC3E}">
        <p14:creationId xmlns:p14="http://schemas.microsoft.com/office/powerpoint/2010/main" val="11239294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wonkybox.png"/>
          <p:cNvPicPr>
            <a:picLocks noChangeAspect="1"/>
          </p:cNvPicPr>
          <p:nvPr/>
        </p:nvPicPr>
        <p:blipFill>
          <a:blip r:embed="rId3">
            <a:alphaModFix amt="7000"/>
            <a:extLst>
              <a:ext uri="{28A0092B-C50C-407E-A947-70E740481C1C}">
                <a14:useLocalDpi xmlns:a14="http://schemas.microsoft.com/office/drawing/2010/main"/>
              </a:ext>
            </a:extLst>
          </a:blip>
          <a:stretch>
            <a:fillRect/>
          </a:stretch>
        </p:blipFill>
        <p:spPr>
          <a:xfrm>
            <a:off x="4490380" y="1624277"/>
            <a:ext cx="7493654" cy="4011348"/>
          </a:xfrm>
          <a:prstGeom prst="rect">
            <a:avLst/>
          </a:prstGeom>
        </p:spPr>
      </p:pic>
      <p:sp>
        <p:nvSpPr>
          <p:cNvPr id="13" name="Title 12"/>
          <p:cNvSpPr>
            <a:spLocks noGrp="1"/>
          </p:cNvSpPr>
          <p:nvPr>
            <p:ph type="title"/>
          </p:nvPr>
        </p:nvSpPr>
        <p:spPr/>
        <p:txBody>
          <a:bodyPr>
            <a:normAutofit/>
          </a:bodyPr>
          <a:lstStyle/>
          <a:p>
            <a:r>
              <a:rPr lang="nl-NL"/>
              <a:t>AHP en genetische tests</a:t>
            </a:r>
          </a:p>
        </p:txBody>
      </p:sp>
      <p:sp>
        <p:nvSpPr>
          <p:cNvPr id="9" name="Slide Number Placeholder 8"/>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3260E4-ED7B-584B-A073-E37901C7426D}" type="slidenum">
              <a:rPr kumimoji="0" lang="en-US" sz="1000" b="0" i="0" u="none" strike="noStrike" kern="1200" cap="none" spc="0" normalizeH="0" baseline="0" noProof="0" smtClean="0">
                <a:ln>
                  <a:noFill/>
                </a:ln>
                <a:solidFill>
                  <a:srgbClr val="0A0A0A">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a:ln>
                <a:noFill/>
              </a:ln>
              <a:solidFill>
                <a:srgbClr val="0A0A0A">
                  <a:tint val="75000"/>
                </a:srgbClr>
              </a:solidFill>
              <a:effectLst/>
              <a:uLnTx/>
              <a:uFillTx/>
              <a:latin typeface="Calibri"/>
              <a:ea typeface="+mn-ea"/>
              <a:cs typeface="+mn-cs"/>
            </a:endParaRPr>
          </a:p>
        </p:txBody>
      </p:sp>
      <p:sp>
        <p:nvSpPr>
          <p:cNvPr id="19" name="Footer Placeholder 6"/>
          <p:cNvSpPr>
            <a:spLocks noGrp="1"/>
          </p:cNvSpPr>
          <p:nvPr>
            <p:ph type="ftr" sz="quarter" idx="11"/>
          </p:nvPr>
        </p:nvSpPr>
        <p:spPr>
          <a:xfrm>
            <a:off x="479592" y="6400147"/>
            <a:ext cx="11712407" cy="365125"/>
          </a:xfrm>
        </p:spPr>
        <p:txBody>
          <a:bodyPr/>
          <a:lstStyle/>
          <a:p>
            <a:pPr lvl="0">
              <a:spcAft>
                <a:spcPts val="300"/>
              </a:spcAft>
              <a:tabLst>
                <a:tab pos="7543800" algn="l"/>
              </a:tabLst>
              <a:defRPr/>
            </a:pPr>
            <a:r>
              <a:rPr lang="nl-NL" sz="800" dirty="0">
                <a:solidFill>
                  <a:srgbClr val="E7E6E6">
                    <a:lumMod val="50000"/>
                  </a:srgbClr>
                </a:solidFill>
              </a:rPr>
              <a:t>AHP: Acute hepatische porfyrie	In dit materiaal is geen informatie over medische producten van Alnylam opgenomen. </a:t>
            </a:r>
          </a:p>
          <a:p>
            <a:pPr marL="228600" lvl="0" indent="-228600">
              <a:buFont typeface="+mj-lt"/>
              <a:buAutoNum type="arabicPeriod"/>
              <a:defRPr/>
            </a:pPr>
            <a:r>
              <a:rPr lang="nl-NL" sz="800" dirty="0">
                <a:solidFill>
                  <a:srgbClr val="E7E6E6">
                    <a:lumMod val="50000"/>
                  </a:srgbClr>
                </a:solidFill>
              </a:rPr>
              <a:t>Bissell DM &amp; Wang B. J C/,n Transl Hepatol. maart 2015,3(1):17-26</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nl-NL" sz="800" b="0" i="0" u="none" strike="noStrike" cap="none" normalizeH="0" baseline="0" noProof="0" dirty="0">
                <a:ln>
                  <a:noFill/>
                </a:ln>
                <a:solidFill>
                  <a:srgbClr val="E7E6E6">
                    <a:lumMod val="50000"/>
                  </a:srgbClr>
                </a:solidFill>
                <a:effectLst/>
                <a:uLnTx/>
                <a:uFillTx/>
                <a:latin typeface="Calibri"/>
                <a:ea typeface="+mn-ea"/>
                <a:cs typeface="+mn-cs"/>
              </a:rPr>
              <a:t>Balwani M, Wang B, Anderson KE, et al. Acute hepatic porphyrias: Recommendations for evaluation and long-term management. Hepatology. 2017;66(4):1314-1322. doi:10.1002/hep.29313</a:t>
            </a:r>
          </a:p>
        </p:txBody>
      </p:sp>
      <p:sp>
        <p:nvSpPr>
          <p:cNvPr id="4" name="TextBox 3"/>
          <p:cNvSpPr txBox="1"/>
          <p:nvPr/>
        </p:nvSpPr>
        <p:spPr>
          <a:xfrm>
            <a:off x="6010275" y="2416175"/>
            <a:ext cx="1846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A0A0A"/>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50383" y="598752"/>
            <a:ext cx="4995498" cy="596900"/>
          </a:xfrm>
          <a:prstGeom prst="rect">
            <a:avLst/>
          </a:prstGeom>
        </p:spPr>
      </p:pic>
      <p:sp>
        <p:nvSpPr>
          <p:cNvPr id="26" name="TextBox 25"/>
          <p:cNvSpPr txBox="1"/>
          <p:nvPr/>
        </p:nvSpPr>
        <p:spPr>
          <a:xfrm>
            <a:off x="6010275" y="2527300"/>
            <a:ext cx="1846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A0A0A"/>
              </a:solidFill>
              <a:effectLst/>
              <a:uLnTx/>
              <a:uFillTx/>
              <a:latin typeface="Calibri"/>
              <a:ea typeface="+mn-ea"/>
              <a:cs typeface="+mn-cs"/>
            </a:endParaRPr>
          </a:p>
        </p:txBody>
      </p:sp>
      <p:sp>
        <p:nvSpPr>
          <p:cNvPr id="27" name="TextBox 26">
            <a:extLst>
              <a:ext uri="{FF2B5EF4-FFF2-40B4-BE49-F238E27FC236}">
                <a16:creationId xmlns:a16="http://schemas.microsoft.com/office/drawing/2014/main" id="{D2CBDA73-FAB9-3E40-B6E6-FE4DADD482A6}"/>
              </a:ext>
            </a:extLst>
          </p:cNvPr>
          <p:cNvSpPr txBox="1"/>
          <p:nvPr/>
        </p:nvSpPr>
        <p:spPr>
          <a:xfrm>
            <a:off x="5045880" y="1949863"/>
            <a:ext cx="6014959" cy="5847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1" i="0" u="none" strike="noStrike" cap="none" normalizeH="0" baseline="0" noProof="0">
                <a:ln>
                  <a:noFill/>
                </a:ln>
                <a:solidFill>
                  <a:srgbClr val="1B9AB2"/>
                </a:solidFill>
                <a:effectLst/>
                <a:uLnTx/>
                <a:uFillTx/>
                <a:latin typeface="Calibri"/>
                <a:ea typeface="+mn-ea"/>
                <a:cs typeface="+mn-cs"/>
              </a:rPr>
              <a:t>Genetische test</a:t>
            </a:r>
          </a:p>
        </p:txBody>
      </p:sp>
      <p:sp>
        <p:nvSpPr>
          <p:cNvPr id="28" name="Oval 27"/>
          <p:cNvSpPr/>
          <p:nvPr/>
        </p:nvSpPr>
        <p:spPr>
          <a:xfrm>
            <a:off x="685968" y="2146300"/>
            <a:ext cx="2955957" cy="2955957"/>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9AB2"/>
              </a:solidFill>
              <a:effectLst/>
              <a:uLnTx/>
              <a:uFillTx/>
              <a:latin typeface="Calibri"/>
              <a:ea typeface="+mn-ea"/>
              <a:cs typeface="+mn-cs"/>
            </a:endParaRPr>
          </a:p>
        </p:txBody>
      </p:sp>
      <p:sp>
        <p:nvSpPr>
          <p:cNvPr id="29" name="TextBox 28">
            <a:extLst>
              <a:ext uri="{FF2B5EF4-FFF2-40B4-BE49-F238E27FC236}">
                <a16:creationId xmlns:a16="http://schemas.microsoft.com/office/drawing/2014/main" id="{D2CBDA73-FAB9-3E40-B6E6-FE4DADD482A6}"/>
              </a:ext>
            </a:extLst>
          </p:cNvPr>
          <p:cNvSpPr txBox="1"/>
          <p:nvPr/>
        </p:nvSpPr>
        <p:spPr>
          <a:xfrm>
            <a:off x="5049916" y="2614014"/>
            <a:ext cx="6178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cap="none" normalizeH="0" baseline="0" noProof="0" dirty="0">
                <a:ln>
                  <a:noFill/>
                </a:ln>
                <a:solidFill>
                  <a:srgbClr val="0A0A0A"/>
                </a:solidFill>
                <a:effectLst/>
                <a:uLnTx/>
                <a:uFillTx/>
                <a:latin typeface="Calibri"/>
                <a:ea typeface="+mn-ea"/>
                <a:cs typeface="+mn-cs"/>
              </a:rPr>
              <a:t>Test bloed of speeksel op wijzigingen in het AHP-gen</a:t>
            </a:r>
            <a:r>
              <a:rPr kumimoji="0" lang="nl-NL" sz="2000" b="0" i="0" u="none" strike="noStrike" cap="none" normalizeH="0" baseline="30000" noProof="0" dirty="0">
                <a:ln>
                  <a:noFill/>
                </a:ln>
                <a:solidFill>
                  <a:srgbClr val="0A0A0A"/>
                </a:solidFill>
                <a:effectLst/>
                <a:uLnTx/>
                <a:uFillTx/>
                <a:latin typeface="Calibri"/>
                <a:ea typeface="+mn-ea"/>
                <a:cs typeface="+mn-cs"/>
              </a:rPr>
              <a:t>1</a:t>
            </a:r>
          </a:p>
        </p:txBody>
      </p:sp>
      <p:sp>
        <p:nvSpPr>
          <p:cNvPr id="31" name="Rectangle 11">
            <a:extLst>
              <a:ext uri="{FF2B5EF4-FFF2-40B4-BE49-F238E27FC236}">
                <a16:creationId xmlns:a16="http://schemas.microsoft.com/office/drawing/2014/main" id="{2A11F506-AAA9-AE4A-A8E1-960D6FD3FD27}"/>
              </a:ext>
            </a:extLst>
          </p:cNvPr>
          <p:cNvSpPr/>
          <p:nvPr/>
        </p:nvSpPr>
        <p:spPr>
          <a:xfrm>
            <a:off x="5139876" y="4150533"/>
            <a:ext cx="6575874" cy="865967"/>
          </a:xfrm>
          <a:custGeom>
            <a:avLst/>
            <a:gdLst>
              <a:gd name="connsiteX0" fmla="*/ 0 w 6658081"/>
              <a:gd name="connsiteY0" fmla="*/ 0 h 2278716"/>
              <a:gd name="connsiteX1" fmla="*/ 6658081 w 6658081"/>
              <a:gd name="connsiteY1" fmla="*/ 0 h 2278716"/>
              <a:gd name="connsiteX2" fmla="*/ 6658081 w 6658081"/>
              <a:gd name="connsiteY2" fmla="*/ 2278716 h 2278716"/>
              <a:gd name="connsiteX3" fmla="*/ 0 w 6658081"/>
              <a:gd name="connsiteY3" fmla="*/ 2278716 h 2278716"/>
              <a:gd name="connsiteX4" fmla="*/ 0 w 6658081"/>
              <a:gd name="connsiteY4" fmla="*/ 0 h 2278716"/>
              <a:gd name="connsiteX0" fmla="*/ 0 w 6658081"/>
              <a:gd name="connsiteY0" fmla="*/ 0 h 2278716"/>
              <a:gd name="connsiteX1" fmla="*/ 6658081 w 6658081"/>
              <a:gd name="connsiteY1" fmla="*/ 0 h 2278716"/>
              <a:gd name="connsiteX2" fmla="*/ 6621039 w 6658081"/>
              <a:gd name="connsiteY2" fmla="*/ 2278716 h 2278716"/>
              <a:gd name="connsiteX3" fmla="*/ 0 w 6658081"/>
              <a:gd name="connsiteY3" fmla="*/ 2278716 h 2278716"/>
              <a:gd name="connsiteX4" fmla="*/ 0 w 6658081"/>
              <a:gd name="connsiteY4" fmla="*/ 0 h 2278716"/>
              <a:gd name="connsiteX0" fmla="*/ 0 w 6673956"/>
              <a:gd name="connsiteY0" fmla="*/ 0 h 2278716"/>
              <a:gd name="connsiteX1" fmla="*/ 6673956 w 6673956"/>
              <a:gd name="connsiteY1" fmla="*/ 0 h 2278716"/>
              <a:gd name="connsiteX2" fmla="*/ 6621039 w 6673956"/>
              <a:gd name="connsiteY2" fmla="*/ 2278716 h 2278716"/>
              <a:gd name="connsiteX3" fmla="*/ 0 w 6673956"/>
              <a:gd name="connsiteY3" fmla="*/ 2278716 h 2278716"/>
              <a:gd name="connsiteX4" fmla="*/ 0 w 6673956"/>
              <a:gd name="connsiteY4" fmla="*/ 0 h 2278716"/>
              <a:gd name="connsiteX0" fmla="*/ 0 w 6673956"/>
              <a:gd name="connsiteY0" fmla="*/ 0 h 2278716"/>
              <a:gd name="connsiteX1" fmla="*/ 6673956 w 6673956"/>
              <a:gd name="connsiteY1" fmla="*/ 0 h 2278716"/>
              <a:gd name="connsiteX2" fmla="*/ 6594795 w 6673956"/>
              <a:gd name="connsiteY2" fmla="*/ 2266048 h 2278716"/>
              <a:gd name="connsiteX3" fmla="*/ 0 w 6673956"/>
              <a:gd name="connsiteY3" fmla="*/ 2278716 h 2278716"/>
              <a:gd name="connsiteX4" fmla="*/ 0 w 6673956"/>
              <a:gd name="connsiteY4" fmla="*/ 0 h 2278716"/>
              <a:gd name="connsiteX0" fmla="*/ 0 w 6594795"/>
              <a:gd name="connsiteY0" fmla="*/ 0 h 2278716"/>
              <a:gd name="connsiteX1" fmla="*/ 6549294 w 6594795"/>
              <a:gd name="connsiteY1" fmla="*/ 12668 h 2278716"/>
              <a:gd name="connsiteX2" fmla="*/ 6594795 w 6594795"/>
              <a:gd name="connsiteY2" fmla="*/ 2266048 h 2278716"/>
              <a:gd name="connsiteX3" fmla="*/ 0 w 6594795"/>
              <a:gd name="connsiteY3" fmla="*/ 2278716 h 2278716"/>
              <a:gd name="connsiteX4" fmla="*/ 0 w 6594795"/>
              <a:gd name="connsiteY4" fmla="*/ 0 h 227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4795" h="2278716">
                <a:moveTo>
                  <a:pt x="0" y="0"/>
                </a:moveTo>
                <a:lnTo>
                  <a:pt x="6549294" y="12668"/>
                </a:lnTo>
                <a:lnTo>
                  <a:pt x="6594795" y="2266048"/>
                </a:lnTo>
                <a:lnTo>
                  <a:pt x="0" y="2278716"/>
                </a:lnTo>
                <a:lnTo>
                  <a:pt x="0" y="0"/>
                </a:lnTo>
                <a:close/>
              </a:path>
            </a:pathLst>
          </a:custGeom>
          <a:solidFill>
            <a:srgbClr val="1B9A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2">
                  <a:lumMod val="20000"/>
                  <a:lumOff val="80000"/>
                </a:schemeClr>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D2CBDA73-FAB9-3E40-B6E6-FE4DADD482A6}"/>
              </a:ext>
            </a:extLst>
          </p:cNvPr>
          <p:cNvSpPr txBox="1"/>
          <p:nvPr/>
        </p:nvSpPr>
        <p:spPr>
          <a:xfrm>
            <a:off x="5330376" y="4239102"/>
            <a:ext cx="5175285" cy="707886"/>
          </a:xfrm>
          <a:prstGeom prst="rect">
            <a:avLst/>
          </a:prstGeom>
          <a:noFill/>
        </p:spPr>
        <p:txBody>
          <a:bodyPr wrap="square" rtlCol="0">
            <a:spAutoFit/>
          </a:bodyPr>
          <a:lstStyle/>
          <a:p>
            <a:pPr lvl="0">
              <a:defRPr/>
            </a:pPr>
            <a:r>
              <a:rPr kumimoji="0" lang="nl-NL" sz="2000" b="0" i="0" u="none" strike="noStrike" cap="none" normalizeH="0" baseline="0" noProof="0" dirty="0">
                <a:ln>
                  <a:noFill/>
                </a:ln>
                <a:solidFill>
                  <a:srgbClr val="0A0A0A"/>
                </a:solidFill>
                <a:effectLst/>
                <a:uLnTx/>
                <a:uFillTx/>
                <a:latin typeface="Calibri"/>
                <a:ea typeface="+mn-ea"/>
                <a:cs typeface="+mn-cs"/>
              </a:rPr>
              <a:t>Kan beter duidelijk maken wie risico loopt op AHP-symptomen</a:t>
            </a:r>
            <a:r>
              <a:rPr lang="nl-NL" sz="2000" baseline="30000" dirty="0">
                <a:solidFill>
                  <a:srgbClr val="0A0A0A"/>
                </a:solidFill>
              </a:rPr>
              <a:t>2</a:t>
            </a:r>
          </a:p>
        </p:txBody>
      </p:sp>
      <p:sp>
        <p:nvSpPr>
          <p:cNvPr id="33" name="TextBox 32">
            <a:extLst>
              <a:ext uri="{FF2B5EF4-FFF2-40B4-BE49-F238E27FC236}">
                <a16:creationId xmlns:a16="http://schemas.microsoft.com/office/drawing/2014/main" id="{D2CBDA73-FAB9-3E40-B6E6-FE4DADD482A6}"/>
              </a:ext>
            </a:extLst>
          </p:cNvPr>
          <p:cNvSpPr txBox="1"/>
          <p:nvPr/>
        </p:nvSpPr>
        <p:spPr>
          <a:xfrm>
            <a:off x="5049916" y="3126804"/>
            <a:ext cx="6178999" cy="9130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000" dirty="0">
                <a:solidFill>
                  <a:srgbClr val="0A0A0A"/>
                </a:solidFill>
                <a:latin typeface="Calibri"/>
                <a:ea typeface="+mn-ea"/>
                <a:cs typeface="+mn-cs"/>
              </a:rPr>
              <a:t>Kan worden </a:t>
            </a:r>
            <a:r>
              <a:rPr kumimoji="0" lang="nl-NL" sz="2000" b="0" i="0" u="none" strike="noStrike" cap="none" normalizeH="0" baseline="0" noProof="0" dirty="0">
                <a:ln>
                  <a:noFill/>
                </a:ln>
                <a:solidFill>
                  <a:srgbClr val="0A0A0A"/>
                </a:solidFill>
                <a:effectLst/>
                <a:uLnTx/>
                <a:uFillTx/>
                <a:latin typeface="Calibri"/>
                <a:ea typeface="+mn-ea"/>
                <a:cs typeface="+mn-cs"/>
              </a:rPr>
              <a:t>gebruikt om een diagnose te bevestigen </a:t>
            </a:r>
            <a:r>
              <a:rPr lang="nl-NL" sz="2000" dirty="0">
                <a:solidFill>
                  <a:srgbClr val="0A0A0A"/>
                </a:solidFill>
                <a:latin typeface="Calibri"/>
                <a:ea typeface="+mn-ea"/>
                <a:cs typeface="+mn-cs"/>
              </a:rPr>
              <a:t>en</a:t>
            </a:r>
            <a:r>
              <a:rPr kumimoji="0" lang="nl-NL" sz="2000" b="0" i="0" u="none" strike="noStrike" cap="none" normalizeH="0" baseline="0" noProof="0" dirty="0">
                <a:ln>
                  <a:noFill/>
                </a:ln>
                <a:solidFill>
                  <a:srgbClr val="0A0A0A"/>
                </a:solidFill>
                <a:effectLst/>
                <a:uLnTx/>
                <a:uFillTx/>
                <a:latin typeface="Calibri"/>
                <a:ea typeface="+mn-ea"/>
                <a:cs typeface="+mn-cs"/>
              </a:rPr>
              <a:t> het specifieke type AHP</a:t>
            </a:r>
            <a:r>
              <a:rPr kumimoji="0" lang="nl-NL" sz="2000" b="0" i="0" u="none" strike="noStrike" cap="none" normalizeH="0" noProof="0" dirty="0">
                <a:ln>
                  <a:noFill/>
                </a:ln>
                <a:solidFill>
                  <a:srgbClr val="0A0A0A"/>
                </a:solidFill>
                <a:effectLst/>
                <a:uLnTx/>
                <a:uFillTx/>
                <a:latin typeface="Calibri"/>
                <a:ea typeface="+mn-ea"/>
                <a:cs typeface="+mn-cs"/>
              </a:rPr>
              <a:t> te bepalen</a:t>
            </a:r>
            <a:r>
              <a:rPr kumimoji="0" lang="nl-NL" sz="2000" b="0" i="0" u="none" strike="noStrike" cap="none" normalizeH="0" baseline="30000" noProof="0" dirty="0">
                <a:ln>
                  <a:noFill/>
                </a:ln>
                <a:solidFill>
                  <a:srgbClr val="0A0A0A"/>
                </a:solidFill>
                <a:effectLst/>
                <a:uLnTx/>
                <a:uFillTx/>
                <a:latin typeface="Calibri"/>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30000" noProof="0" dirty="0">
              <a:ln>
                <a:noFill/>
              </a:ln>
              <a:solidFill>
                <a:srgbClr val="0A0A0A"/>
              </a:solidFill>
              <a:effectLst/>
              <a:uLnTx/>
              <a:uFillTx/>
              <a:latin typeface="Calibri"/>
              <a:ea typeface="+mn-ea"/>
              <a:cs typeface="+mn-cs"/>
            </a:endParaRPr>
          </a:p>
        </p:txBody>
      </p:sp>
      <p:pic>
        <p:nvPicPr>
          <p:cNvPr id="5" name="Picture 4"/>
          <p:cNvPicPr>
            <a:picLocks noChangeAspect="1"/>
          </p:cNvPicPr>
          <p:nvPr/>
        </p:nvPicPr>
        <p:blipFill>
          <a:blip r:embed="rId5"/>
          <a:stretch>
            <a:fillRect/>
          </a:stretch>
        </p:blipFill>
        <p:spPr>
          <a:xfrm>
            <a:off x="1036912" y="1799468"/>
            <a:ext cx="3398039" cy="3398039"/>
          </a:xfrm>
          <a:prstGeom prst="rect">
            <a:avLst/>
          </a:prstGeom>
        </p:spPr>
      </p:pic>
    </p:spTree>
    <p:extLst>
      <p:ext uri="{BB962C8B-B14F-4D97-AF65-F5344CB8AC3E}">
        <p14:creationId xmlns:p14="http://schemas.microsoft.com/office/powerpoint/2010/main" val="4259641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4">
                <a:tint val="45000"/>
                <a:satMod val="400000"/>
              </a:schemeClr>
            </a:duotone>
          </a:blip>
          <a:stretch>
            <a:fillRect/>
          </a:stretch>
        </p:blipFill>
        <p:spPr>
          <a:xfrm rot="10800000">
            <a:off x="288057" y="1511193"/>
            <a:ext cx="11615869" cy="4013200"/>
          </a:xfrm>
          <a:prstGeom prst="rect">
            <a:avLst/>
          </a:prstGeom>
        </p:spPr>
      </p:pic>
      <p:sp>
        <p:nvSpPr>
          <p:cNvPr id="13" name="Title 12"/>
          <p:cNvSpPr>
            <a:spLocks noGrp="1"/>
          </p:cNvSpPr>
          <p:nvPr>
            <p:ph type="title"/>
          </p:nvPr>
        </p:nvSpPr>
        <p:spPr/>
        <p:txBody>
          <a:bodyPr>
            <a:normAutofit/>
          </a:bodyPr>
          <a:lstStyle/>
          <a:p>
            <a:r>
              <a:rPr lang="nl-NL"/>
              <a:t>Waarom is een diagnose nuttig?</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11</a:t>
            </a:fld>
            <a:endParaRPr lang="en-US"/>
          </a:p>
        </p:txBody>
      </p:sp>
      <p:sp>
        <p:nvSpPr>
          <p:cNvPr id="19" name="Footer Placeholder 6"/>
          <p:cNvSpPr>
            <a:spLocks noGrp="1"/>
          </p:cNvSpPr>
          <p:nvPr>
            <p:ph type="ftr" sz="quarter" idx="11"/>
          </p:nvPr>
        </p:nvSpPr>
        <p:spPr>
          <a:xfrm>
            <a:off x="479592" y="6400147"/>
            <a:ext cx="11712407" cy="365125"/>
          </a:xfrm>
        </p:spPr>
        <p:txBody>
          <a:bodyPr/>
          <a:lstStyle/>
          <a:p>
            <a:pPr>
              <a:tabLst>
                <a:tab pos="7543800" algn="l"/>
              </a:tabLst>
            </a:pPr>
            <a:r>
              <a:rPr lang="nl-NL" sz="800" dirty="0">
                <a:solidFill>
                  <a:schemeClr val="tx1">
                    <a:lumMod val="50000"/>
                    <a:lumOff val="50000"/>
                  </a:schemeClr>
                </a:solidFill>
              </a:rPr>
              <a:t>	In dit materiaal is geen informatie over medische producten van Alnylam opgenomen. </a:t>
            </a:r>
          </a:p>
          <a:p>
            <a:pPr marL="228600" indent="-228600">
              <a:buFont typeface="+mj-lt"/>
              <a:buAutoNum type="arabicPeriod"/>
            </a:pPr>
            <a:r>
              <a:rPr lang="nl-NL" sz="800" dirty="0">
                <a:solidFill>
                  <a:schemeClr val="tx1">
                    <a:lumMod val="50000"/>
                    <a:lumOff val="50000"/>
                  </a:schemeClr>
                </a:solidFill>
              </a:rPr>
              <a:t>Balwani M, Wang B, Anderson KE, et al. Acute hepatic porphyrias: Recommendations for evaluation and long-term management. Hepatology. 2017;66(4):1314-1322. doi:10.1002/hep.29313</a:t>
            </a:r>
          </a:p>
          <a:p>
            <a:pPr marL="228600" indent="-228600">
              <a:buFont typeface="+mj-lt"/>
              <a:buAutoNum type="arabicPeriod"/>
            </a:pPr>
            <a:r>
              <a:rPr lang="nl-NL" sz="800" dirty="0">
                <a:solidFill>
                  <a:schemeClr val="tx1">
                    <a:lumMod val="50000"/>
                    <a:lumOff val="50000"/>
                  </a:schemeClr>
                </a:solidFill>
              </a:rPr>
              <a:t>Anderson KE, Bloomer JR, Bonkovsky HL, et al. Recommendations for the diagnosis and treatment of the acute porphyrias [published correction appears in Ann Intern Med. 16 aug 2005;143(4):316]. Ann Intern Med. 2005;142(6):439-450. doi:10.7326/0003-4819-142-6-200503150-00010.</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24164" y="513692"/>
            <a:ext cx="6402217" cy="596900"/>
          </a:xfrm>
          <a:prstGeom prst="rect">
            <a:avLst/>
          </a:prstGeom>
        </p:spPr>
      </p:pic>
      <p:sp>
        <p:nvSpPr>
          <p:cNvPr id="4" name="TextBox 3"/>
          <p:cNvSpPr txBox="1"/>
          <p:nvPr/>
        </p:nvSpPr>
        <p:spPr>
          <a:xfrm>
            <a:off x="6248400" y="1447693"/>
            <a:ext cx="184666" cy="369332"/>
          </a:xfrm>
          <a:prstGeom prst="rect">
            <a:avLst/>
          </a:prstGeom>
          <a:noFill/>
        </p:spPr>
        <p:txBody>
          <a:bodyPr wrap="none" rtlCol="0">
            <a:spAutoFit/>
          </a:bodyPr>
          <a:lstStyle/>
          <a:p>
            <a:endParaRPr lang="en-US" dirty="0"/>
          </a:p>
        </p:txBody>
      </p:sp>
      <p:grpSp>
        <p:nvGrpSpPr>
          <p:cNvPr id="2" name="Group 1"/>
          <p:cNvGrpSpPr/>
          <p:nvPr/>
        </p:nvGrpSpPr>
        <p:grpSpPr>
          <a:xfrm>
            <a:off x="621436" y="1730268"/>
            <a:ext cx="11062564" cy="3618373"/>
            <a:chOff x="263291" y="2587623"/>
            <a:chExt cx="11673924" cy="2667002"/>
          </a:xfrm>
        </p:grpSpPr>
        <p:pic>
          <p:nvPicPr>
            <p:cNvPr id="12" name="Picture 11" descr="wonkybox.png"/>
            <p:cNvPicPr>
              <a:picLocks noChangeAspect="1"/>
            </p:cNvPicPr>
            <p:nvPr/>
          </p:nvPicPr>
          <p:blipFill>
            <a:blip r:embed="rId5">
              <a:alphaModFix/>
              <a:duotone>
                <a:prstClr val="black"/>
                <a:srgbClr val="FFFFFF">
                  <a:tint val="45000"/>
                  <a:satMod val="400000"/>
                </a:srgbClr>
              </a:duotone>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a:xfrm>
              <a:off x="263291" y="2587624"/>
              <a:ext cx="3885371" cy="2667001"/>
            </a:xfrm>
            <a:prstGeom prst="rect">
              <a:avLst/>
            </a:prstGeom>
          </p:spPr>
        </p:pic>
        <p:pic>
          <p:nvPicPr>
            <p:cNvPr id="14" name="Picture 13" descr="wonkybox.png"/>
            <p:cNvPicPr>
              <a:picLocks noChangeAspect="1"/>
            </p:cNvPicPr>
            <p:nvPr/>
          </p:nvPicPr>
          <p:blipFill>
            <a:blip r:embed="rId7">
              <a:alphaModFix/>
              <a:lum bright="70000" contrast="-70000"/>
              <a:extLst>
                <a:ext uri="{BEBA8EAE-BF5A-486C-A8C5-ECC9F3942E4B}">
                  <a14:imgProps xmlns:a14="http://schemas.microsoft.com/office/drawing/2010/main">
                    <a14:imgLayer r:embed="rId8">
                      <a14:imgEffect>
                        <a14:brightnessContrast bright="100000" contrast="-70000"/>
                      </a14:imgEffect>
                    </a14:imgLayer>
                  </a14:imgProps>
                </a:ext>
                <a:ext uri="{28A0092B-C50C-407E-A947-70E740481C1C}">
                  <a14:useLocalDpi xmlns:a14="http://schemas.microsoft.com/office/drawing/2010/main"/>
                </a:ext>
              </a:extLst>
            </a:blip>
            <a:stretch>
              <a:fillRect/>
            </a:stretch>
          </p:blipFill>
          <p:spPr>
            <a:xfrm rot="10800000">
              <a:off x="4157565" y="2587623"/>
              <a:ext cx="3885371" cy="2667001"/>
            </a:xfrm>
            <a:prstGeom prst="rect">
              <a:avLst/>
            </a:prstGeom>
          </p:spPr>
        </p:pic>
        <p:pic>
          <p:nvPicPr>
            <p:cNvPr id="15" name="Picture 14" descr="wonkybox.png"/>
            <p:cNvPicPr>
              <a:picLocks noChangeAspect="1"/>
            </p:cNvPicPr>
            <p:nvPr/>
          </p:nvPicPr>
          <p:blipFill>
            <a:blip r:embed="rId7">
              <a:alphaModFix/>
              <a:lum bright="70000" contrast="-70000"/>
              <a:extLst>
                <a:ext uri="{BEBA8EAE-BF5A-486C-A8C5-ECC9F3942E4B}">
                  <a14:imgProps xmlns:a14="http://schemas.microsoft.com/office/drawing/2010/main">
                    <a14:imgLayer r:embed="rId9">
                      <a14:imgEffect>
                        <a14:brightnessContrast bright="100000" contrast="-70000"/>
                      </a14:imgEffect>
                    </a14:imgLayer>
                  </a14:imgProps>
                </a:ext>
                <a:ext uri="{28A0092B-C50C-407E-A947-70E740481C1C}">
                  <a14:useLocalDpi xmlns:a14="http://schemas.microsoft.com/office/drawing/2010/main"/>
                </a:ext>
              </a:extLst>
            </a:blip>
            <a:stretch>
              <a:fillRect/>
            </a:stretch>
          </p:blipFill>
          <p:spPr>
            <a:xfrm>
              <a:off x="8051844" y="2587624"/>
              <a:ext cx="3885371" cy="2667001"/>
            </a:xfrm>
            <a:prstGeom prst="rect">
              <a:avLst/>
            </a:prstGeom>
          </p:spPr>
        </p:pic>
      </p:grpSp>
      <p:sp>
        <p:nvSpPr>
          <p:cNvPr id="16" name="TextBox 15">
            <a:extLst>
              <a:ext uri="{FF2B5EF4-FFF2-40B4-BE49-F238E27FC236}">
                <a16:creationId xmlns:a16="http://schemas.microsoft.com/office/drawing/2014/main" id="{D2CBDA73-FAB9-3E40-B6E6-FE4DADD482A6}"/>
              </a:ext>
            </a:extLst>
          </p:cNvPr>
          <p:cNvSpPr txBox="1"/>
          <p:nvPr/>
        </p:nvSpPr>
        <p:spPr>
          <a:xfrm>
            <a:off x="841374" y="3441932"/>
            <a:ext cx="3254375" cy="707886"/>
          </a:xfrm>
          <a:prstGeom prst="rect">
            <a:avLst/>
          </a:prstGeom>
          <a:noFill/>
        </p:spPr>
        <p:txBody>
          <a:bodyPr wrap="square" rtlCol="0">
            <a:spAutoFit/>
          </a:bodyPr>
          <a:lstStyle/>
          <a:p>
            <a:pPr marL="0" lvl="1" algn="ctr"/>
            <a:r>
              <a:rPr lang="nl-NL" sz="2000" dirty="0"/>
              <a:t>Een diagnose kan u helpen triggers te voorkomen.</a:t>
            </a:r>
            <a:r>
              <a:rPr lang="nl-NL" sz="2000" baseline="30000" dirty="0"/>
              <a:t>1</a:t>
            </a:r>
          </a:p>
        </p:txBody>
      </p:sp>
      <p:sp>
        <p:nvSpPr>
          <p:cNvPr id="17" name="TextBox 16">
            <a:extLst>
              <a:ext uri="{FF2B5EF4-FFF2-40B4-BE49-F238E27FC236}">
                <a16:creationId xmlns:a16="http://schemas.microsoft.com/office/drawing/2014/main" id="{D2CBDA73-FAB9-3E40-B6E6-FE4DADD482A6}"/>
              </a:ext>
            </a:extLst>
          </p:cNvPr>
          <p:cNvSpPr txBox="1"/>
          <p:nvPr/>
        </p:nvSpPr>
        <p:spPr>
          <a:xfrm>
            <a:off x="4560509" y="3441932"/>
            <a:ext cx="3173790" cy="1323439"/>
          </a:xfrm>
          <a:prstGeom prst="rect">
            <a:avLst/>
          </a:prstGeom>
          <a:noFill/>
        </p:spPr>
        <p:txBody>
          <a:bodyPr wrap="square" rtlCol="0">
            <a:spAutoFit/>
          </a:bodyPr>
          <a:lstStyle/>
          <a:p>
            <a:pPr marL="0" lvl="1" algn="ctr"/>
            <a:r>
              <a:rPr lang="nl-NL" sz="2000" dirty="0"/>
              <a:t>Het kan u helpen tijdig de juiste behandeling te krijgen van symptomen, mochten die zich ontwikkelen.</a:t>
            </a:r>
            <a:r>
              <a:rPr lang="nl-NL" sz="2000" baseline="30000" dirty="0"/>
              <a:t>1</a:t>
            </a:r>
          </a:p>
        </p:txBody>
      </p:sp>
      <p:sp>
        <p:nvSpPr>
          <p:cNvPr id="18" name="TextBox 17">
            <a:extLst>
              <a:ext uri="{FF2B5EF4-FFF2-40B4-BE49-F238E27FC236}">
                <a16:creationId xmlns:a16="http://schemas.microsoft.com/office/drawing/2014/main" id="{D2CBDA73-FAB9-3E40-B6E6-FE4DADD482A6}"/>
              </a:ext>
            </a:extLst>
          </p:cNvPr>
          <p:cNvSpPr txBox="1"/>
          <p:nvPr/>
        </p:nvSpPr>
        <p:spPr>
          <a:xfrm>
            <a:off x="8310495" y="3441932"/>
            <a:ext cx="3082822" cy="1323439"/>
          </a:xfrm>
          <a:prstGeom prst="rect">
            <a:avLst/>
          </a:prstGeom>
          <a:noFill/>
        </p:spPr>
        <p:txBody>
          <a:bodyPr wrap="square" rtlCol="0">
            <a:spAutoFit/>
          </a:bodyPr>
          <a:lstStyle/>
          <a:p>
            <a:pPr marL="0" lvl="1" algn="ctr"/>
            <a:r>
              <a:rPr lang="nl-NL" sz="2000" dirty="0"/>
              <a:t>U kunt dan familieleden informeren en hen aanmoedigen een genetische test te doen.</a:t>
            </a:r>
            <a:r>
              <a:rPr lang="nl-NL" sz="2000" baseline="30000" dirty="0"/>
              <a:t>2</a:t>
            </a:r>
          </a:p>
        </p:txBody>
      </p:sp>
      <p:sp>
        <p:nvSpPr>
          <p:cNvPr id="5" name="Oval 4"/>
          <p:cNvSpPr/>
          <p:nvPr/>
        </p:nvSpPr>
        <p:spPr>
          <a:xfrm>
            <a:off x="5422530" y="2232950"/>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Oval 22"/>
          <p:cNvSpPr/>
          <p:nvPr/>
        </p:nvSpPr>
        <p:spPr>
          <a:xfrm>
            <a:off x="9026155" y="2232950"/>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Oval 23"/>
          <p:cNvSpPr/>
          <p:nvPr/>
        </p:nvSpPr>
        <p:spPr>
          <a:xfrm>
            <a:off x="1803030" y="2232950"/>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10"/>
          <a:stretch>
            <a:fillRect/>
          </a:stretch>
        </p:blipFill>
        <p:spPr>
          <a:xfrm>
            <a:off x="9207500" y="2134864"/>
            <a:ext cx="1270000" cy="1270000"/>
          </a:xfrm>
          <a:prstGeom prst="rect">
            <a:avLst/>
          </a:prstGeom>
        </p:spPr>
      </p:pic>
      <p:pic>
        <p:nvPicPr>
          <p:cNvPr id="20" name="Graphic 19" descr="Bubbles">
            <a:extLst>
              <a:ext uri="{FF2B5EF4-FFF2-40B4-BE49-F238E27FC236}">
                <a16:creationId xmlns:a16="http://schemas.microsoft.com/office/drawing/2014/main" id="{E9BA861A-308C-471E-8BCD-180A0EA8F1D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85541" y="2187230"/>
            <a:ext cx="1005840" cy="1005840"/>
          </a:xfrm>
          <a:prstGeom prst="rect">
            <a:avLst/>
          </a:prstGeom>
        </p:spPr>
      </p:pic>
      <p:pic>
        <p:nvPicPr>
          <p:cNvPr id="26" name="Graphic 25" descr="Lightning bolt">
            <a:extLst>
              <a:ext uri="{FF2B5EF4-FFF2-40B4-BE49-F238E27FC236}">
                <a16:creationId xmlns:a16="http://schemas.microsoft.com/office/drawing/2014/main" id="{9DE37446-9912-4EEA-A66C-6E746B2F4A5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320216" y="2078694"/>
            <a:ext cx="602498" cy="602498"/>
          </a:xfrm>
          <a:prstGeom prst="rect">
            <a:avLst/>
          </a:prstGeom>
        </p:spPr>
      </p:pic>
      <p:pic>
        <p:nvPicPr>
          <p:cNvPr id="28" name="Graphic 27" descr="Heartbeat">
            <a:extLst>
              <a:ext uri="{FF2B5EF4-FFF2-40B4-BE49-F238E27FC236}">
                <a16:creationId xmlns:a16="http://schemas.microsoft.com/office/drawing/2014/main" id="{F24C237E-8971-4035-887C-11F1726D2B5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056711" y="2217624"/>
            <a:ext cx="1048556" cy="1048556"/>
          </a:xfrm>
          <a:prstGeom prst="rect">
            <a:avLst/>
          </a:prstGeom>
        </p:spPr>
      </p:pic>
    </p:spTree>
    <p:extLst>
      <p:ext uri="{BB962C8B-B14F-4D97-AF65-F5344CB8AC3E}">
        <p14:creationId xmlns:p14="http://schemas.microsoft.com/office/powerpoint/2010/main" val="19535811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2">
                <a:tint val="45000"/>
                <a:satMod val="400000"/>
              </a:schemeClr>
            </a:duotone>
          </a:blip>
          <a:stretch>
            <a:fillRect/>
          </a:stretch>
        </p:blipFill>
        <p:spPr>
          <a:xfrm rot="10800000">
            <a:off x="288064" y="1349374"/>
            <a:ext cx="11615869" cy="4587876"/>
          </a:xfrm>
          <a:prstGeom prst="rect">
            <a:avLst/>
          </a:prstGeom>
        </p:spPr>
      </p:pic>
      <p:sp>
        <p:nvSpPr>
          <p:cNvPr id="13" name="Title 12"/>
          <p:cNvSpPr>
            <a:spLocks noGrp="1"/>
          </p:cNvSpPr>
          <p:nvPr>
            <p:ph type="title"/>
          </p:nvPr>
        </p:nvSpPr>
        <p:spPr/>
        <p:txBody>
          <a:bodyPr>
            <a:normAutofit/>
          </a:bodyPr>
          <a:lstStyle/>
          <a:p>
            <a:r>
              <a:rPr lang="nl-NL" sz="2500" dirty="0"/>
              <a:t>Genetische tests: had ik het maar eerder geweten...</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12</a:t>
            </a:fld>
            <a:endParaRPr lang="en-US"/>
          </a:p>
        </p:txBody>
      </p:sp>
      <p:sp>
        <p:nvSpPr>
          <p:cNvPr id="20" name="TextBox 19">
            <a:extLst>
              <a:ext uri="{FF2B5EF4-FFF2-40B4-BE49-F238E27FC236}">
                <a16:creationId xmlns:a16="http://schemas.microsoft.com/office/drawing/2014/main" id="{D2CBDA73-FAB9-3E40-B6E6-FE4DADD482A6}"/>
              </a:ext>
            </a:extLst>
          </p:cNvPr>
          <p:cNvSpPr txBox="1"/>
          <p:nvPr/>
        </p:nvSpPr>
        <p:spPr>
          <a:xfrm>
            <a:off x="1378129" y="5088098"/>
            <a:ext cx="5448122" cy="646331"/>
          </a:xfrm>
          <a:prstGeom prst="rect">
            <a:avLst/>
          </a:prstGeom>
          <a:noFill/>
        </p:spPr>
        <p:txBody>
          <a:bodyPr wrap="square" rtlCol="0">
            <a:spAutoFit/>
          </a:bodyPr>
          <a:lstStyle/>
          <a:p>
            <a:pPr algn="r"/>
            <a:r>
              <a:rPr lang="nl-NL">
                <a:solidFill>
                  <a:srgbClr val="2F7660"/>
                </a:solidFill>
              </a:rPr>
              <a:t>– Alicia, AHP-patiënt en BPA-vrijwilliger</a:t>
            </a:r>
          </a:p>
          <a:p>
            <a:pPr algn="r"/>
            <a:endParaRPr lang="en-US" dirty="0">
              <a:solidFill>
                <a:srgbClr val="2F7660"/>
              </a:solidFill>
            </a:endParaRPr>
          </a:p>
        </p:txBody>
      </p:sp>
      <p:pic>
        <p:nvPicPr>
          <p:cNvPr id="8" name="Picture 7">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65288" y="598752"/>
            <a:ext cx="9020445" cy="596900"/>
          </a:xfrm>
          <a:prstGeom prst="rect">
            <a:avLst/>
          </a:prstGeom>
        </p:spPr>
      </p:pic>
      <p:pic>
        <p:nvPicPr>
          <p:cNvPr id="10" name="Picture 9" descr="Alicia.png"/>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5747" b="100000" l="9981" r="89544">
                        <a14:foregroundMark x1="74810" y1="97025" x2="26331" y2="97904"/>
                        <a14:foregroundMark x1="24810" y1="98648" x2="22338" y2="98648"/>
                        <a14:foregroundMark x1="75190" y1="97228" x2="80703" y2="99324"/>
                        <a14:foregroundMark x1="82605" y1="98580" x2="82224" y2="99932"/>
                      </a14:backgroundRemoval>
                    </a14:imgEffect>
                  </a14:imgLayer>
                </a14:imgProps>
              </a:ext>
              <a:ext uri="{28A0092B-C50C-407E-A947-70E740481C1C}">
                <a14:useLocalDpi xmlns:a14="http://schemas.microsoft.com/office/drawing/2010/main"/>
              </a:ext>
            </a:extLst>
          </a:blip>
          <a:srcRect/>
          <a:stretch/>
        </p:blipFill>
        <p:spPr>
          <a:xfrm>
            <a:off x="7027335" y="187118"/>
            <a:ext cx="4815415" cy="6769969"/>
          </a:xfrm>
          <a:prstGeom prst="rect">
            <a:avLst/>
          </a:prstGeom>
        </p:spPr>
      </p:pic>
      <p:grpSp>
        <p:nvGrpSpPr>
          <p:cNvPr id="11" name="Group 10"/>
          <p:cNvGrpSpPr/>
          <p:nvPr/>
        </p:nvGrpSpPr>
        <p:grpSpPr>
          <a:xfrm rot="15560951" flipH="1">
            <a:off x="7762229" y="2270233"/>
            <a:ext cx="309994" cy="485807"/>
            <a:chOff x="1653118" y="2060096"/>
            <a:chExt cx="309994" cy="485807"/>
          </a:xfrm>
          <a:solidFill>
            <a:schemeClr val="accent2">
              <a:lumMod val="75000"/>
            </a:schemeClr>
          </a:solidFill>
        </p:grpSpPr>
        <p:sp>
          <p:nvSpPr>
            <p:cNvPr id="12" name="Oval 11"/>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Oval 13"/>
            <p:cNvSpPr/>
            <p:nvPr/>
          </p:nvSpPr>
          <p:spPr>
            <a:xfrm>
              <a:off x="1692180" y="2274971"/>
              <a:ext cx="270932" cy="27093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p:cNvSpPr/>
            <p:nvPr/>
          </p:nvSpPr>
          <p:spPr>
            <a:xfrm>
              <a:off x="1653118" y="2168046"/>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6" name="Group 15"/>
          <p:cNvGrpSpPr/>
          <p:nvPr/>
        </p:nvGrpSpPr>
        <p:grpSpPr>
          <a:xfrm rot="14400000" flipH="1">
            <a:off x="10664668" y="5445686"/>
            <a:ext cx="248427" cy="189708"/>
            <a:chOff x="1792241" y="2060096"/>
            <a:chExt cx="248427" cy="189708"/>
          </a:xfrm>
          <a:solidFill>
            <a:srgbClr val="47B290"/>
          </a:solidFill>
        </p:grpSpPr>
        <p:sp>
          <p:nvSpPr>
            <p:cNvPr id="17" name="Oval 16"/>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p:cNvSpPr/>
            <p:nvPr/>
          </p:nvSpPr>
          <p:spPr>
            <a:xfrm>
              <a:off x="1962545" y="2171681"/>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Oval 20"/>
            <p:cNvSpPr/>
            <p:nvPr/>
          </p:nvSpPr>
          <p:spPr>
            <a:xfrm>
              <a:off x="1975881" y="2074826"/>
              <a:ext cx="47281" cy="47281"/>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3" name="Picture 2"/>
          <p:cNvPicPr>
            <a:picLocks noChangeAspect="1"/>
          </p:cNvPicPr>
          <p:nvPr/>
        </p:nvPicPr>
        <p:blipFill>
          <a:blip r:embed="rId7"/>
          <a:stretch>
            <a:fillRect/>
          </a:stretch>
        </p:blipFill>
        <p:spPr>
          <a:xfrm>
            <a:off x="835574" y="1717078"/>
            <a:ext cx="830304" cy="830304"/>
          </a:xfrm>
          <a:prstGeom prst="rect">
            <a:avLst/>
          </a:prstGeom>
        </p:spPr>
      </p:pic>
      <p:sp>
        <p:nvSpPr>
          <p:cNvPr id="24" name="TextBox 23">
            <a:extLst>
              <a:ext uri="{FF2B5EF4-FFF2-40B4-BE49-F238E27FC236}">
                <a16:creationId xmlns:a16="http://schemas.microsoft.com/office/drawing/2014/main" id="{D2CBDA73-FAB9-3E40-B6E6-FE4DADD482A6}"/>
              </a:ext>
            </a:extLst>
          </p:cNvPr>
          <p:cNvSpPr txBox="1"/>
          <p:nvPr/>
        </p:nvSpPr>
        <p:spPr>
          <a:xfrm>
            <a:off x="1161526" y="1909804"/>
            <a:ext cx="6492961" cy="2862322"/>
          </a:xfrm>
          <a:prstGeom prst="rect">
            <a:avLst/>
          </a:prstGeom>
          <a:noFill/>
        </p:spPr>
        <p:txBody>
          <a:bodyPr wrap="square" rtlCol="0">
            <a:spAutoFit/>
          </a:bodyPr>
          <a:lstStyle/>
          <a:p>
            <a:r>
              <a:rPr lang="nl-NL" sz="3600" dirty="0">
                <a:solidFill>
                  <a:schemeClr val="accent2">
                    <a:lumMod val="50000"/>
                  </a:schemeClr>
                </a:solidFill>
              </a:rPr>
              <a:t>Als het duidelijk geweest was dat ik genetische </a:t>
            </a:r>
            <a:r>
              <a:rPr lang="nl-NL" sz="3600" dirty="0">
                <a:solidFill>
                  <a:srgbClr val="2F7660"/>
                </a:solidFill>
              </a:rPr>
              <a:t>aanleg</a:t>
            </a:r>
            <a:r>
              <a:rPr lang="nl-NL" sz="3600" dirty="0">
                <a:solidFill>
                  <a:schemeClr val="accent2">
                    <a:lumMod val="50000"/>
                  </a:schemeClr>
                </a:solidFill>
              </a:rPr>
              <a:t> voor porfyrie had, dan had ik misschien de medicatie gemeden die de eerste aanval veroorzaakte...</a:t>
            </a:r>
          </a:p>
        </p:txBody>
      </p:sp>
      <p:sp>
        <p:nvSpPr>
          <p:cNvPr id="19" name="Footer Placeholder 6">
            <a:extLst>
              <a:ext uri="{FF2B5EF4-FFF2-40B4-BE49-F238E27FC236}">
                <a16:creationId xmlns:a16="http://schemas.microsoft.com/office/drawing/2014/main" id="{53045CD9-AC57-4A00-B3D9-9E7D1069B1BD}"/>
              </a:ext>
            </a:extLst>
          </p:cNvPr>
          <p:cNvSpPr>
            <a:spLocks noGrp="1"/>
          </p:cNvSpPr>
          <p:nvPr>
            <p:ph type="ftr" sz="quarter" idx="11"/>
          </p:nvPr>
        </p:nvSpPr>
        <p:spPr>
          <a:xfrm>
            <a:off x="479592" y="6400147"/>
            <a:ext cx="11426657" cy="365125"/>
          </a:xfrm>
        </p:spPr>
        <p:txBody>
          <a:bodyPr/>
          <a:lstStyle/>
          <a:p>
            <a:pPr>
              <a:spcAft>
                <a:spcPts val="300"/>
              </a:spcAft>
            </a:pPr>
            <a:r>
              <a:rPr lang="nl-NL" sz="800">
                <a:solidFill>
                  <a:schemeClr val="bg2">
                    <a:lumMod val="50000"/>
                  </a:schemeClr>
                </a:solidFill>
              </a:rPr>
              <a:t>AHP: Acute hepatische porfyrie</a:t>
            </a:r>
          </a:p>
          <a:p>
            <a:pPr>
              <a:spcAft>
                <a:spcPts val="300"/>
              </a:spcAft>
            </a:pPr>
            <a:r>
              <a:rPr lang="nl-NL" sz="800">
                <a:solidFill>
                  <a:schemeClr val="bg2">
                    <a:lumMod val="50000"/>
                  </a:schemeClr>
                </a:solidFill>
              </a:rPr>
              <a:t>In dit materiaal is geen informatie over medische producten van Alnylam opgenomen. </a:t>
            </a:r>
          </a:p>
        </p:txBody>
      </p:sp>
    </p:spTree>
    <p:extLst>
      <p:ext uri="{BB962C8B-B14F-4D97-AF65-F5344CB8AC3E}">
        <p14:creationId xmlns:p14="http://schemas.microsoft.com/office/powerpoint/2010/main" val="4259609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1B789841-BA58-D243-8046-AFCE18504FC3}"/>
              </a:ext>
            </a:extLst>
          </p:cNvPr>
          <p:cNvPicPr>
            <a:picLocks noChangeAspect="1"/>
          </p:cNvPicPr>
          <p:nvPr/>
        </p:nvPicPr>
        <p:blipFill>
          <a:blip r:embed="rId3">
            <a:alphaModFix amt="51000"/>
            <a:duotone>
              <a:prstClr val="black"/>
              <a:schemeClr val="tx2">
                <a:tint val="45000"/>
                <a:satMod val="400000"/>
              </a:schemeClr>
            </a:duotone>
          </a:blip>
          <a:stretch>
            <a:fillRect/>
          </a:stretch>
        </p:blipFill>
        <p:spPr>
          <a:xfrm>
            <a:off x="842972" y="3794126"/>
            <a:ext cx="10506057" cy="2140340"/>
          </a:xfrm>
          <a:prstGeom prst="rect">
            <a:avLst/>
          </a:prstGeom>
        </p:spPr>
      </p:pic>
      <p:pic>
        <p:nvPicPr>
          <p:cNvPr id="30" name="Picture 29">
            <a:extLst>
              <a:ext uri="{FF2B5EF4-FFF2-40B4-BE49-F238E27FC236}">
                <a16:creationId xmlns:a16="http://schemas.microsoft.com/office/drawing/2014/main" id="{1B789841-BA58-D243-8046-AFCE18504FC3}"/>
              </a:ext>
            </a:extLst>
          </p:cNvPr>
          <p:cNvPicPr>
            <a:picLocks noChangeAspect="1"/>
          </p:cNvPicPr>
          <p:nvPr/>
        </p:nvPicPr>
        <p:blipFill>
          <a:blip r:embed="rId3">
            <a:alphaModFix amt="54000"/>
            <a:duotone>
              <a:prstClr val="black"/>
              <a:schemeClr val="tx2">
                <a:tint val="45000"/>
                <a:satMod val="400000"/>
              </a:schemeClr>
            </a:duotone>
          </a:blip>
          <a:stretch>
            <a:fillRect/>
          </a:stretch>
        </p:blipFill>
        <p:spPr>
          <a:xfrm rot="10800000">
            <a:off x="842972" y="1352160"/>
            <a:ext cx="10506057" cy="2140340"/>
          </a:xfrm>
          <a:prstGeom prst="rect">
            <a:avLst/>
          </a:prstGeom>
        </p:spPr>
      </p:pic>
      <p:sp>
        <p:nvSpPr>
          <p:cNvPr id="13" name="Title 12"/>
          <p:cNvSpPr>
            <a:spLocks noGrp="1"/>
          </p:cNvSpPr>
          <p:nvPr>
            <p:ph type="title"/>
          </p:nvPr>
        </p:nvSpPr>
        <p:spPr/>
        <p:txBody>
          <a:bodyPr>
            <a:normAutofit/>
          </a:bodyPr>
          <a:lstStyle/>
          <a:p>
            <a:pPr>
              <a:tabLst>
                <a:tab pos="5822950" algn="l"/>
              </a:tabLst>
            </a:pPr>
            <a:r>
              <a:rPr lang="nl-NL"/>
              <a:t>Wie moet genetische tests overwegen?</a:t>
            </a:r>
            <a:r>
              <a:rPr lang="nl-NL" b="0" baseline="30000"/>
              <a:t>1</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13</a:t>
            </a:fld>
            <a:endParaRPr lang="en-US"/>
          </a:p>
        </p:txBody>
      </p:sp>
      <p:sp>
        <p:nvSpPr>
          <p:cNvPr id="19" name="Footer Placeholder 6"/>
          <p:cNvSpPr>
            <a:spLocks noGrp="1"/>
          </p:cNvSpPr>
          <p:nvPr>
            <p:ph type="ftr" sz="quarter" idx="11"/>
          </p:nvPr>
        </p:nvSpPr>
        <p:spPr>
          <a:xfrm>
            <a:off x="479592" y="6400147"/>
            <a:ext cx="11553372" cy="365125"/>
          </a:xfrm>
        </p:spPr>
        <p:txBody>
          <a:bodyPr/>
          <a:lstStyle/>
          <a:p>
            <a:pPr>
              <a:spcAft>
                <a:spcPts val="300"/>
              </a:spcAft>
              <a:tabLst>
                <a:tab pos="7543800" algn="l"/>
              </a:tabLst>
            </a:pPr>
            <a:r>
              <a:rPr lang="nl-NL" sz="800" dirty="0">
                <a:solidFill>
                  <a:schemeClr val="bg2">
                    <a:lumMod val="50000"/>
                  </a:schemeClr>
                </a:solidFill>
              </a:rPr>
              <a:t> AHP: Acute hepatische porfyrie	In dit materiaal is geen informatie over medische producten van Alnylam opgenomen. </a:t>
            </a:r>
          </a:p>
          <a:p>
            <a:pPr marL="228600" indent="-228600">
              <a:buFont typeface="+mj-lt"/>
              <a:buAutoNum type="arabicPeriod"/>
            </a:pPr>
            <a:r>
              <a:rPr lang="nl-NL" sz="800" dirty="0">
                <a:solidFill>
                  <a:schemeClr val="bg2">
                    <a:lumMod val="50000"/>
                  </a:schemeClr>
                </a:solidFill>
              </a:rPr>
              <a:t>Anderson KE, Bloomer JR, Bonkovsky HL, et al. Recommendations for the diagnosis and treatment of the acute porphyrias [published correction appears in Ann Intern Med. 16 aug 2005;143(4):316]. Ann Intern Med. 2005;142(6):439-450. doi:10.7326/0003-4819-142-6-200503150-00010</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21083" y="598752"/>
            <a:ext cx="7751317" cy="596900"/>
          </a:xfrm>
          <a:prstGeom prst="rect">
            <a:avLst/>
          </a:prstGeom>
        </p:spPr>
      </p:pic>
      <p:sp>
        <p:nvSpPr>
          <p:cNvPr id="20" name="TextBox 19">
            <a:extLst>
              <a:ext uri="{FF2B5EF4-FFF2-40B4-BE49-F238E27FC236}">
                <a16:creationId xmlns:a16="http://schemas.microsoft.com/office/drawing/2014/main" id="{D2CBDA73-FAB9-3E40-B6E6-FE4DADD482A6}"/>
              </a:ext>
            </a:extLst>
          </p:cNvPr>
          <p:cNvSpPr txBox="1"/>
          <p:nvPr/>
        </p:nvSpPr>
        <p:spPr>
          <a:xfrm>
            <a:off x="3266549" y="4015193"/>
            <a:ext cx="5309875" cy="1569660"/>
          </a:xfrm>
          <a:prstGeom prst="rect">
            <a:avLst/>
          </a:prstGeom>
          <a:noFill/>
        </p:spPr>
        <p:txBody>
          <a:bodyPr wrap="square" rtlCol="0">
            <a:spAutoFit/>
          </a:bodyPr>
          <a:lstStyle/>
          <a:p>
            <a:r>
              <a:rPr lang="nl-NL" sz="2400" dirty="0"/>
              <a:t>Iedereen die een positieve biochemische test heeft gehad en door een arts is geïnformeerd dat hij of zij porfyrie heeft en een genetische test moet ondergaan</a:t>
            </a:r>
          </a:p>
        </p:txBody>
      </p:sp>
      <p:sp>
        <p:nvSpPr>
          <p:cNvPr id="24" name="Oval 23"/>
          <p:cNvSpPr/>
          <p:nvPr/>
        </p:nvSpPr>
        <p:spPr>
          <a:xfrm>
            <a:off x="1730174" y="1964794"/>
            <a:ext cx="914400" cy="9144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5" name="Picture 24"/>
          <p:cNvPicPr>
            <a:picLocks noChangeAspect="1"/>
          </p:cNvPicPr>
          <p:nvPr/>
        </p:nvPicPr>
        <p:blipFill>
          <a:blip r:embed="rId5"/>
          <a:stretch>
            <a:fillRect/>
          </a:stretch>
        </p:blipFill>
        <p:spPr>
          <a:xfrm>
            <a:off x="1976438" y="1977155"/>
            <a:ext cx="902039" cy="902039"/>
          </a:xfrm>
          <a:prstGeom prst="rect">
            <a:avLst/>
          </a:prstGeom>
        </p:spPr>
      </p:pic>
      <p:sp>
        <p:nvSpPr>
          <p:cNvPr id="26" name="TextBox 25">
            <a:extLst>
              <a:ext uri="{FF2B5EF4-FFF2-40B4-BE49-F238E27FC236}">
                <a16:creationId xmlns:a16="http://schemas.microsoft.com/office/drawing/2014/main" id="{D2CBDA73-FAB9-3E40-B6E6-FE4DADD482A6}"/>
              </a:ext>
            </a:extLst>
          </p:cNvPr>
          <p:cNvSpPr txBox="1"/>
          <p:nvPr/>
        </p:nvSpPr>
        <p:spPr>
          <a:xfrm>
            <a:off x="3266551" y="1968822"/>
            <a:ext cx="3797824" cy="830997"/>
          </a:xfrm>
          <a:prstGeom prst="rect">
            <a:avLst/>
          </a:prstGeom>
          <a:noFill/>
        </p:spPr>
        <p:txBody>
          <a:bodyPr wrap="square" rtlCol="0">
            <a:spAutoFit/>
          </a:bodyPr>
          <a:lstStyle/>
          <a:p>
            <a:r>
              <a:rPr lang="nl-NL" sz="2400"/>
              <a:t>Iedereen die AHP van een familielid zou kunnen erven</a:t>
            </a:r>
          </a:p>
        </p:txBody>
      </p:sp>
      <p:sp>
        <p:nvSpPr>
          <p:cNvPr id="27" name="Oval 26"/>
          <p:cNvSpPr/>
          <p:nvPr/>
        </p:nvSpPr>
        <p:spPr>
          <a:xfrm>
            <a:off x="1730174" y="4377794"/>
            <a:ext cx="914400" cy="914400"/>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8" name="Picture 27"/>
          <p:cNvPicPr>
            <a:picLocks noChangeAspect="1"/>
          </p:cNvPicPr>
          <p:nvPr/>
        </p:nvPicPr>
        <p:blipFill>
          <a:blip r:embed="rId5"/>
          <a:stretch>
            <a:fillRect/>
          </a:stretch>
        </p:blipFill>
        <p:spPr>
          <a:xfrm>
            <a:off x="1976438" y="4390155"/>
            <a:ext cx="902039" cy="902039"/>
          </a:xfrm>
          <a:prstGeom prst="rect">
            <a:avLst/>
          </a:prstGeom>
        </p:spPr>
      </p:pic>
      <p:pic>
        <p:nvPicPr>
          <p:cNvPr id="29" name="Picture 28"/>
          <p:cNvPicPr>
            <a:picLocks noChangeAspect="1"/>
          </p:cNvPicPr>
          <p:nvPr/>
        </p:nvPicPr>
        <p:blipFill>
          <a:blip r:embed="rId6"/>
          <a:stretch>
            <a:fillRect/>
          </a:stretch>
        </p:blipFill>
        <p:spPr>
          <a:xfrm>
            <a:off x="8840922" y="4289093"/>
            <a:ext cx="1122088" cy="1122088"/>
          </a:xfrm>
          <a:prstGeom prst="rect">
            <a:avLst/>
          </a:prstGeom>
        </p:spPr>
      </p:pic>
      <p:grpSp>
        <p:nvGrpSpPr>
          <p:cNvPr id="2" name="Group 1"/>
          <p:cNvGrpSpPr/>
          <p:nvPr/>
        </p:nvGrpSpPr>
        <p:grpSpPr>
          <a:xfrm>
            <a:off x="8463568" y="1374009"/>
            <a:ext cx="1785762" cy="1915023"/>
            <a:chOff x="1712335" y="884796"/>
            <a:chExt cx="2943848" cy="3156937"/>
          </a:xfrm>
        </p:grpSpPr>
        <p:grpSp>
          <p:nvGrpSpPr>
            <p:cNvPr id="150" name="Group 149"/>
            <p:cNvGrpSpPr/>
            <p:nvPr/>
          </p:nvGrpSpPr>
          <p:grpSpPr>
            <a:xfrm>
              <a:off x="2263741" y="884796"/>
              <a:ext cx="1193659" cy="1768668"/>
              <a:chOff x="8126357" y="1378773"/>
              <a:chExt cx="1642345" cy="2433492"/>
            </a:xfrm>
          </p:grpSpPr>
          <p:pic>
            <p:nvPicPr>
              <p:cNvPr id="151" name="Picture 150"/>
              <p:cNvPicPr>
                <a:picLocks noChangeAspect="1"/>
              </p:cNvPicPr>
              <p:nvPr/>
            </p:nvPicPr>
            <p:blipFill rotWithShape="1">
              <a:blip r:embed="rId7"/>
              <a:srcRect l="49149" r="35195"/>
              <a:stretch/>
            </p:blipFill>
            <p:spPr>
              <a:xfrm>
                <a:off x="8581571" y="1378773"/>
                <a:ext cx="381000" cy="2433492"/>
              </a:xfrm>
              <a:prstGeom prst="rect">
                <a:avLst/>
              </a:prstGeom>
            </p:spPr>
          </p:pic>
          <p:pic>
            <p:nvPicPr>
              <p:cNvPr id="152" name="Picture 151"/>
              <p:cNvPicPr>
                <a:picLocks noChangeAspect="1"/>
              </p:cNvPicPr>
              <p:nvPr/>
            </p:nvPicPr>
            <p:blipFill rotWithShape="1">
              <a:blip r:embed="rId7"/>
              <a:srcRect l="49149" r="35195"/>
              <a:stretch/>
            </p:blipFill>
            <p:spPr>
              <a:xfrm flipH="1">
                <a:off x="8932979" y="1378773"/>
                <a:ext cx="381000" cy="2433492"/>
              </a:xfrm>
              <a:prstGeom prst="rect">
                <a:avLst/>
              </a:prstGeom>
            </p:spPr>
          </p:pic>
          <p:sp>
            <p:nvSpPr>
              <p:cNvPr id="153" name="Oval 152"/>
              <p:cNvSpPr/>
              <p:nvPr/>
            </p:nvSpPr>
            <p:spPr>
              <a:xfrm>
                <a:off x="9224735" y="2581189"/>
                <a:ext cx="543967" cy="543967"/>
              </a:xfrm>
              <a:prstGeom prst="ellipse">
                <a:avLst/>
              </a:prstGeom>
              <a:solidFill>
                <a:srgbClr val="D1C5C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4" name="Oval 153"/>
              <p:cNvSpPr/>
              <p:nvPr/>
            </p:nvSpPr>
            <p:spPr>
              <a:xfrm>
                <a:off x="8126357" y="2581189"/>
                <a:ext cx="543967" cy="543967"/>
              </a:xfrm>
              <a:prstGeom prst="ellipse">
                <a:avLst/>
              </a:prstGeom>
              <a:solidFill>
                <a:srgbClr val="D1C5C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55" name="Group 154"/>
            <p:cNvGrpSpPr/>
            <p:nvPr/>
          </p:nvGrpSpPr>
          <p:grpSpPr>
            <a:xfrm>
              <a:off x="3136922" y="941222"/>
              <a:ext cx="672630" cy="1724436"/>
              <a:chOff x="3646448" y="1616514"/>
              <a:chExt cx="925464" cy="2372633"/>
            </a:xfrm>
          </p:grpSpPr>
          <p:pic>
            <p:nvPicPr>
              <p:cNvPr id="156" name="Picture 155"/>
              <p:cNvPicPr>
                <a:picLocks noChangeAspect="1"/>
              </p:cNvPicPr>
              <p:nvPr/>
            </p:nvPicPr>
            <p:blipFill rotWithShape="1">
              <a:blip r:embed="rId7"/>
              <a:srcRect l="36709" r="47088"/>
              <a:stretch/>
            </p:blipFill>
            <p:spPr>
              <a:xfrm>
                <a:off x="4091459" y="1616514"/>
                <a:ext cx="384434" cy="2372633"/>
              </a:xfrm>
              <a:prstGeom prst="rect">
                <a:avLst/>
              </a:prstGeom>
            </p:spPr>
          </p:pic>
          <p:sp>
            <p:nvSpPr>
              <p:cNvPr id="157" name="Rectangle 156"/>
              <p:cNvSpPr/>
              <p:nvPr/>
            </p:nvSpPr>
            <p:spPr>
              <a:xfrm rot="20689307">
                <a:off x="4407666" y="2414781"/>
                <a:ext cx="164246" cy="428656"/>
              </a:xfrm>
              <a:prstGeom prst="rect">
                <a:avLst/>
              </a:prstGeom>
              <a:solidFill>
                <a:srgbClr val="D1C5C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58" name="Group 157"/>
              <p:cNvGrpSpPr/>
              <p:nvPr/>
            </p:nvGrpSpPr>
            <p:grpSpPr>
              <a:xfrm flipH="1">
                <a:off x="3646448" y="1616514"/>
                <a:ext cx="480453" cy="2372633"/>
                <a:chOff x="5331924" y="1628142"/>
                <a:chExt cx="480453" cy="2372633"/>
              </a:xfrm>
            </p:grpSpPr>
            <p:pic>
              <p:nvPicPr>
                <p:cNvPr id="159" name="Picture 158"/>
                <p:cNvPicPr>
                  <a:picLocks noChangeAspect="1"/>
                </p:cNvPicPr>
                <p:nvPr/>
              </p:nvPicPr>
              <p:blipFill rotWithShape="1">
                <a:blip r:embed="rId7"/>
                <a:srcRect l="36709" r="47088"/>
                <a:stretch/>
              </p:blipFill>
              <p:spPr>
                <a:xfrm>
                  <a:off x="5331924" y="1628142"/>
                  <a:ext cx="384434" cy="2372633"/>
                </a:xfrm>
                <a:prstGeom prst="rect">
                  <a:avLst/>
                </a:prstGeom>
              </p:spPr>
            </p:pic>
            <p:sp>
              <p:nvSpPr>
                <p:cNvPr id="160" name="Rectangle 159"/>
                <p:cNvSpPr/>
                <p:nvPr/>
              </p:nvSpPr>
              <p:spPr>
                <a:xfrm rot="20689307">
                  <a:off x="5648131" y="2426409"/>
                  <a:ext cx="164246" cy="428656"/>
                </a:xfrm>
                <a:prstGeom prst="rect">
                  <a:avLst/>
                </a:prstGeom>
                <a:solidFill>
                  <a:srgbClr val="D1C5C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161" name="Group 160"/>
            <p:cNvGrpSpPr/>
            <p:nvPr/>
          </p:nvGrpSpPr>
          <p:grpSpPr>
            <a:xfrm>
              <a:off x="2640201" y="2444473"/>
              <a:ext cx="400380" cy="171757"/>
              <a:chOff x="1749763" y="1679793"/>
              <a:chExt cx="284542" cy="122064"/>
            </a:xfrm>
          </p:grpSpPr>
          <p:sp>
            <p:nvSpPr>
              <p:cNvPr id="162" name="Oval 161"/>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3" name="Oval 162"/>
              <p:cNvSpPr/>
              <p:nvPr/>
            </p:nvSpPr>
            <p:spPr>
              <a:xfrm>
                <a:off x="1912241" y="1679793"/>
                <a:ext cx="122064" cy="122064"/>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64" name="Group 163"/>
            <p:cNvGrpSpPr/>
            <p:nvPr/>
          </p:nvGrpSpPr>
          <p:grpSpPr>
            <a:xfrm>
              <a:off x="3285927" y="2431105"/>
              <a:ext cx="400380" cy="171757"/>
              <a:chOff x="1749763" y="1679793"/>
              <a:chExt cx="284542" cy="122064"/>
            </a:xfrm>
          </p:grpSpPr>
          <p:sp>
            <p:nvSpPr>
              <p:cNvPr id="165" name="Oval 164"/>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6" name="Oval 165"/>
              <p:cNvSpPr/>
              <p:nvPr/>
            </p:nvSpPr>
            <p:spPr>
              <a:xfrm>
                <a:off x="1912241" y="1679793"/>
                <a:ext cx="122064" cy="12206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67" name="Group 166"/>
            <p:cNvGrpSpPr/>
            <p:nvPr/>
          </p:nvGrpSpPr>
          <p:grpSpPr>
            <a:xfrm>
              <a:off x="2438551" y="3050082"/>
              <a:ext cx="500798" cy="840037"/>
              <a:chOff x="3531767" y="2974624"/>
              <a:chExt cx="500798" cy="840037"/>
            </a:xfrm>
          </p:grpSpPr>
          <p:pic>
            <p:nvPicPr>
              <p:cNvPr id="168" name="Picture 167"/>
              <p:cNvPicPr>
                <a:picLocks noChangeAspect="1"/>
              </p:cNvPicPr>
              <p:nvPr/>
            </p:nvPicPr>
            <p:blipFill rotWithShape="1">
              <a:blip r:embed="rId7"/>
              <a:srcRect l="-1637" t="37611" r="87458" b="14803"/>
              <a:stretch/>
            </p:blipFill>
            <p:spPr>
              <a:xfrm flipH="1">
                <a:off x="3782260" y="2974624"/>
                <a:ext cx="250305" cy="840037"/>
              </a:xfrm>
              <a:prstGeom prst="rect">
                <a:avLst/>
              </a:prstGeom>
            </p:spPr>
          </p:pic>
          <p:pic>
            <p:nvPicPr>
              <p:cNvPr id="169" name="Picture 168"/>
              <p:cNvPicPr>
                <a:picLocks noChangeAspect="1"/>
              </p:cNvPicPr>
              <p:nvPr/>
            </p:nvPicPr>
            <p:blipFill rotWithShape="1">
              <a:blip r:embed="rId7"/>
              <a:srcRect l="-1637" t="37611" r="87201" b="14803"/>
              <a:stretch/>
            </p:blipFill>
            <p:spPr>
              <a:xfrm>
                <a:off x="3531767" y="2974624"/>
                <a:ext cx="254844" cy="840037"/>
              </a:xfrm>
              <a:prstGeom prst="rect">
                <a:avLst/>
              </a:prstGeom>
            </p:spPr>
          </p:pic>
        </p:grpSp>
        <p:grpSp>
          <p:nvGrpSpPr>
            <p:cNvPr id="170" name="Group 169"/>
            <p:cNvGrpSpPr/>
            <p:nvPr/>
          </p:nvGrpSpPr>
          <p:grpSpPr>
            <a:xfrm>
              <a:off x="1712335" y="3050082"/>
              <a:ext cx="423827" cy="905773"/>
              <a:chOff x="3241876" y="2961736"/>
              <a:chExt cx="423827" cy="905773"/>
            </a:xfrm>
          </p:grpSpPr>
          <p:pic>
            <p:nvPicPr>
              <p:cNvPr id="171" name="Picture 170"/>
              <p:cNvPicPr>
                <a:picLocks noChangeAspect="1"/>
              </p:cNvPicPr>
              <p:nvPr/>
            </p:nvPicPr>
            <p:blipFill rotWithShape="1">
              <a:blip r:embed="rId7"/>
              <a:srcRect l="87850" t="36880" b="11809"/>
              <a:stretch/>
            </p:blipFill>
            <p:spPr>
              <a:xfrm>
                <a:off x="3451224" y="2961736"/>
                <a:ext cx="214479" cy="905773"/>
              </a:xfrm>
              <a:prstGeom prst="rect">
                <a:avLst/>
              </a:prstGeom>
            </p:spPr>
          </p:pic>
          <p:pic>
            <p:nvPicPr>
              <p:cNvPr id="172" name="Picture 171"/>
              <p:cNvPicPr>
                <a:picLocks noChangeAspect="1"/>
              </p:cNvPicPr>
              <p:nvPr/>
            </p:nvPicPr>
            <p:blipFill rotWithShape="1">
              <a:blip r:embed="rId7"/>
              <a:srcRect l="87850" t="36880" b="11809"/>
              <a:stretch/>
            </p:blipFill>
            <p:spPr>
              <a:xfrm flipH="1">
                <a:off x="3241876" y="2961736"/>
                <a:ext cx="214479" cy="905773"/>
              </a:xfrm>
              <a:prstGeom prst="rect">
                <a:avLst/>
              </a:prstGeom>
            </p:spPr>
          </p:pic>
          <p:cxnSp>
            <p:nvCxnSpPr>
              <p:cNvPr id="173" name="Straight Connector 172"/>
              <p:cNvCxnSpPr/>
              <p:nvPr/>
            </p:nvCxnSpPr>
            <p:spPr>
              <a:xfrm>
                <a:off x="3451224" y="3571875"/>
                <a:ext cx="0" cy="152827"/>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74" name="Group 173"/>
            <p:cNvGrpSpPr/>
            <p:nvPr/>
          </p:nvGrpSpPr>
          <p:grpSpPr>
            <a:xfrm>
              <a:off x="4155385" y="3050082"/>
              <a:ext cx="500798" cy="840037"/>
              <a:chOff x="3531767" y="2974624"/>
              <a:chExt cx="500798" cy="840037"/>
            </a:xfrm>
          </p:grpSpPr>
          <p:pic>
            <p:nvPicPr>
              <p:cNvPr id="175" name="Picture 174"/>
              <p:cNvPicPr>
                <a:picLocks noChangeAspect="1"/>
              </p:cNvPicPr>
              <p:nvPr/>
            </p:nvPicPr>
            <p:blipFill rotWithShape="1">
              <a:blip r:embed="rId7"/>
              <a:srcRect l="-1637" t="37611" r="87458" b="14803"/>
              <a:stretch/>
            </p:blipFill>
            <p:spPr>
              <a:xfrm flipH="1">
                <a:off x="3782260" y="2974624"/>
                <a:ext cx="250305" cy="840037"/>
              </a:xfrm>
              <a:prstGeom prst="rect">
                <a:avLst/>
              </a:prstGeom>
            </p:spPr>
          </p:pic>
          <p:pic>
            <p:nvPicPr>
              <p:cNvPr id="176" name="Picture 175"/>
              <p:cNvPicPr>
                <a:picLocks noChangeAspect="1"/>
              </p:cNvPicPr>
              <p:nvPr/>
            </p:nvPicPr>
            <p:blipFill rotWithShape="1">
              <a:blip r:embed="rId7"/>
              <a:srcRect l="-1637" t="37611" r="87201" b="14803"/>
              <a:stretch/>
            </p:blipFill>
            <p:spPr>
              <a:xfrm>
                <a:off x="3531767" y="2974624"/>
                <a:ext cx="254844" cy="840037"/>
              </a:xfrm>
              <a:prstGeom prst="rect">
                <a:avLst/>
              </a:prstGeom>
            </p:spPr>
          </p:pic>
        </p:grpSp>
        <p:grpSp>
          <p:nvGrpSpPr>
            <p:cNvPr id="177" name="Group 176"/>
            <p:cNvGrpSpPr/>
            <p:nvPr/>
          </p:nvGrpSpPr>
          <p:grpSpPr>
            <a:xfrm>
              <a:off x="3419009" y="3050082"/>
              <a:ext cx="423827" cy="905773"/>
              <a:chOff x="3241876" y="2961736"/>
              <a:chExt cx="423827" cy="905773"/>
            </a:xfrm>
          </p:grpSpPr>
          <p:pic>
            <p:nvPicPr>
              <p:cNvPr id="178" name="Picture 177"/>
              <p:cNvPicPr>
                <a:picLocks noChangeAspect="1"/>
              </p:cNvPicPr>
              <p:nvPr/>
            </p:nvPicPr>
            <p:blipFill rotWithShape="1">
              <a:blip r:embed="rId7"/>
              <a:srcRect l="87850" t="36880" b="11809"/>
              <a:stretch/>
            </p:blipFill>
            <p:spPr>
              <a:xfrm>
                <a:off x="3451224" y="2961736"/>
                <a:ext cx="214479" cy="905773"/>
              </a:xfrm>
              <a:prstGeom prst="rect">
                <a:avLst/>
              </a:prstGeom>
            </p:spPr>
          </p:pic>
          <p:pic>
            <p:nvPicPr>
              <p:cNvPr id="179" name="Picture 178"/>
              <p:cNvPicPr>
                <a:picLocks noChangeAspect="1"/>
              </p:cNvPicPr>
              <p:nvPr/>
            </p:nvPicPr>
            <p:blipFill rotWithShape="1">
              <a:blip r:embed="rId7"/>
              <a:srcRect l="87850" t="36880" b="11809"/>
              <a:stretch/>
            </p:blipFill>
            <p:spPr>
              <a:xfrm flipH="1">
                <a:off x="3241876" y="2961736"/>
                <a:ext cx="214479" cy="905773"/>
              </a:xfrm>
              <a:prstGeom prst="rect">
                <a:avLst/>
              </a:prstGeom>
            </p:spPr>
          </p:pic>
          <p:cxnSp>
            <p:nvCxnSpPr>
              <p:cNvPr id="180" name="Straight Connector 179"/>
              <p:cNvCxnSpPr/>
              <p:nvPr/>
            </p:nvCxnSpPr>
            <p:spPr>
              <a:xfrm>
                <a:off x="3451224" y="3571875"/>
                <a:ext cx="0" cy="152827"/>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81" name="Group 180"/>
            <p:cNvGrpSpPr/>
            <p:nvPr/>
          </p:nvGrpSpPr>
          <p:grpSpPr>
            <a:xfrm>
              <a:off x="4210039" y="3869976"/>
              <a:ext cx="400380" cy="171757"/>
              <a:chOff x="1749763" y="1679793"/>
              <a:chExt cx="284542" cy="122064"/>
            </a:xfrm>
          </p:grpSpPr>
          <p:sp>
            <p:nvSpPr>
              <p:cNvPr id="182" name="Oval 181"/>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3" name="Oval 182"/>
              <p:cNvSpPr/>
              <p:nvPr/>
            </p:nvSpPr>
            <p:spPr>
              <a:xfrm>
                <a:off x="1912241" y="1679793"/>
                <a:ext cx="122064" cy="122064"/>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84" name="Group 183"/>
            <p:cNvGrpSpPr/>
            <p:nvPr/>
          </p:nvGrpSpPr>
          <p:grpSpPr>
            <a:xfrm>
              <a:off x="3419009" y="3869976"/>
              <a:ext cx="400380" cy="171757"/>
              <a:chOff x="1749763" y="1679793"/>
              <a:chExt cx="284542" cy="122064"/>
            </a:xfrm>
          </p:grpSpPr>
          <p:sp>
            <p:nvSpPr>
              <p:cNvPr id="185" name="Oval 184"/>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6" name="Oval 185"/>
              <p:cNvSpPr/>
              <p:nvPr/>
            </p:nvSpPr>
            <p:spPr>
              <a:xfrm>
                <a:off x="1912241" y="1679793"/>
                <a:ext cx="122064" cy="122064"/>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87" name="Group 186"/>
            <p:cNvGrpSpPr/>
            <p:nvPr/>
          </p:nvGrpSpPr>
          <p:grpSpPr>
            <a:xfrm>
              <a:off x="2501279" y="3869976"/>
              <a:ext cx="400380" cy="171757"/>
              <a:chOff x="1749763" y="1679793"/>
              <a:chExt cx="284542" cy="122064"/>
            </a:xfrm>
          </p:grpSpPr>
          <p:sp>
            <p:nvSpPr>
              <p:cNvPr id="188" name="Oval 187"/>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9" name="Oval 188"/>
              <p:cNvSpPr/>
              <p:nvPr/>
            </p:nvSpPr>
            <p:spPr>
              <a:xfrm>
                <a:off x="1912241"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90" name="Group 189"/>
            <p:cNvGrpSpPr/>
            <p:nvPr/>
          </p:nvGrpSpPr>
          <p:grpSpPr>
            <a:xfrm>
              <a:off x="1726624" y="3869976"/>
              <a:ext cx="400380" cy="171757"/>
              <a:chOff x="1749763" y="1679793"/>
              <a:chExt cx="284542" cy="122064"/>
            </a:xfrm>
          </p:grpSpPr>
          <p:sp>
            <p:nvSpPr>
              <p:cNvPr id="191" name="Oval 190"/>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2" name="Oval 191"/>
              <p:cNvSpPr/>
              <p:nvPr/>
            </p:nvSpPr>
            <p:spPr>
              <a:xfrm>
                <a:off x="1912241"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cxnSp>
          <p:nvCxnSpPr>
            <p:cNvPr id="193" name="Straight Connector 192"/>
            <p:cNvCxnSpPr/>
            <p:nvPr/>
          </p:nvCxnSpPr>
          <p:spPr>
            <a:xfrm flipH="1">
              <a:off x="1982977" y="2513333"/>
              <a:ext cx="738150" cy="625555"/>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194" name="Straight Connector 193"/>
            <p:cNvCxnSpPr/>
            <p:nvPr/>
          </p:nvCxnSpPr>
          <p:spPr>
            <a:xfrm flipH="1">
              <a:off x="2689044" y="2538066"/>
              <a:ext cx="34148" cy="552085"/>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195" name="Straight Connector 194"/>
            <p:cNvCxnSpPr/>
            <p:nvPr/>
          </p:nvCxnSpPr>
          <p:spPr>
            <a:xfrm>
              <a:off x="2956423" y="2538066"/>
              <a:ext cx="634343" cy="600822"/>
            </a:xfrm>
            <a:prstGeom prst="line">
              <a:avLst/>
            </a:prstGeom>
            <a:ln w="1905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96" name="Straight Connector 195"/>
            <p:cNvCxnSpPr/>
            <p:nvPr/>
          </p:nvCxnSpPr>
          <p:spPr>
            <a:xfrm>
              <a:off x="3031509" y="2534888"/>
              <a:ext cx="1290778" cy="597444"/>
            </a:xfrm>
            <a:prstGeom prst="line">
              <a:avLst/>
            </a:prstGeom>
            <a:ln w="1905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97" name="Straight Connector 196"/>
            <p:cNvCxnSpPr>
              <a:stCxn id="165" idx="3"/>
            </p:cNvCxnSpPr>
            <p:nvPr/>
          </p:nvCxnSpPr>
          <p:spPr>
            <a:xfrm flipH="1">
              <a:off x="2019710" y="2577709"/>
              <a:ext cx="1291370" cy="593194"/>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198" name="Straight Connector 197"/>
            <p:cNvCxnSpPr/>
            <p:nvPr/>
          </p:nvCxnSpPr>
          <p:spPr>
            <a:xfrm>
              <a:off x="3388194" y="2561892"/>
              <a:ext cx="245294" cy="568802"/>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199" name="Straight Connector 198"/>
            <p:cNvCxnSpPr/>
            <p:nvPr/>
          </p:nvCxnSpPr>
          <p:spPr>
            <a:xfrm flipH="1">
              <a:off x="2733418" y="2525488"/>
              <a:ext cx="845057" cy="568802"/>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200" name="Straight Connector 199"/>
            <p:cNvCxnSpPr/>
            <p:nvPr/>
          </p:nvCxnSpPr>
          <p:spPr>
            <a:xfrm>
              <a:off x="3617101" y="2514403"/>
              <a:ext cx="748307" cy="597444"/>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348409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6">
                <a:tint val="45000"/>
                <a:satMod val="400000"/>
              </a:schemeClr>
            </a:duotone>
          </a:blip>
          <a:stretch>
            <a:fillRect/>
          </a:stretch>
        </p:blipFill>
        <p:spPr>
          <a:xfrm rot="10800000">
            <a:off x="736779" y="1641874"/>
            <a:ext cx="10693219" cy="3914371"/>
          </a:xfrm>
          <a:prstGeom prst="rect">
            <a:avLst/>
          </a:prstGeom>
        </p:spPr>
      </p:pic>
      <p:sp>
        <p:nvSpPr>
          <p:cNvPr id="13" name="Title 12"/>
          <p:cNvSpPr>
            <a:spLocks noGrp="1"/>
          </p:cNvSpPr>
          <p:nvPr>
            <p:ph type="title"/>
          </p:nvPr>
        </p:nvSpPr>
        <p:spPr/>
        <p:txBody>
          <a:bodyPr>
            <a:normAutofit/>
          </a:bodyPr>
          <a:lstStyle/>
          <a:p>
            <a:r>
              <a:rPr lang="nl-NL"/>
              <a:t>Waar kan ik een genetische test laten doen?</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14</a:t>
            </a:fld>
            <a:endParaRPr lang="en-US"/>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17306" y="598752"/>
            <a:ext cx="8768885" cy="596900"/>
          </a:xfrm>
          <a:prstGeom prst="rect">
            <a:avLst/>
          </a:prstGeom>
        </p:spPr>
      </p:pic>
      <p:sp>
        <p:nvSpPr>
          <p:cNvPr id="20" name="TextBox 19">
            <a:extLst>
              <a:ext uri="{FF2B5EF4-FFF2-40B4-BE49-F238E27FC236}">
                <a16:creationId xmlns:a16="http://schemas.microsoft.com/office/drawing/2014/main" id="{D2CBDA73-FAB9-3E40-B6E6-FE4DADD482A6}"/>
              </a:ext>
            </a:extLst>
          </p:cNvPr>
          <p:cNvSpPr txBox="1"/>
          <p:nvPr/>
        </p:nvSpPr>
        <p:spPr>
          <a:xfrm>
            <a:off x="4880653" y="2252179"/>
            <a:ext cx="5565373" cy="830997"/>
          </a:xfrm>
          <a:prstGeom prst="rect">
            <a:avLst/>
          </a:prstGeom>
          <a:noFill/>
        </p:spPr>
        <p:txBody>
          <a:bodyPr wrap="square" rtlCol="0">
            <a:spAutoFit/>
          </a:bodyPr>
          <a:lstStyle/>
          <a:p>
            <a:r>
              <a:rPr lang="nl-NL" sz="2400" dirty="0"/>
              <a:t>Als u besluit dat een genetische test voor u het beste is, </a:t>
            </a:r>
          </a:p>
        </p:txBody>
      </p:sp>
      <p:sp>
        <p:nvSpPr>
          <p:cNvPr id="10" name="Oval 9"/>
          <p:cNvSpPr/>
          <p:nvPr/>
        </p:nvSpPr>
        <p:spPr>
          <a:xfrm>
            <a:off x="1141446" y="2173270"/>
            <a:ext cx="2955957" cy="2955957"/>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 name="TextBox 10">
            <a:extLst>
              <a:ext uri="{FF2B5EF4-FFF2-40B4-BE49-F238E27FC236}">
                <a16:creationId xmlns:a16="http://schemas.microsoft.com/office/drawing/2014/main" id="{D2CBDA73-FAB9-3E40-B6E6-FE4DADD482A6}"/>
              </a:ext>
            </a:extLst>
          </p:cNvPr>
          <p:cNvSpPr txBox="1"/>
          <p:nvPr/>
        </p:nvSpPr>
        <p:spPr>
          <a:xfrm>
            <a:off x="4880653" y="2962475"/>
            <a:ext cx="6203436" cy="1938992"/>
          </a:xfrm>
          <a:prstGeom prst="rect">
            <a:avLst/>
          </a:prstGeom>
          <a:noFill/>
        </p:spPr>
        <p:txBody>
          <a:bodyPr wrap="square" rtlCol="0">
            <a:spAutoFit/>
          </a:bodyPr>
          <a:lstStyle/>
          <a:p>
            <a:r>
              <a:rPr lang="nl-NL" sz="4000" b="1" dirty="0">
                <a:solidFill>
                  <a:srgbClr val="1B9AB2"/>
                </a:solidFill>
              </a:rPr>
              <a:t>vraag dan aan uw zorgaanbieder waar u een genetische test kunt doen.</a:t>
            </a:r>
          </a:p>
        </p:txBody>
      </p:sp>
      <p:pic>
        <p:nvPicPr>
          <p:cNvPr id="2" name="Picture 1"/>
          <p:cNvPicPr>
            <a:picLocks noChangeAspect="1"/>
          </p:cNvPicPr>
          <p:nvPr/>
        </p:nvPicPr>
        <p:blipFill>
          <a:blip r:embed="rId5"/>
          <a:stretch>
            <a:fillRect/>
          </a:stretch>
        </p:blipFill>
        <p:spPr>
          <a:xfrm>
            <a:off x="1823412" y="2313882"/>
            <a:ext cx="2464491" cy="2464491"/>
          </a:xfrm>
          <a:prstGeom prst="rect">
            <a:avLst/>
          </a:prstGeom>
        </p:spPr>
      </p:pic>
      <p:sp>
        <p:nvSpPr>
          <p:cNvPr id="14" name="Footer Placeholder 6">
            <a:extLst>
              <a:ext uri="{FF2B5EF4-FFF2-40B4-BE49-F238E27FC236}">
                <a16:creationId xmlns:a16="http://schemas.microsoft.com/office/drawing/2014/main" id="{F356F8CC-2DF2-416D-B74F-1A98A8833DC6}"/>
              </a:ext>
            </a:extLst>
          </p:cNvPr>
          <p:cNvSpPr>
            <a:spLocks noGrp="1"/>
          </p:cNvSpPr>
          <p:nvPr>
            <p:ph type="ftr" sz="quarter" idx="11"/>
          </p:nvPr>
        </p:nvSpPr>
        <p:spPr>
          <a:xfrm>
            <a:off x="479592" y="6400147"/>
            <a:ext cx="11553372" cy="365125"/>
          </a:xfrm>
        </p:spPr>
        <p:txBody>
          <a:bodyPr/>
          <a:lstStyle/>
          <a:p>
            <a:pPr>
              <a:spcAft>
                <a:spcPts val="300"/>
              </a:spcAft>
              <a:tabLst>
                <a:tab pos="7543800" algn="l"/>
              </a:tabLst>
            </a:pPr>
            <a:r>
              <a:rPr lang="nl-NL" sz="800" dirty="0">
                <a:solidFill>
                  <a:schemeClr val="bg2">
                    <a:lumMod val="50000"/>
                  </a:schemeClr>
                </a:solidFill>
              </a:rPr>
              <a:t>	In dit materiaal is geen informatie over medische producten van Alnylam opgenomen. </a:t>
            </a:r>
          </a:p>
        </p:txBody>
      </p:sp>
    </p:spTree>
    <p:extLst>
      <p:ext uri="{BB962C8B-B14F-4D97-AF65-F5344CB8AC3E}">
        <p14:creationId xmlns:p14="http://schemas.microsoft.com/office/powerpoint/2010/main" val="42548715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nl-NL"/>
              <a:t>Een genetisch adviseur kan u helpen</a:t>
            </a:r>
            <a:r>
              <a:rPr lang="nl-NL" b="0" baseline="30000"/>
              <a:t>1</a:t>
            </a:r>
            <a:r>
              <a:rPr lang="nl-NL"/>
              <a:t>  </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15</a:t>
            </a:fld>
            <a:endParaRPr lang="en-US"/>
          </a:p>
        </p:txBody>
      </p:sp>
      <p:sp>
        <p:nvSpPr>
          <p:cNvPr id="19" name="Footer Placeholder 6"/>
          <p:cNvSpPr>
            <a:spLocks noGrp="1"/>
          </p:cNvSpPr>
          <p:nvPr>
            <p:ph type="ftr" sz="quarter" idx="11"/>
          </p:nvPr>
        </p:nvSpPr>
        <p:spPr>
          <a:xfrm>
            <a:off x="479592" y="6352522"/>
            <a:ext cx="11496013" cy="457853"/>
          </a:xfrm>
        </p:spPr>
        <p:txBody>
          <a:bodyPr/>
          <a:lstStyle/>
          <a:p>
            <a:pPr>
              <a:spcAft>
                <a:spcPts val="300"/>
              </a:spcAft>
              <a:tabLst>
                <a:tab pos="7543800" algn="l"/>
              </a:tabLst>
            </a:pPr>
            <a:r>
              <a:rPr lang="nl-NL" sz="800" dirty="0">
                <a:solidFill>
                  <a:schemeClr val="bg2">
                    <a:lumMod val="50000"/>
                  </a:schemeClr>
                </a:solidFill>
              </a:rPr>
              <a:t>AHP: Acute hepatische porfyrie	In dit materiaal is geen informatie over medische producten van Alnylam opgenomen. </a:t>
            </a:r>
          </a:p>
          <a:p>
            <a:pPr marL="228600" indent="-228600">
              <a:buFont typeface="+mj-lt"/>
              <a:buAutoNum type="arabicPeriod"/>
            </a:pPr>
            <a:r>
              <a:rPr lang="nl-NL" sz="800" dirty="0">
                <a:solidFill>
                  <a:schemeClr val="bg2">
                    <a:lumMod val="50000"/>
                  </a:schemeClr>
                </a:solidFill>
              </a:rPr>
              <a:t>Patch, C., &amp; Middleton, A. (2018). Genetic counselling in the era of genomic medicine. British medical bulletin, 126(1), 27–36. https://doi.org/10.1093/bmb/ldy008</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61947" y="598752"/>
            <a:ext cx="7570822" cy="596900"/>
          </a:xfrm>
          <a:prstGeom prst="rect">
            <a:avLst/>
          </a:prstGeom>
        </p:spPr>
      </p:pic>
      <p:sp>
        <p:nvSpPr>
          <p:cNvPr id="4" name="TextBox 3"/>
          <p:cNvSpPr txBox="1"/>
          <p:nvPr/>
        </p:nvSpPr>
        <p:spPr>
          <a:xfrm>
            <a:off x="3541549" y="2897575"/>
            <a:ext cx="184666" cy="369332"/>
          </a:xfrm>
          <a:prstGeom prst="rect">
            <a:avLst/>
          </a:prstGeom>
          <a:noFill/>
        </p:spPr>
        <p:txBody>
          <a:bodyPr wrap="none" rtlCol="0">
            <a:spAutoFit/>
          </a:bodyPr>
          <a:lstStyle/>
          <a:p>
            <a:endParaRPr lang="en-US" dirty="0"/>
          </a:p>
        </p:txBody>
      </p:sp>
      <p:sp>
        <p:nvSpPr>
          <p:cNvPr id="11" name="Rectangle 10"/>
          <p:cNvSpPr/>
          <p:nvPr/>
        </p:nvSpPr>
        <p:spPr>
          <a:xfrm>
            <a:off x="0" y="1295699"/>
            <a:ext cx="12192000" cy="1077218"/>
          </a:xfrm>
          <a:prstGeom prst="rect">
            <a:avLst/>
          </a:prstGeom>
        </p:spPr>
        <p:txBody>
          <a:bodyPr wrap="square">
            <a:spAutoFit/>
          </a:bodyPr>
          <a:lstStyle/>
          <a:p>
            <a:pPr algn="ctr"/>
            <a:r>
              <a:rPr lang="nl-NL" sz="3200" b="1" dirty="0">
                <a:solidFill>
                  <a:srgbClr val="1B9AB2"/>
                </a:solidFill>
              </a:rPr>
              <a:t>Deze kan u helpen de situatie beter te begrijpen en geïnformeerde beslissingen te nemen over verschillende onderwerpen door u:</a:t>
            </a:r>
          </a:p>
        </p:txBody>
      </p:sp>
      <p:sp>
        <p:nvSpPr>
          <p:cNvPr id="14" name="Rectangle 13"/>
          <p:cNvSpPr/>
          <p:nvPr/>
        </p:nvSpPr>
        <p:spPr>
          <a:xfrm>
            <a:off x="1842924" y="2910804"/>
            <a:ext cx="2308225" cy="1200329"/>
          </a:xfrm>
          <a:prstGeom prst="rect">
            <a:avLst/>
          </a:prstGeom>
        </p:spPr>
        <p:txBody>
          <a:bodyPr wrap="square">
            <a:spAutoFit/>
          </a:bodyPr>
          <a:lstStyle/>
          <a:p>
            <a:pPr marL="0" lvl="1"/>
            <a:r>
              <a:rPr lang="nl-NL" sz="2400" dirty="0"/>
              <a:t>Te helpen uw familiegeschiedenis te begrijpen</a:t>
            </a:r>
          </a:p>
        </p:txBody>
      </p:sp>
      <p:sp>
        <p:nvSpPr>
          <p:cNvPr id="6" name="Oval 5"/>
          <p:cNvSpPr/>
          <p:nvPr/>
        </p:nvSpPr>
        <p:spPr>
          <a:xfrm>
            <a:off x="785649" y="3029602"/>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p:cNvSpPr/>
          <p:nvPr/>
        </p:nvSpPr>
        <p:spPr>
          <a:xfrm>
            <a:off x="5339618" y="2910804"/>
            <a:ext cx="2169257" cy="1200329"/>
          </a:xfrm>
          <a:prstGeom prst="rect">
            <a:avLst/>
          </a:prstGeom>
        </p:spPr>
        <p:txBody>
          <a:bodyPr wrap="square">
            <a:spAutoFit/>
          </a:bodyPr>
          <a:lstStyle/>
          <a:p>
            <a:pPr marL="0" lvl="1"/>
            <a:r>
              <a:rPr lang="nl-NL" sz="2400" dirty="0"/>
              <a:t>De genetische basis van AHP uit te leggen</a:t>
            </a:r>
          </a:p>
        </p:txBody>
      </p:sp>
      <p:sp>
        <p:nvSpPr>
          <p:cNvPr id="17" name="Oval 16"/>
          <p:cNvSpPr/>
          <p:nvPr/>
        </p:nvSpPr>
        <p:spPr>
          <a:xfrm>
            <a:off x="4282343" y="3053679"/>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p:cNvSpPr/>
          <p:nvPr/>
        </p:nvSpPr>
        <p:spPr>
          <a:xfrm>
            <a:off x="1709655" y="4653931"/>
            <a:ext cx="2368900" cy="830997"/>
          </a:xfrm>
          <a:prstGeom prst="rect">
            <a:avLst/>
          </a:prstGeom>
        </p:spPr>
        <p:txBody>
          <a:bodyPr wrap="square">
            <a:spAutoFit/>
          </a:bodyPr>
          <a:lstStyle/>
          <a:p>
            <a:pPr marL="0" lvl="1"/>
            <a:r>
              <a:rPr lang="nl-NL" sz="2400" dirty="0"/>
              <a:t>Te helpen met familieplanning</a:t>
            </a:r>
          </a:p>
        </p:txBody>
      </p:sp>
      <p:sp>
        <p:nvSpPr>
          <p:cNvPr id="20" name="Oval 19"/>
          <p:cNvSpPr/>
          <p:nvPr/>
        </p:nvSpPr>
        <p:spPr>
          <a:xfrm>
            <a:off x="652380" y="4629854"/>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p:cNvSpPr/>
          <p:nvPr/>
        </p:nvSpPr>
        <p:spPr>
          <a:xfrm>
            <a:off x="5306584" y="4653931"/>
            <a:ext cx="2667000" cy="830997"/>
          </a:xfrm>
          <a:prstGeom prst="rect">
            <a:avLst/>
          </a:prstGeom>
        </p:spPr>
        <p:txBody>
          <a:bodyPr wrap="square">
            <a:spAutoFit/>
          </a:bodyPr>
          <a:lstStyle/>
          <a:p>
            <a:pPr marL="0" lvl="1"/>
            <a:r>
              <a:rPr lang="nl-NL" sz="2400" dirty="0"/>
              <a:t>Geruchten en mythes te ontkrachten</a:t>
            </a:r>
          </a:p>
        </p:txBody>
      </p:sp>
      <p:sp>
        <p:nvSpPr>
          <p:cNvPr id="23" name="Oval 22"/>
          <p:cNvSpPr/>
          <p:nvPr/>
        </p:nvSpPr>
        <p:spPr>
          <a:xfrm>
            <a:off x="4249309" y="4629854"/>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p:cNvSpPr/>
          <p:nvPr/>
        </p:nvSpPr>
        <p:spPr>
          <a:xfrm>
            <a:off x="9155854" y="4678008"/>
            <a:ext cx="2819751" cy="830997"/>
          </a:xfrm>
          <a:prstGeom prst="rect">
            <a:avLst/>
          </a:prstGeom>
        </p:spPr>
        <p:txBody>
          <a:bodyPr wrap="square">
            <a:spAutoFit/>
          </a:bodyPr>
          <a:lstStyle/>
          <a:p>
            <a:pPr marL="0" lvl="1"/>
            <a:r>
              <a:rPr lang="nl-NL" sz="2400" dirty="0"/>
              <a:t>Oplossingen voor individuele problemen te vinden</a:t>
            </a:r>
          </a:p>
        </p:txBody>
      </p:sp>
      <p:sp>
        <p:nvSpPr>
          <p:cNvPr id="25" name="Oval 24"/>
          <p:cNvSpPr/>
          <p:nvPr/>
        </p:nvSpPr>
        <p:spPr>
          <a:xfrm>
            <a:off x="8098580" y="4653931"/>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0" name="Picture 29"/>
          <p:cNvPicPr>
            <a:picLocks noChangeAspect="1"/>
          </p:cNvPicPr>
          <p:nvPr/>
        </p:nvPicPr>
        <p:blipFill>
          <a:blip r:embed="rId4"/>
          <a:stretch>
            <a:fillRect/>
          </a:stretch>
        </p:blipFill>
        <p:spPr>
          <a:xfrm>
            <a:off x="497154" y="4559295"/>
            <a:ext cx="1101375" cy="1101375"/>
          </a:xfrm>
          <a:prstGeom prst="rect">
            <a:avLst/>
          </a:prstGeom>
        </p:spPr>
      </p:pic>
      <p:pic>
        <p:nvPicPr>
          <p:cNvPr id="31" name="Picture 30"/>
          <p:cNvPicPr>
            <a:picLocks noChangeAspect="1"/>
          </p:cNvPicPr>
          <p:nvPr/>
        </p:nvPicPr>
        <p:blipFill>
          <a:blip r:embed="rId5"/>
          <a:stretch>
            <a:fillRect/>
          </a:stretch>
        </p:blipFill>
        <p:spPr>
          <a:xfrm>
            <a:off x="3936826" y="4367806"/>
            <a:ext cx="1369758" cy="1369758"/>
          </a:xfrm>
          <a:prstGeom prst="rect">
            <a:avLst/>
          </a:prstGeom>
        </p:spPr>
      </p:pic>
      <p:pic>
        <p:nvPicPr>
          <p:cNvPr id="33" name="Picture 32"/>
          <p:cNvPicPr>
            <a:picLocks noChangeAspect="1"/>
          </p:cNvPicPr>
          <p:nvPr/>
        </p:nvPicPr>
        <p:blipFill>
          <a:blip r:embed="rId6"/>
          <a:stretch>
            <a:fillRect/>
          </a:stretch>
        </p:blipFill>
        <p:spPr>
          <a:xfrm>
            <a:off x="7933480" y="4575170"/>
            <a:ext cx="1030288" cy="1030288"/>
          </a:xfrm>
          <a:prstGeom prst="rect">
            <a:avLst/>
          </a:prstGeom>
        </p:spPr>
      </p:pic>
      <p:sp>
        <p:nvSpPr>
          <p:cNvPr id="26" name="Rectangle 25"/>
          <p:cNvSpPr/>
          <p:nvPr/>
        </p:nvSpPr>
        <p:spPr>
          <a:xfrm>
            <a:off x="9155854" y="2910804"/>
            <a:ext cx="2639271" cy="1200328"/>
          </a:xfrm>
          <a:prstGeom prst="rect">
            <a:avLst/>
          </a:prstGeom>
        </p:spPr>
        <p:txBody>
          <a:bodyPr wrap="square">
            <a:spAutoFit/>
          </a:bodyPr>
          <a:lstStyle/>
          <a:p>
            <a:pPr marL="0" lvl="1"/>
            <a:r>
              <a:rPr lang="nl-NL" sz="2400" dirty="0"/>
              <a:t>Gesprekken met familieleden te ondersteunen</a:t>
            </a:r>
          </a:p>
        </p:txBody>
      </p:sp>
      <p:sp>
        <p:nvSpPr>
          <p:cNvPr id="27" name="Oval 26"/>
          <p:cNvSpPr/>
          <p:nvPr/>
        </p:nvSpPr>
        <p:spPr>
          <a:xfrm>
            <a:off x="8098580" y="3065167"/>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8" name="Picture 27">
            <a:extLst>
              <a:ext uri="{FF2B5EF4-FFF2-40B4-BE49-F238E27FC236}">
                <a16:creationId xmlns:a16="http://schemas.microsoft.com/office/drawing/2014/main" id="{E730E98E-87C8-4B4F-926C-14178AFBE6B4}"/>
              </a:ext>
            </a:extLst>
          </p:cNvPr>
          <p:cNvPicPr>
            <a:picLocks noChangeAspect="1"/>
          </p:cNvPicPr>
          <p:nvPr/>
        </p:nvPicPr>
        <p:blipFill>
          <a:blip r:embed="rId7">
            <a:biLevel thresh="75000"/>
            <a:extLst>
              <a:ext uri="{BEBA8EAE-BF5A-486C-A8C5-ECC9F3942E4B}">
                <a14:imgProps xmlns:a14="http://schemas.microsoft.com/office/drawing/2010/main">
                  <a14:imgLayer r:embed="rId8">
                    <a14:imgEffect>
                      <a14:saturation sat="0"/>
                    </a14:imgEffect>
                  </a14:imgLayer>
                </a14:imgProps>
              </a:ext>
            </a:extLst>
          </a:blip>
          <a:stretch>
            <a:fillRect/>
          </a:stretch>
        </p:blipFill>
        <p:spPr>
          <a:xfrm rot="10800000">
            <a:off x="621996" y="2928847"/>
            <a:ext cx="1253388" cy="965815"/>
          </a:xfrm>
          <a:prstGeom prst="rect">
            <a:avLst/>
          </a:prstGeom>
        </p:spPr>
      </p:pic>
      <p:pic>
        <p:nvPicPr>
          <p:cNvPr id="37" name="Picture 36">
            <a:extLst>
              <a:ext uri="{FF2B5EF4-FFF2-40B4-BE49-F238E27FC236}">
                <a16:creationId xmlns:a16="http://schemas.microsoft.com/office/drawing/2014/main" id="{7C26AE0E-EDE2-4A83-93D6-698818FE00BC}"/>
              </a:ext>
            </a:extLst>
          </p:cNvPr>
          <p:cNvPicPr>
            <a:picLocks noChangeAspect="1"/>
          </p:cNvPicPr>
          <p:nvPr/>
        </p:nvPicPr>
        <p:blipFill>
          <a:blip r:embed="rId9">
            <a:biLevel thresh="75000"/>
            <a:extLst>
              <a:ext uri="{BEBA8EAE-BF5A-486C-A8C5-ECC9F3942E4B}">
                <a14:imgProps xmlns:a14="http://schemas.microsoft.com/office/drawing/2010/main">
                  <a14:imgLayer r:embed="rId10">
                    <a14:imgEffect>
                      <a14:sharpenSoften amount="50000"/>
                    </a14:imgEffect>
                    <a14:imgEffect>
                      <a14:saturation sat="400000"/>
                    </a14:imgEffect>
                  </a14:imgLayer>
                </a14:imgProps>
              </a:ext>
            </a:extLst>
          </a:blip>
          <a:stretch>
            <a:fillRect/>
          </a:stretch>
        </p:blipFill>
        <p:spPr>
          <a:xfrm flipH="1">
            <a:off x="7909346" y="3037718"/>
            <a:ext cx="1055954" cy="984537"/>
          </a:xfrm>
          <a:prstGeom prst="rect">
            <a:avLst/>
          </a:prstGeom>
        </p:spPr>
      </p:pic>
      <p:pic>
        <p:nvPicPr>
          <p:cNvPr id="29" name="Picture 28">
            <a:extLst>
              <a:ext uri="{FF2B5EF4-FFF2-40B4-BE49-F238E27FC236}">
                <a16:creationId xmlns:a16="http://schemas.microsoft.com/office/drawing/2014/main" id="{48648BAD-AFCE-414C-93AA-EAB41901B50A}"/>
              </a:ext>
            </a:extLst>
          </p:cNvPr>
          <p:cNvPicPr>
            <a:picLocks noChangeAspect="1"/>
          </p:cNvPicPr>
          <p:nvPr/>
        </p:nvPicPr>
        <p:blipFill>
          <a:blip r:embed="rId11"/>
          <a:stretch>
            <a:fillRect/>
          </a:stretch>
        </p:blipFill>
        <p:spPr>
          <a:xfrm>
            <a:off x="4130787" y="3072786"/>
            <a:ext cx="914400" cy="914400"/>
          </a:xfrm>
          <a:prstGeom prst="rect">
            <a:avLst/>
          </a:prstGeom>
        </p:spPr>
      </p:pic>
      <p:pic>
        <p:nvPicPr>
          <p:cNvPr id="32" name="Picture 31">
            <a:extLst>
              <a:ext uri="{FF2B5EF4-FFF2-40B4-BE49-F238E27FC236}">
                <a16:creationId xmlns:a16="http://schemas.microsoft.com/office/drawing/2014/main" id="{7C26AE0E-EDE2-4A83-93D6-698818FE00BC}"/>
              </a:ext>
            </a:extLst>
          </p:cNvPr>
          <p:cNvPicPr>
            <a:picLocks noChangeAspect="1"/>
          </p:cNvPicPr>
          <p:nvPr/>
        </p:nvPicPr>
        <p:blipFill>
          <a:blip r:embed="rId9">
            <a:biLevel thresh="75000"/>
            <a:extLst>
              <a:ext uri="{BEBA8EAE-BF5A-486C-A8C5-ECC9F3942E4B}">
                <a14:imgProps xmlns:a14="http://schemas.microsoft.com/office/drawing/2010/main">
                  <a14:imgLayer r:embed="rId10">
                    <a14:imgEffect>
                      <a14:sharpenSoften amount="50000"/>
                    </a14:imgEffect>
                    <a14:imgEffect>
                      <a14:saturation sat="400000"/>
                    </a14:imgEffect>
                  </a14:imgLayer>
                </a14:imgProps>
              </a:ext>
            </a:extLst>
          </a:blip>
          <a:stretch>
            <a:fillRect/>
          </a:stretch>
        </p:blipFill>
        <p:spPr>
          <a:xfrm flipH="1">
            <a:off x="7891939" y="3034399"/>
            <a:ext cx="1055954" cy="984537"/>
          </a:xfrm>
          <a:prstGeom prst="rect">
            <a:avLst/>
          </a:prstGeom>
        </p:spPr>
      </p:pic>
    </p:spTree>
    <p:extLst>
      <p:ext uri="{BB962C8B-B14F-4D97-AF65-F5344CB8AC3E}">
        <p14:creationId xmlns:p14="http://schemas.microsoft.com/office/powerpoint/2010/main" val="2707650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nl-NL" sz="2400" dirty="0"/>
              <a:t>Genetische tests hebben mijn zus en mijzelf geholpen </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16</a:t>
            </a:fld>
            <a:endParaRPr lang="en-US"/>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75316" y="598752"/>
            <a:ext cx="8970838" cy="596900"/>
          </a:xfrm>
          <a:prstGeom prst="rect">
            <a:avLst/>
          </a:prstGeom>
        </p:spPr>
      </p:pic>
      <p:sp>
        <p:nvSpPr>
          <p:cNvPr id="4" name="TextBox 3"/>
          <p:cNvSpPr txBox="1"/>
          <p:nvPr/>
        </p:nvSpPr>
        <p:spPr>
          <a:xfrm>
            <a:off x="6248400" y="2082800"/>
            <a:ext cx="184666" cy="369332"/>
          </a:xfrm>
          <a:prstGeom prst="rect">
            <a:avLst/>
          </a:prstGeom>
          <a:noFill/>
        </p:spPr>
        <p:txBody>
          <a:bodyPr wrap="none" rtlCol="0">
            <a:spAutoFit/>
          </a:bodyPr>
          <a:lstStyle/>
          <a:p>
            <a:endParaRPr lang="en-US" dirty="0"/>
          </a:p>
        </p:txBody>
      </p:sp>
      <p:pic>
        <p:nvPicPr>
          <p:cNvPr id="8" name="Picture 7">
            <a:extLst>
              <a:ext uri="{FF2B5EF4-FFF2-40B4-BE49-F238E27FC236}">
                <a16:creationId xmlns:a16="http://schemas.microsoft.com/office/drawing/2014/main" id="{1B789841-BA58-D243-8046-AFCE18504FC3}"/>
              </a:ext>
            </a:extLst>
          </p:cNvPr>
          <p:cNvPicPr>
            <a:picLocks noChangeAspect="1"/>
          </p:cNvPicPr>
          <p:nvPr/>
        </p:nvPicPr>
        <p:blipFill>
          <a:blip r:embed="rId4">
            <a:alphaModFix amt="60000"/>
            <a:duotone>
              <a:prstClr val="black"/>
              <a:schemeClr val="tx2">
                <a:tint val="45000"/>
                <a:satMod val="400000"/>
              </a:schemeClr>
            </a:duotone>
          </a:blip>
          <a:stretch>
            <a:fillRect/>
          </a:stretch>
        </p:blipFill>
        <p:spPr>
          <a:xfrm rot="10800000">
            <a:off x="288064" y="1349374"/>
            <a:ext cx="11615869" cy="4587876"/>
          </a:xfrm>
          <a:prstGeom prst="rect">
            <a:avLst/>
          </a:prstGeom>
        </p:spPr>
      </p:pic>
      <p:sp>
        <p:nvSpPr>
          <p:cNvPr id="10" name="TextBox 9">
            <a:extLst>
              <a:ext uri="{FF2B5EF4-FFF2-40B4-BE49-F238E27FC236}">
                <a16:creationId xmlns:a16="http://schemas.microsoft.com/office/drawing/2014/main" id="{D2CBDA73-FAB9-3E40-B6E6-FE4DADD482A6}"/>
              </a:ext>
            </a:extLst>
          </p:cNvPr>
          <p:cNvSpPr txBox="1"/>
          <p:nvPr/>
        </p:nvSpPr>
        <p:spPr>
          <a:xfrm>
            <a:off x="835575" y="5088098"/>
            <a:ext cx="5990676" cy="369332"/>
          </a:xfrm>
          <a:prstGeom prst="rect">
            <a:avLst/>
          </a:prstGeom>
          <a:noFill/>
        </p:spPr>
        <p:txBody>
          <a:bodyPr wrap="square" rtlCol="0">
            <a:spAutoFit/>
          </a:bodyPr>
          <a:lstStyle/>
          <a:p>
            <a:pPr algn="r"/>
            <a:r>
              <a:rPr lang="nl-NL">
                <a:solidFill>
                  <a:srgbClr val="5C375E"/>
                </a:solidFill>
              </a:rPr>
              <a:t>– Alicia, AHP-patiënt en BPA-vrijwilliger</a:t>
            </a:r>
          </a:p>
        </p:txBody>
      </p:sp>
      <p:pic>
        <p:nvPicPr>
          <p:cNvPr id="11" name="Picture 10"/>
          <p:cNvPicPr>
            <a:picLocks noChangeAspect="1"/>
          </p:cNvPicPr>
          <p:nvPr/>
        </p:nvPicPr>
        <p:blipFill>
          <a:blip r:embed="rId5"/>
          <a:stretch>
            <a:fillRect/>
          </a:stretch>
        </p:blipFill>
        <p:spPr>
          <a:xfrm>
            <a:off x="835574" y="1717078"/>
            <a:ext cx="830304" cy="830304"/>
          </a:xfrm>
          <a:prstGeom prst="rect">
            <a:avLst/>
          </a:prstGeom>
        </p:spPr>
      </p:pic>
      <p:sp>
        <p:nvSpPr>
          <p:cNvPr id="12" name="TextBox 11">
            <a:extLst>
              <a:ext uri="{FF2B5EF4-FFF2-40B4-BE49-F238E27FC236}">
                <a16:creationId xmlns:a16="http://schemas.microsoft.com/office/drawing/2014/main" id="{D2CBDA73-FAB9-3E40-B6E6-FE4DADD482A6}"/>
              </a:ext>
            </a:extLst>
          </p:cNvPr>
          <p:cNvSpPr txBox="1"/>
          <p:nvPr/>
        </p:nvSpPr>
        <p:spPr>
          <a:xfrm>
            <a:off x="1161527" y="1909804"/>
            <a:ext cx="6074160" cy="2862322"/>
          </a:xfrm>
          <a:prstGeom prst="rect">
            <a:avLst/>
          </a:prstGeom>
          <a:noFill/>
        </p:spPr>
        <p:txBody>
          <a:bodyPr wrap="square" rtlCol="0">
            <a:spAutoFit/>
          </a:bodyPr>
          <a:lstStyle/>
          <a:p>
            <a:r>
              <a:rPr lang="nl-NL" sz="3600" dirty="0">
                <a:solidFill>
                  <a:schemeClr val="tx2"/>
                </a:solidFill>
              </a:rPr>
              <a:t>Als er uit dit alles iets goeds kan voortkomen, dan is het dat mijn zus en onze toekomstige generaties zo vroeg mogelijk worden getest. </a:t>
            </a:r>
          </a:p>
        </p:txBody>
      </p:sp>
      <p:pic>
        <p:nvPicPr>
          <p:cNvPr id="14" name="Picture 13" descr="Alicia.png"/>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5747" b="100000" l="9981" r="89544">
                        <a14:foregroundMark x1="74810" y1="97025" x2="26331" y2="97904"/>
                        <a14:foregroundMark x1="24810" y1="98648" x2="22338" y2="98648"/>
                        <a14:foregroundMark x1="75190" y1="97228" x2="80703" y2="99324"/>
                        <a14:foregroundMark x1="82605" y1="98580" x2="82224" y2="99932"/>
                      </a14:backgroundRemoval>
                    </a14:imgEffect>
                  </a14:imgLayer>
                </a14:imgProps>
              </a:ext>
              <a:ext uri="{28A0092B-C50C-407E-A947-70E740481C1C}">
                <a14:useLocalDpi xmlns:a14="http://schemas.microsoft.com/office/drawing/2010/main"/>
              </a:ext>
            </a:extLst>
          </a:blip>
          <a:srcRect/>
          <a:stretch/>
        </p:blipFill>
        <p:spPr>
          <a:xfrm>
            <a:off x="7027335" y="187118"/>
            <a:ext cx="4815415" cy="6769969"/>
          </a:xfrm>
          <a:prstGeom prst="rect">
            <a:avLst/>
          </a:prstGeom>
        </p:spPr>
      </p:pic>
      <p:grpSp>
        <p:nvGrpSpPr>
          <p:cNvPr id="15" name="Group 14"/>
          <p:cNvGrpSpPr/>
          <p:nvPr/>
        </p:nvGrpSpPr>
        <p:grpSpPr>
          <a:xfrm rot="15560951" flipH="1">
            <a:off x="7762229" y="2270233"/>
            <a:ext cx="309994" cy="485807"/>
            <a:chOff x="1653118" y="2060096"/>
            <a:chExt cx="309994" cy="485807"/>
          </a:xfrm>
          <a:solidFill>
            <a:schemeClr val="bg1"/>
          </a:solidFill>
        </p:grpSpPr>
        <p:sp>
          <p:nvSpPr>
            <p:cNvPr id="16" name="Oval 15"/>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Oval 16"/>
            <p:cNvSpPr/>
            <p:nvPr/>
          </p:nvSpPr>
          <p:spPr>
            <a:xfrm>
              <a:off x="1692180" y="2274971"/>
              <a:ext cx="270932" cy="27093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p:cNvSpPr/>
            <p:nvPr/>
          </p:nvSpPr>
          <p:spPr>
            <a:xfrm>
              <a:off x="1653118" y="2168046"/>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1" name="Group 20"/>
          <p:cNvGrpSpPr/>
          <p:nvPr/>
        </p:nvGrpSpPr>
        <p:grpSpPr>
          <a:xfrm rot="14400000" flipH="1">
            <a:off x="10664668" y="5445686"/>
            <a:ext cx="248427" cy="189708"/>
            <a:chOff x="1792241" y="2060096"/>
            <a:chExt cx="248427" cy="189708"/>
          </a:xfrm>
          <a:solidFill>
            <a:srgbClr val="FFFFFF"/>
          </a:solidFill>
        </p:grpSpPr>
        <p:sp>
          <p:nvSpPr>
            <p:cNvPr id="23" name="Oval 22"/>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Oval 23"/>
            <p:cNvSpPr/>
            <p:nvPr/>
          </p:nvSpPr>
          <p:spPr>
            <a:xfrm>
              <a:off x="1962545" y="2171681"/>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Oval 24"/>
            <p:cNvSpPr/>
            <p:nvPr/>
          </p:nvSpPr>
          <p:spPr>
            <a:xfrm>
              <a:off x="1975881" y="2074826"/>
              <a:ext cx="47281" cy="47281"/>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9" name="Footer Placeholder 6">
            <a:extLst>
              <a:ext uri="{FF2B5EF4-FFF2-40B4-BE49-F238E27FC236}">
                <a16:creationId xmlns:a16="http://schemas.microsoft.com/office/drawing/2014/main" id="{46FCF496-5FC0-492C-B46E-C070E4D4723E}"/>
              </a:ext>
            </a:extLst>
          </p:cNvPr>
          <p:cNvSpPr>
            <a:spLocks noGrp="1"/>
          </p:cNvSpPr>
          <p:nvPr>
            <p:ph type="ftr" sz="quarter" idx="11"/>
          </p:nvPr>
        </p:nvSpPr>
        <p:spPr>
          <a:xfrm>
            <a:off x="479592" y="6400147"/>
            <a:ext cx="11426657" cy="365125"/>
          </a:xfrm>
        </p:spPr>
        <p:txBody>
          <a:bodyPr/>
          <a:lstStyle/>
          <a:p>
            <a:pPr>
              <a:spcAft>
                <a:spcPts val="300"/>
              </a:spcAft>
            </a:pPr>
            <a:r>
              <a:rPr lang="nl-NL" sz="800">
                <a:solidFill>
                  <a:schemeClr val="bg2">
                    <a:lumMod val="50000"/>
                  </a:schemeClr>
                </a:solidFill>
              </a:rPr>
              <a:t>AHP: Acute hepatische porfyrie</a:t>
            </a:r>
          </a:p>
          <a:p>
            <a:pPr>
              <a:spcAft>
                <a:spcPts val="300"/>
              </a:spcAft>
            </a:pPr>
            <a:r>
              <a:rPr lang="nl-NL" sz="800">
                <a:solidFill>
                  <a:schemeClr val="bg2">
                    <a:lumMod val="50000"/>
                  </a:schemeClr>
                </a:solidFill>
              </a:rPr>
              <a:t>In dit materiaal is geen informatie over medische producten van Alnylam opgenomen. </a:t>
            </a:r>
          </a:p>
        </p:txBody>
      </p:sp>
    </p:spTree>
    <p:extLst>
      <p:ext uri="{BB962C8B-B14F-4D97-AF65-F5344CB8AC3E}">
        <p14:creationId xmlns:p14="http://schemas.microsoft.com/office/powerpoint/2010/main" val="17485983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2">
                <a:tint val="45000"/>
                <a:satMod val="400000"/>
              </a:schemeClr>
            </a:duotone>
          </a:blip>
          <a:stretch>
            <a:fillRect/>
          </a:stretch>
        </p:blipFill>
        <p:spPr>
          <a:xfrm rot="10800000">
            <a:off x="416091" y="1508125"/>
            <a:ext cx="5521158" cy="4187913"/>
          </a:xfrm>
          <a:prstGeom prst="rect">
            <a:avLst/>
          </a:prstGeom>
        </p:spPr>
      </p:pic>
      <p:sp>
        <p:nvSpPr>
          <p:cNvPr id="6" name="Oval 5"/>
          <p:cNvSpPr/>
          <p:nvPr/>
        </p:nvSpPr>
        <p:spPr>
          <a:xfrm>
            <a:off x="743757" y="2473826"/>
            <a:ext cx="539919" cy="539919"/>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Oval 25"/>
          <p:cNvSpPr/>
          <p:nvPr/>
        </p:nvSpPr>
        <p:spPr>
          <a:xfrm>
            <a:off x="743757" y="3201320"/>
            <a:ext cx="539919" cy="539919"/>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Oval 26"/>
          <p:cNvSpPr/>
          <p:nvPr/>
        </p:nvSpPr>
        <p:spPr>
          <a:xfrm>
            <a:off x="743757" y="3965962"/>
            <a:ext cx="539919" cy="539919"/>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p:cNvSpPr/>
          <p:nvPr/>
        </p:nvSpPr>
        <p:spPr>
          <a:xfrm>
            <a:off x="743757" y="4698886"/>
            <a:ext cx="539919" cy="539919"/>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2">
                <a:tint val="45000"/>
                <a:satMod val="400000"/>
              </a:schemeClr>
            </a:duotone>
          </a:blip>
          <a:stretch>
            <a:fillRect/>
          </a:stretch>
        </p:blipFill>
        <p:spPr>
          <a:xfrm rot="10800000" flipH="1">
            <a:off x="6248400" y="1508129"/>
            <a:ext cx="5521158" cy="4187913"/>
          </a:xfrm>
          <a:prstGeom prst="rect">
            <a:avLst/>
          </a:prstGeom>
        </p:spPr>
      </p:pic>
      <p:sp>
        <p:nvSpPr>
          <p:cNvPr id="13" name="Title 12"/>
          <p:cNvSpPr>
            <a:spLocks noGrp="1"/>
          </p:cNvSpPr>
          <p:nvPr>
            <p:ph type="title"/>
          </p:nvPr>
        </p:nvSpPr>
        <p:spPr>
          <a:xfrm>
            <a:off x="278514" y="72057"/>
            <a:ext cx="11913486" cy="921669"/>
          </a:xfrm>
        </p:spPr>
        <p:txBody>
          <a:bodyPr>
            <a:normAutofit/>
          </a:bodyPr>
          <a:lstStyle/>
          <a:p>
            <a:r>
              <a:rPr lang="nl-NL"/>
              <a:t>Met uw naasten praten over AHP</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17</a:t>
            </a:fld>
            <a:endParaRPr lang="en-US"/>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19563" y="598752"/>
            <a:ext cx="6778620" cy="596900"/>
          </a:xfrm>
          <a:prstGeom prst="rect">
            <a:avLst/>
          </a:prstGeom>
        </p:spPr>
      </p:pic>
      <p:sp>
        <p:nvSpPr>
          <p:cNvPr id="4" name="TextBox 3"/>
          <p:cNvSpPr txBox="1"/>
          <p:nvPr/>
        </p:nvSpPr>
        <p:spPr>
          <a:xfrm>
            <a:off x="6248400" y="1765300"/>
            <a:ext cx="184666" cy="369332"/>
          </a:xfrm>
          <a:prstGeom prst="rect">
            <a:avLst/>
          </a:prstGeom>
          <a:noFill/>
        </p:spPr>
        <p:txBody>
          <a:bodyPr wrap="none" rtlCol="0">
            <a:spAutoFit/>
          </a:bodyPr>
          <a:lstStyle/>
          <a:p>
            <a:endParaRPr lang="en-US" dirty="0"/>
          </a:p>
        </p:txBody>
      </p:sp>
      <p:sp>
        <p:nvSpPr>
          <p:cNvPr id="20" name="TextBox 19">
            <a:extLst>
              <a:ext uri="{FF2B5EF4-FFF2-40B4-BE49-F238E27FC236}">
                <a16:creationId xmlns:a16="http://schemas.microsoft.com/office/drawing/2014/main" id="{D2CBDA73-FAB9-3E40-B6E6-FE4DADD482A6}"/>
              </a:ext>
            </a:extLst>
          </p:cNvPr>
          <p:cNvSpPr txBox="1"/>
          <p:nvPr/>
        </p:nvSpPr>
        <p:spPr>
          <a:xfrm>
            <a:off x="1505891" y="2362870"/>
            <a:ext cx="4209109" cy="3000821"/>
          </a:xfrm>
          <a:prstGeom prst="rect">
            <a:avLst/>
          </a:prstGeom>
          <a:noFill/>
        </p:spPr>
        <p:txBody>
          <a:bodyPr wrap="square" rtlCol="0">
            <a:spAutoFit/>
          </a:bodyPr>
          <a:lstStyle/>
          <a:p>
            <a:pPr>
              <a:spcAft>
                <a:spcPts val="1800"/>
              </a:spcAft>
            </a:pPr>
            <a:r>
              <a:rPr lang="nl-NL" dirty="0"/>
              <a:t>Ben ik er emotioneel klaar voor om met mijn familie over AHP te praten?</a:t>
            </a:r>
          </a:p>
          <a:p>
            <a:pPr lvl="0">
              <a:spcAft>
                <a:spcPts val="1800"/>
              </a:spcAft>
            </a:pPr>
            <a:r>
              <a:rPr lang="nl-NL" dirty="0"/>
              <a:t>Ben ik erop voorbereid om met hun emotionele reacties om te gaan?</a:t>
            </a:r>
          </a:p>
          <a:p>
            <a:pPr lvl="0">
              <a:spcAft>
                <a:spcPts val="1800"/>
              </a:spcAft>
            </a:pPr>
            <a:r>
              <a:rPr lang="nl-NL" dirty="0"/>
              <a:t>Hoe goed ben ik voorbereid om uitleg over AHP te geven?</a:t>
            </a:r>
          </a:p>
          <a:p>
            <a:pPr lvl="0">
              <a:spcAft>
                <a:spcPts val="1800"/>
              </a:spcAft>
            </a:pPr>
            <a:r>
              <a:rPr lang="nl-NL" dirty="0"/>
              <a:t>Welke vragen kunnen zij stellen en ben ik er klaar voor om hen verder te oriënteren?</a:t>
            </a:r>
          </a:p>
        </p:txBody>
      </p:sp>
      <p:sp>
        <p:nvSpPr>
          <p:cNvPr id="11" name="TextBox 10">
            <a:extLst>
              <a:ext uri="{FF2B5EF4-FFF2-40B4-BE49-F238E27FC236}">
                <a16:creationId xmlns:a16="http://schemas.microsoft.com/office/drawing/2014/main" id="{D2CBDA73-FAB9-3E40-B6E6-FE4DADD482A6}"/>
              </a:ext>
            </a:extLst>
          </p:cNvPr>
          <p:cNvSpPr txBox="1"/>
          <p:nvPr/>
        </p:nvSpPr>
        <p:spPr>
          <a:xfrm>
            <a:off x="6798183" y="2312569"/>
            <a:ext cx="4882472" cy="3029034"/>
          </a:xfrm>
          <a:prstGeom prst="rect">
            <a:avLst/>
          </a:prstGeom>
          <a:noFill/>
        </p:spPr>
        <p:txBody>
          <a:bodyPr wrap="square" rtlCol="0">
            <a:spAutoFit/>
          </a:bodyPr>
          <a:lstStyle/>
          <a:p>
            <a:pPr lvl="0">
              <a:spcAft>
                <a:spcPts val="1000"/>
              </a:spcAft>
            </a:pPr>
            <a:r>
              <a:rPr lang="nl-NL" sz="1700" dirty="0"/>
              <a:t>Is er ooit iemand gediagnosticeerd met AHP of heeft er ooit iemand symptomen ondervonden die kunnen wijzen op AHP?</a:t>
            </a:r>
          </a:p>
          <a:p>
            <a:pPr lvl="0">
              <a:spcAft>
                <a:spcPts val="1000"/>
              </a:spcAft>
            </a:pPr>
            <a:r>
              <a:rPr lang="nl-NL" sz="1700" dirty="0"/>
              <a:t>Is uw familie van vaderskant of moederskant getroffen?</a:t>
            </a:r>
          </a:p>
          <a:p>
            <a:pPr lvl="0">
              <a:spcAft>
                <a:spcPts val="1000"/>
              </a:spcAft>
            </a:pPr>
            <a:r>
              <a:rPr lang="nl-NL" sz="1700" dirty="0"/>
              <a:t>Maak een lijst met verwanten, inclusief hun leeftijd</a:t>
            </a:r>
          </a:p>
          <a:p>
            <a:pPr lvl="0">
              <a:spcAft>
                <a:spcPts val="1000"/>
              </a:spcAft>
            </a:pPr>
            <a:r>
              <a:rPr lang="nl-NL" sz="1700" dirty="0"/>
              <a:t>Zijn er verwanten die kinderen willen krijgen?</a:t>
            </a:r>
          </a:p>
          <a:p>
            <a:pPr lvl="0">
              <a:spcAft>
                <a:spcPts val="1000"/>
              </a:spcAft>
            </a:pPr>
            <a:r>
              <a:rPr lang="nl-NL" sz="1700" dirty="0"/>
              <a:t>Zijn mijn verwanten ertoe bereid en klaar voor om deze informatie te vernemen?</a:t>
            </a:r>
          </a:p>
        </p:txBody>
      </p:sp>
      <p:pic>
        <p:nvPicPr>
          <p:cNvPr id="5" name="Picture 4"/>
          <p:cNvPicPr>
            <a:picLocks noChangeAspect="1"/>
          </p:cNvPicPr>
          <p:nvPr/>
        </p:nvPicPr>
        <p:blipFill>
          <a:blip r:embed="rId5"/>
          <a:stretch>
            <a:fillRect/>
          </a:stretch>
        </p:blipFill>
        <p:spPr>
          <a:xfrm>
            <a:off x="649476" y="2328615"/>
            <a:ext cx="859755" cy="859755"/>
          </a:xfrm>
          <a:prstGeom prst="rect">
            <a:avLst/>
          </a:prstGeom>
        </p:spPr>
      </p:pic>
      <p:pic>
        <p:nvPicPr>
          <p:cNvPr id="23" name="Picture 22"/>
          <p:cNvPicPr>
            <a:picLocks noChangeAspect="1"/>
          </p:cNvPicPr>
          <p:nvPr/>
        </p:nvPicPr>
        <p:blipFill>
          <a:blip r:embed="rId5"/>
          <a:stretch>
            <a:fillRect/>
          </a:stretch>
        </p:blipFill>
        <p:spPr>
          <a:xfrm>
            <a:off x="654215" y="4537631"/>
            <a:ext cx="859755" cy="859755"/>
          </a:xfrm>
          <a:prstGeom prst="rect">
            <a:avLst/>
          </a:prstGeom>
        </p:spPr>
      </p:pic>
      <p:pic>
        <p:nvPicPr>
          <p:cNvPr id="24" name="Picture 23"/>
          <p:cNvPicPr>
            <a:picLocks noChangeAspect="1"/>
          </p:cNvPicPr>
          <p:nvPr/>
        </p:nvPicPr>
        <p:blipFill>
          <a:blip r:embed="rId5"/>
          <a:stretch>
            <a:fillRect/>
          </a:stretch>
        </p:blipFill>
        <p:spPr>
          <a:xfrm>
            <a:off x="654215" y="3807381"/>
            <a:ext cx="859755" cy="859755"/>
          </a:xfrm>
          <a:prstGeom prst="rect">
            <a:avLst/>
          </a:prstGeom>
        </p:spPr>
      </p:pic>
      <p:pic>
        <p:nvPicPr>
          <p:cNvPr id="25" name="Picture 24"/>
          <p:cNvPicPr>
            <a:picLocks noChangeAspect="1"/>
          </p:cNvPicPr>
          <p:nvPr/>
        </p:nvPicPr>
        <p:blipFill>
          <a:blip r:embed="rId5"/>
          <a:stretch>
            <a:fillRect/>
          </a:stretch>
        </p:blipFill>
        <p:spPr>
          <a:xfrm>
            <a:off x="654215" y="3065236"/>
            <a:ext cx="859755" cy="859755"/>
          </a:xfrm>
          <a:prstGeom prst="rect">
            <a:avLst/>
          </a:prstGeom>
        </p:spPr>
      </p:pic>
      <p:sp>
        <p:nvSpPr>
          <p:cNvPr id="7" name="Rectangle 6"/>
          <p:cNvSpPr/>
          <p:nvPr/>
        </p:nvSpPr>
        <p:spPr>
          <a:xfrm>
            <a:off x="6118052" y="2412170"/>
            <a:ext cx="549791" cy="17980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Rectangle 28"/>
          <p:cNvSpPr/>
          <p:nvPr/>
        </p:nvSpPr>
        <p:spPr>
          <a:xfrm>
            <a:off x="6118052" y="3304202"/>
            <a:ext cx="549791" cy="17980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Rectangle 29"/>
          <p:cNvSpPr/>
          <p:nvPr/>
        </p:nvSpPr>
        <p:spPr>
          <a:xfrm>
            <a:off x="6118052" y="3955544"/>
            <a:ext cx="549791" cy="17980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ectangle 30"/>
          <p:cNvSpPr/>
          <p:nvPr/>
        </p:nvSpPr>
        <p:spPr>
          <a:xfrm>
            <a:off x="6118052" y="4342288"/>
            <a:ext cx="549791" cy="17980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Rectangle 31"/>
          <p:cNvSpPr/>
          <p:nvPr/>
        </p:nvSpPr>
        <p:spPr>
          <a:xfrm>
            <a:off x="6118052" y="4742357"/>
            <a:ext cx="549791" cy="17980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5" name="Straight Connector 34"/>
          <p:cNvCxnSpPr/>
          <p:nvPr/>
        </p:nvCxnSpPr>
        <p:spPr>
          <a:xfrm>
            <a:off x="6413843" y="2496728"/>
            <a:ext cx="301625"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6413843" y="3388760"/>
            <a:ext cx="301625"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6413843" y="4034922"/>
            <a:ext cx="301625"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6413843" y="4424061"/>
            <a:ext cx="301625"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6413843" y="4820397"/>
            <a:ext cx="301625"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D2CBDA73-FAB9-3E40-B6E6-FE4DADD482A6}"/>
              </a:ext>
            </a:extLst>
          </p:cNvPr>
          <p:cNvSpPr txBox="1"/>
          <p:nvPr/>
        </p:nvSpPr>
        <p:spPr>
          <a:xfrm>
            <a:off x="716041" y="1664622"/>
            <a:ext cx="4475085" cy="553998"/>
          </a:xfrm>
          <a:prstGeom prst="rect">
            <a:avLst/>
          </a:prstGeom>
          <a:noFill/>
        </p:spPr>
        <p:txBody>
          <a:bodyPr wrap="square" rtlCol="0">
            <a:spAutoFit/>
          </a:bodyPr>
          <a:lstStyle/>
          <a:p>
            <a:r>
              <a:rPr lang="nl-NL" sz="3000" b="1">
                <a:solidFill>
                  <a:schemeClr val="accent2">
                    <a:lumMod val="75000"/>
                  </a:schemeClr>
                </a:solidFill>
              </a:rPr>
              <a:t>Over mij </a:t>
            </a:r>
          </a:p>
        </p:txBody>
      </p:sp>
      <p:sp>
        <p:nvSpPr>
          <p:cNvPr id="34" name="TextBox 33">
            <a:extLst>
              <a:ext uri="{FF2B5EF4-FFF2-40B4-BE49-F238E27FC236}">
                <a16:creationId xmlns:a16="http://schemas.microsoft.com/office/drawing/2014/main" id="{D2CBDA73-FAB9-3E40-B6E6-FE4DADD482A6}"/>
              </a:ext>
            </a:extLst>
          </p:cNvPr>
          <p:cNvSpPr txBox="1"/>
          <p:nvPr/>
        </p:nvSpPr>
        <p:spPr>
          <a:xfrm>
            <a:off x="6544191" y="1664622"/>
            <a:ext cx="4475085" cy="553998"/>
          </a:xfrm>
          <a:prstGeom prst="rect">
            <a:avLst/>
          </a:prstGeom>
          <a:noFill/>
        </p:spPr>
        <p:txBody>
          <a:bodyPr wrap="square" rtlCol="0">
            <a:spAutoFit/>
          </a:bodyPr>
          <a:lstStyle/>
          <a:p>
            <a:r>
              <a:rPr lang="nl-NL" sz="3000" b="1">
                <a:solidFill>
                  <a:schemeClr val="accent2">
                    <a:lumMod val="75000"/>
                  </a:schemeClr>
                </a:solidFill>
              </a:rPr>
              <a:t>Over mijn familie </a:t>
            </a:r>
          </a:p>
        </p:txBody>
      </p:sp>
      <p:sp>
        <p:nvSpPr>
          <p:cNvPr id="36" name="Footer Placeholder 6">
            <a:extLst>
              <a:ext uri="{FF2B5EF4-FFF2-40B4-BE49-F238E27FC236}">
                <a16:creationId xmlns:a16="http://schemas.microsoft.com/office/drawing/2014/main" id="{82E646E4-0381-4E18-808D-464348BF72BF}"/>
              </a:ext>
            </a:extLst>
          </p:cNvPr>
          <p:cNvSpPr>
            <a:spLocks noGrp="1"/>
          </p:cNvSpPr>
          <p:nvPr>
            <p:ph type="ftr" sz="quarter" idx="11"/>
          </p:nvPr>
        </p:nvSpPr>
        <p:spPr>
          <a:xfrm>
            <a:off x="479592" y="6400147"/>
            <a:ext cx="11553372" cy="365125"/>
          </a:xfrm>
        </p:spPr>
        <p:txBody>
          <a:bodyPr/>
          <a:lstStyle/>
          <a:p>
            <a:pPr>
              <a:spcAft>
                <a:spcPts val="300"/>
              </a:spcAft>
              <a:tabLst>
                <a:tab pos="7543800" algn="l"/>
              </a:tabLst>
            </a:pPr>
            <a:r>
              <a:rPr lang="nl-NL" sz="800" dirty="0">
                <a:solidFill>
                  <a:schemeClr val="bg2">
                    <a:lumMod val="50000"/>
                  </a:schemeClr>
                </a:solidFill>
              </a:rPr>
              <a:t>AHP: Acute hepatische porfyrie	In dit materiaal is geen informatie over medische producten van Alnylam opgenomen. </a:t>
            </a:r>
          </a:p>
        </p:txBody>
      </p:sp>
    </p:spTree>
    <p:extLst>
      <p:ext uri="{BB962C8B-B14F-4D97-AF65-F5344CB8AC3E}">
        <p14:creationId xmlns:p14="http://schemas.microsoft.com/office/powerpoint/2010/main" val="8997754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2">
                <a:tint val="45000"/>
                <a:satMod val="400000"/>
              </a:schemeClr>
            </a:duotone>
          </a:blip>
          <a:stretch>
            <a:fillRect/>
          </a:stretch>
        </p:blipFill>
        <p:spPr>
          <a:xfrm rot="10800000">
            <a:off x="288063" y="1243277"/>
            <a:ext cx="11615869" cy="4741598"/>
          </a:xfrm>
          <a:prstGeom prst="rect">
            <a:avLst/>
          </a:prstGeom>
        </p:spPr>
      </p:pic>
      <p:pic>
        <p:nvPicPr>
          <p:cNvPr id="5" name="Picture 4" descr="Maria.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02" y="1243275"/>
            <a:ext cx="4647092" cy="5095653"/>
          </a:xfrm>
          <a:prstGeom prst="rect">
            <a:avLst/>
          </a:prstGeom>
        </p:spPr>
      </p:pic>
      <p:sp>
        <p:nvSpPr>
          <p:cNvPr id="13" name="Title 12"/>
          <p:cNvSpPr>
            <a:spLocks noGrp="1"/>
          </p:cNvSpPr>
          <p:nvPr>
            <p:ph type="title"/>
          </p:nvPr>
        </p:nvSpPr>
        <p:spPr>
          <a:xfrm>
            <a:off x="278514" y="121752"/>
            <a:ext cx="11791066" cy="921669"/>
          </a:xfrm>
        </p:spPr>
        <p:txBody>
          <a:bodyPr>
            <a:normAutofit/>
          </a:bodyPr>
          <a:lstStyle/>
          <a:p>
            <a:r>
              <a:rPr lang="nl-NL" sz="2200" spc="-10" dirty="0"/>
              <a:t>Vroegtijdige AHP-tests hebben een groot verschil gemaakt voor mij en mijn familie </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18</a:t>
            </a:fld>
            <a:endParaRPr lang="en-US"/>
          </a:p>
        </p:txBody>
      </p:sp>
      <p:sp>
        <p:nvSpPr>
          <p:cNvPr id="4" name="TextBox 3"/>
          <p:cNvSpPr txBox="1"/>
          <p:nvPr/>
        </p:nvSpPr>
        <p:spPr>
          <a:xfrm>
            <a:off x="6248400" y="2082800"/>
            <a:ext cx="184666" cy="369332"/>
          </a:xfrm>
          <a:prstGeom prst="rect">
            <a:avLst/>
          </a:prstGeom>
          <a:noFill/>
        </p:spPr>
        <p:txBody>
          <a:bodyPr wrap="none" rtlCol="0">
            <a:spAutoFit/>
          </a:bodyPr>
          <a:lstStyle/>
          <a:p>
            <a:endParaRPr lang="en-US" dirty="0"/>
          </a:p>
        </p:txBody>
      </p:sp>
      <p:sp>
        <p:nvSpPr>
          <p:cNvPr id="14" name="TextBox 13">
            <a:extLst>
              <a:ext uri="{FF2B5EF4-FFF2-40B4-BE49-F238E27FC236}">
                <a16:creationId xmlns:a16="http://schemas.microsoft.com/office/drawing/2014/main" id="{D2CBDA73-FAB9-3E40-B6E6-FE4DADD482A6}"/>
              </a:ext>
            </a:extLst>
          </p:cNvPr>
          <p:cNvSpPr txBox="1"/>
          <p:nvPr/>
        </p:nvSpPr>
        <p:spPr>
          <a:xfrm>
            <a:off x="5307496" y="4976973"/>
            <a:ext cx="6011381" cy="369332"/>
          </a:xfrm>
          <a:prstGeom prst="rect">
            <a:avLst/>
          </a:prstGeom>
          <a:noFill/>
        </p:spPr>
        <p:txBody>
          <a:bodyPr wrap="square" rtlCol="0">
            <a:spAutoFit/>
          </a:bodyPr>
          <a:lstStyle/>
          <a:p>
            <a:pPr algn="r"/>
            <a:r>
              <a:rPr lang="nl-NL" dirty="0">
                <a:solidFill>
                  <a:schemeClr val="accent2">
                    <a:lumMod val="50000"/>
                  </a:schemeClr>
                </a:solidFill>
              </a:rPr>
              <a:t>– Maria, AHP-patiënt en behartiger van patiëntbelangen, RMP</a:t>
            </a:r>
          </a:p>
        </p:txBody>
      </p:sp>
      <p:pic>
        <p:nvPicPr>
          <p:cNvPr id="15" name="Picture 14"/>
          <p:cNvPicPr>
            <a:picLocks noChangeAspect="1"/>
          </p:cNvPicPr>
          <p:nvPr/>
        </p:nvPicPr>
        <p:blipFill>
          <a:blip r:embed="rId5"/>
          <a:stretch>
            <a:fillRect/>
          </a:stretch>
        </p:blipFill>
        <p:spPr>
          <a:xfrm>
            <a:off x="4566199" y="1796453"/>
            <a:ext cx="830304" cy="830304"/>
          </a:xfrm>
          <a:prstGeom prst="rect">
            <a:avLst/>
          </a:prstGeom>
        </p:spPr>
      </p:pic>
      <p:sp>
        <p:nvSpPr>
          <p:cNvPr id="16" name="TextBox 15">
            <a:extLst>
              <a:ext uri="{FF2B5EF4-FFF2-40B4-BE49-F238E27FC236}">
                <a16:creationId xmlns:a16="http://schemas.microsoft.com/office/drawing/2014/main" id="{D2CBDA73-FAB9-3E40-B6E6-FE4DADD482A6}"/>
              </a:ext>
            </a:extLst>
          </p:cNvPr>
          <p:cNvSpPr txBox="1"/>
          <p:nvPr/>
        </p:nvSpPr>
        <p:spPr>
          <a:xfrm>
            <a:off x="4879315" y="2036804"/>
            <a:ext cx="6614185" cy="2438488"/>
          </a:xfrm>
          <a:prstGeom prst="rect">
            <a:avLst/>
          </a:prstGeom>
          <a:noFill/>
        </p:spPr>
        <p:txBody>
          <a:bodyPr wrap="square" rtlCol="0">
            <a:spAutoFit/>
          </a:bodyPr>
          <a:lstStyle/>
          <a:p>
            <a:pPr>
              <a:lnSpc>
                <a:spcPct val="110000"/>
              </a:lnSpc>
            </a:pPr>
            <a:r>
              <a:rPr lang="nl-NL" sz="2800">
                <a:solidFill>
                  <a:schemeClr val="accent2">
                    <a:lumMod val="50000"/>
                  </a:schemeClr>
                </a:solidFill>
              </a:rPr>
              <a:t>Dankzij de AHP-diagnose van mijn moeder zijn mijn zussen en ik op erg jonge leeftijd getest. Ik kon mijn gezondheid beheren en de AHP-triggers vermijden omdat ik beschikte over de juiste informatie.</a:t>
            </a:r>
          </a:p>
        </p:txBody>
      </p:sp>
      <p:grpSp>
        <p:nvGrpSpPr>
          <p:cNvPr id="17" name="Group 16"/>
          <p:cNvGrpSpPr/>
          <p:nvPr/>
        </p:nvGrpSpPr>
        <p:grpSpPr>
          <a:xfrm rot="15560951" flipH="1">
            <a:off x="1056539" y="4327324"/>
            <a:ext cx="309994" cy="485807"/>
            <a:chOff x="1653118" y="2060096"/>
            <a:chExt cx="309994" cy="485807"/>
          </a:xfrm>
          <a:solidFill>
            <a:schemeClr val="bg1"/>
          </a:solidFill>
        </p:grpSpPr>
        <p:sp>
          <p:nvSpPr>
            <p:cNvPr id="18" name="Oval 17"/>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Oval 19"/>
            <p:cNvSpPr/>
            <p:nvPr/>
          </p:nvSpPr>
          <p:spPr>
            <a:xfrm>
              <a:off x="1692180" y="2274971"/>
              <a:ext cx="270932" cy="27093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Oval 20"/>
            <p:cNvSpPr/>
            <p:nvPr/>
          </p:nvSpPr>
          <p:spPr>
            <a:xfrm>
              <a:off x="1653118" y="2168046"/>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3" name="Group 22"/>
          <p:cNvGrpSpPr/>
          <p:nvPr/>
        </p:nvGrpSpPr>
        <p:grpSpPr>
          <a:xfrm rot="11457034" flipH="1">
            <a:off x="3749733" y="4248268"/>
            <a:ext cx="248427" cy="189708"/>
            <a:chOff x="1792241" y="2060096"/>
            <a:chExt cx="248427" cy="189708"/>
          </a:xfrm>
          <a:solidFill>
            <a:srgbClr val="FFFFFF"/>
          </a:solidFill>
        </p:grpSpPr>
        <p:sp>
          <p:nvSpPr>
            <p:cNvPr id="24" name="Oval 23"/>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Oval 24"/>
            <p:cNvSpPr/>
            <p:nvPr/>
          </p:nvSpPr>
          <p:spPr>
            <a:xfrm>
              <a:off x="1962545" y="2171681"/>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Oval 25"/>
            <p:cNvSpPr/>
            <p:nvPr/>
          </p:nvSpPr>
          <p:spPr>
            <a:xfrm>
              <a:off x="1975881" y="2074826"/>
              <a:ext cx="47281" cy="47281"/>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27" name="Picture 26">
            <a:extLst>
              <a:ext uri="{FF2B5EF4-FFF2-40B4-BE49-F238E27FC236}">
                <a16:creationId xmlns:a16="http://schemas.microsoft.com/office/drawing/2014/main" id="{0BD8F98E-D617-4343-BFF1-6D4B8C958E65}"/>
              </a:ext>
            </a:extLst>
          </p:cNvPr>
          <p:cNvPicPr>
            <a:picLocks noChangeAspect="1"/>
          </p:cNvPicPr>
          <p:nvPr/>
        </p:nvPicPr>
        <p:blipFill>
          <a:blip r:embed="rId6" cstate="screen">
            <a:alphaModFix/>
            <a:extLst>
              <a:ext uri="{28A0092B-C50C-407E-A947-70E740481C1C}">
                <a14:useLocalDpi xmlns:a14="http://schemas.microsoft.com/office/drawing/2010/main"/>
              </a:ext>
            </a:extLst>
          </a:blip>
          <a:stretch>
            <a:fillRect/>
          </a:stretch>
        </p:blipFill>
        <p:spPr>
          <a:xfrm>
            <a:off x="-297566" y="598752"/>
            <a:ext cx="12930724" cy="596900"/>
          </a:xfrm>
          <a:prstGeom prst="rect">
            <a:avLst/>
          </a:prstGeom>
        </p:spPr>
      </p:pic>
      <p:sp>
        <p:nvSpPr>
          <p:cNvPr id="19" name="Footer Placeholder 6">
            <a:extLst>
              <a:ext uri="{FF2B5EF4-FFF2-40B4-BE49-F238E27FC236}">
                <a16:creationId xmlns:a16="http://schemas.microsoft.com/office/drawing/2014/main" id="{3268A091-ECF8-4038-8E8C-9F83D49FCC1A}"/>
              </a:ext>
            </a:extLst>
          </p:cNvPr>
          <p:cNvSpPr>
            <a:spLocks noGrp="1"/>
          </p:cNvSpPr>
          <p:nvPr>
            <p:ph type="ftr" sz="quarter" idx="11"/>
          </p:nvPr>
        </p:nvSpPr>
        <p:spPr>
          <a:xfrm>
            <a:off x="479592" y="6400147"/>
            <a:ext cx="11553372" cy="365125"/>
          </a:xfrm>
        </p:spPr>
        <p:txBody>
          <a:bodyPr/>
          <a:lstStyle/>
          <a:p>
            <a:pPr>
              <a:spcAft>
                <a:spcPts val="300"/>
              </a:spcAft>
              <a:tabLst>
                <a:tab pos="8120063" algn="l"/>
              </a:tabLst>
            </a:pPr>
            <a:r>
              <a:rPr lang="nl-NL" sz="800">
                <a:solidFill>
                  <a:schemeClr val="bg2">
                    <a:lumMod val="50000"/>
                  </a:schemeClr>
                </a:solidFill>
              </a:rPr>
              <a:t>AHP: Acute hepatische porfyrie	In dit materiaal is geen informatie over medische producten van Alnylam opgenomen. </a:t>
            </a:r>
          </a:p>
        </p:txBody>
      </p:sp>
    </p:spTree>
    <p:extLst>
      <p:ext uri="{BB962C8B-B14F-4D97-AF65-F5344CB8AC3E}">
        <p14:creationId xmlns:p14="http://schemas.microsoft.com/office/powerpoint/2010/main" val="2844093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70167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4">
                <a:tint val="45000"/>
                <a:satMod val="400000"/>
              </a:schemeClr>
            </a:duotone>
          </a:blip>
          <a:stretch>
            <a:fillRect/>
          </a:stretch>
        </p:blipFill>
        <p:spPr>
          <a:xfrm rot="10800000">
            <a:off x="288062" y="349250"/>
            <a:ext cx="11615869" cy="6254750"/>
          </a:xfrm>
          <a:prstGeom prst="rect">
            <a:avLst/>
          </a:prstGeom>
        </p:spPr>
      </p:pic>
      <p:sp>
        <p:nvSpPr>
          <p:cNvPr id="4" name="Rectangle 3"/>
          <p:cNvSpPr/>
          <p:nvPr/>
        </p:nvSpPr>
        <p:spPr>
          <a:xfrm>
            <a:off x="505949" y="5286375"/>
            <a:ext cx="11309147" cy="914400"/>
          </a:xfrm>
          <a:custGeom>
            <a:avLst/>
            <a:gdLst>
              <a:gd name="connsiteX0" fmla="*/ 0 w 11191875"/>
              <a:gd name="connsiteY0" fmla="*/ 0 h 914400"/>
              <a:gd name="connsiteX1" fmla="*/ 11191875 w 11191875"/>
              <a:gd name="connsiteY1" fmla="*/ 0 h 914400"/>
              <a:gd name="connsiteX2" fmla="*/ 11191875 w 11191875"/>
              <a:gd name="connsiteY2" fmla="*/ 914400 h 914400"/>
              <a:gd name="connsiteX3" fmla="*/ 0 w 11191875"/>
              <a:gd name="connsiteY3" fmla="*/ 914400 h 914400"/>
              <a:gd name="connsiteX4" fmla="*/ 0 w 11191875"/>
              <a:gd name="connsiteY4" fmla="*/ 0 h 914400"/>
              <a:gd name="connsiteX0" fmla="*/ 0 w 11241036"/>
              <a:gd name="connsiteY0" fmla="*/ 0 h 914400"/>
              <a:gd name="connsiteX1" fmla="*/ 11241036 w 11241036"/>
              <a:gd name="connsiteY1" fmla="*/ 0 h 914400"/>
              <a:gd name="connsiteX2" fmla="*/ 11241036 w 11241036"/>
              <a:gd name="connsiteY2" fmla="*/ 914400 h 914400"/>
              <a:gd name="connsiteX3" fmla="*/ 49161 w 11241036"/>
              <a:gd name="connsiteY3" fmla="*/ 914400 h 914400"/>
              <a:gd name="connsiteX4" fmla="*/ 0 w 11241036"/>
              <a:gd name="connsiteY4" fmla="*/ 0 h 914400"/>
              <a:gd name="connsiteX0" fmla="*/ 0 w 11241036"/>
              <a:gd name="connsiteY0" fmla="*/ 0 h 914400"/>
              <a:gd name="connsiteX1" fmla="*/ 11241036 w 11241036"/>
              <a:gd name="connsiteY1" fmla="*/ 0 h 914400"/>
              <a:gd name="connsiteX2" fmla="*/ 11208459 w 11241036"/>
              <a:gd name="connsiteY2" fmla="*/ 914400 h 914400"/>
              <a:gd name="connsiteX3" fmla="*/ 49161 w 11241036"/>
              <a:gd name="connsiteY3" fmla="*/ 914400 h 914400"/>
              <a:gd name="connsiteX4" fmla="*/ 0 w 11241036"/>
              <a:gd name="connsiteY4" fmla="*/ 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1036" h="914400">
                <a:moveTo>
                  <a:pt x="0" y="0"/>
                </a:moveTo>
                <a:lnTo>
                  <a:pt x="11241036" y="0"/>
                </a:lnTo>
                <a:lnTo>
                  <a:pt x="11208459" y="914400"/>
                </a:lnTo>
                <a:lnTo>
                  <a:pt x="49161" y="914400"/>
                </a:lnTo>
                <a:lnTo>
                  <a:pt x="0" y="0"/>
                </a:lnTo>
                <a:close/>
              </a:path>
            </a:pathLst>
          </a:cu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2"/>
          <p:cNvSpPr>
            <a:spLocks noGrp="1"/>
          </p:cNvSpPr>
          <p:nvPr>
            <p:ph type="title"/>
          </p:nvPr>
        </p:nvSpPr>
        <p:spPr>
          <a:xfrm>
            <a:off x="505949" y="2997062"/>
            <a:ext cx="11309147" cy="1938992"/>
          </a:xfrm>
        </p:spPr>
        <p:txBody>
          <a:bodyPr wrap="square">
            <a:spAutoFit/>
          </a:bodyPr>
          <a:lstStyle/>
          <a:p>
            <a:pPr algn="ctr">
              <a:lnSpc>
                <a:spcPct val="100000"/>
              </a:lnSpc>
            </a:pPr>
            <a:r>
              <a:rPr lang="nl-NL" sz="6000" dirty="0"/>
              <a:t>Breng de AHP-geschiedenis van uw familie in kaart</a:t>
            </a:r>
          </a:p>
        </p:txBody>
      </p:sp>
      <p:sp>
        <p:nvSpPr>
          <p:cNvPr id="3" name="Oval 2"/>
          <p:cNvSpPr/>
          <p:nvPr/>
        </p:nvSpPr>
        <p:spPr>
          <a:xfrm>
            <a:off x="5032599" y="827207"/>
            <a:ext cx="2026242" cy="2026242"/>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Tree only-01.png"/>
          <p:cNvPicPr>
            <a:picLocks noChangeAspect="1"/>
          </p:cNvPicPr>
          <p:nvPr/>
        </p:nvPicPr>
        <p:blipFill>
          <a:blip r:embed="rId4" cstate="screen">
            <a:biLevel thresh="75000"/>
            <a:extLst>
              <a:ext uri="{BEBA8EAE-BF5A-486C-A8C5-ECC9F3942E4B}">
                <a14:imgProps xmlns:a14="http://schemas.microsoft.com/office/drawing/2010/main">
                  <a14:imgLayer r:embed="rId5">
                    <a14:imgEffect>
                      <a14:sharpenSoften amount="100000"/>
                    </a14:imgEffect>
                    <a14:imgEffect>
                      <a14:colorTemperature colorTemp="15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4390273" y="652582"/>
            <a:ext cx="3411449" cy="2413000"/>
          </a:xfrm>
          <a:prstGeom prst="rect">
            <a:avLst/>
          </a:prstGeom>
        </p:spPr>
      </p:pic>
      <p:sp>
        <p:nvSpPr>
          <p:cNvPr id="7" name="Title 12">
            <a:hlinkClick r:id="rId6"/>
            <a:extLst>
              <a:ext uri="{FF2B5EF4-FFF2-40B4-BE49-F238E27FC236}">
                <a16:creationId xmlns:a16="http://schemas.microsoft.com/office/drawing/2014/main" id="{C8C96603-83B0-4978-9226-309436ABB103}"/>
              </a:ext>
            </a:extLst>
          </p:cNvPr>
          <p:cNvSpPr txBox="1">
            <a:spLocks/>
          </p:cNvSpPr>
          <p:nvPr/>
        </p:nvSpPr>
        <p:spPr>
          <a:xfrm>
            <a:off x="849311" y="5509258"/>
            <a:ext cx="10493375" cy="40011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2800" b="1" i="0" kern="1200">
                <a:solidFill>
                  <a:srgbClr val="67365E"/>
                </a:solidFill>
                <a:latin typeface="Open Sans" panose="020B0606030504020204" pitchFamily="34" charset="0"/>
                <a:ea typeface="Open Sans" panose="020B0606030504020204" pitchFamily="34" charset="0"/>
                <a:cs typeface="Open Sans" panose="020B0606030504020204" pitchFamily="34" charset="0"/>
              </a:defRPr>
            </a:lvl1pPr>
          </a:lstStyle>
          <a:p>
            <a:pPr algn="ctr">
              <a:lnSpc>
                <a:spcPct val="100000"/>
              </a:lnSpc>
            </a:pPr>
            <a:r>
              <a:rPr lang="nl-NL" sz="2000" dirty="0">
                <a:solidFill>
                  <a:schemeClr val="bg1"/>
                </a:solidFill>
              </a:rPr>
              <a:t>Downloaden de tool voor familiekartering door deze vergadering te volgen</a:t>
            </a:r>
          </a:p>
        </p:txBody>
      </p:sp>
      <p:sp>
        <p:nvSpPr>
          <p:cNvPr id="9" name="Footer Placeholder 6">
            <a:extLst>
              <a:ext uri="{FF2B5EF4-FFF2-40B4-BE49-F238E27FC236}">
                <a16:creationId xmlns:a16="http://schemas.microsoft.com/office/drawing/2014/main" id="{8E669333-9862-482E-957E-AA5D93057E44}"/>
              </a:ext>
            </a:extLst>
          </p:cNvPr>
          <p:cNvSpPr>
            <a:spLocks noGrp="1"/>
          </p:cNvSpPr>
          <p:nvPr>
            <p:ph type="ftr" sz="quarter" idx="11"/>
          </p:nvPr>
        </p:nvSpPr>
        <p:spPr>
          <a:xfrm>
            <a:off x="479592" y="6539847"/>
            <a:ext cx="11520624" cy="318153"/>
          </a:xfrm>
        </p:spPr>
        <p:txBody>
          <a:bodyPr/>
          <a:lstStyle/>
          <a:p>
            <a:pPr>
              <a:spcAft>
                <a:spcPts val="300"/>
              </a:spcAft>
              <a:tabLst>
                <a:tab pos="7543800" algn="l"/>
              </a:tabLst>
            </a:pPr>
            <a:r>
              <a:rPr lang="nl-NL" sz="800" dirty="0">
                <a:solidFill>
                  <a:schemeClr val="bg2">
                    <a:lumMod val="50000"/>
                  </a:schemeClr>
                </a:solidFill>
              </a:rPr>
              <a:t>AHP: Acute hepatische porfyrie	In dit materiaal is geen informatie over medische producten van Alnylam opgenomen. </a:t>
            </a:r>
          </a:p>
        </p:txBody>
      </p:sp>
    </p:spTree>
    <p:extLst>
      <p:ext uri="{BB962C8B-B14F-4D97-AF65-F5344CB8AC3E}">
        <p14:creationId xmlns:p14="http://schemas.microsoft.com/office/powerpoint/2010/main" val="1969076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nl-NL" sz="2800"/>
              <a:t>Wat is acute hepatische porfyrie (AHP)? </a:t>
            </a:r>
          </a:p>
        </p:txBody>
      </p:sp>
      <p:sp>
        <p:nvSpPr>
          <p:cNvPr id="9" name="Slide Number Placeholder 8"/>
          <p:cNvSpPr>
            <a:spLocks noGrp="1"/>
          </p:cNvSpPr>
          <p:nvPr>
            <p:ph type="sldNum" sz="quarter" idx="12"/>
          </p:nvPr>
        </p:nvSpPr>
        <p:spPr/>
        <p:txBody>
          <a:bodyPr/>
          <a:lstStyle/>
          <a:p>
            <a:fld id="{DE3260E4-ED7B-584B-A073-E37901C7426D}" type="slidenum">
              <a:rPr lang="en-US" smtClean="0"/>
              <a:pPr/>
              <a:t>2</a:t>
            </a:fld>
            <a:endParaRPr lang="en-US"/>
          </a:p>
        </p:txBody>
      </p:sp>
      <p:sp>
        <p:nvSpPr>
          <p:cNvPr id="19" name="Footer Placeholder 6"/>
          <p:cNvSpPr>
            <a:spLocks noGrp="1"/>
          </p:cNvSpPr>
          <p:nvPr>
            <p:ph type="ftr" sz="quarter" idx="11"/>
          </p:nvPr>
        </p:nvSpPr>
        <p:spPr>
          <a:xfrm>
            <a:off x="479593" y="6416398"/>
            <a:ext cx="11537782" cy="365125"/>
          </a:xfrm>
        </p:spPr>
        <p:txBody>
          <a:bodyPr/>
          <a:lstStyle/>
          <a:p>
            <a:pPr>
              <a:spcAft>
                <a:spcPts val="300"/>
              </a:spcAft>
              <a:tabLst>
                <a:tab pos="7543800" algn="l"/>
              </a:tabLst>
            </a:pPr>
            <a:r>
              <a:rPr lang="nl-NL" sz="800" dirty="0">
                <a:solidFill>
                  <a:schemeClr val="bg2">
                    <a:lumMod val="50000"/>
                  </a:schemeClr>
                </a:solidFill>
              </a:rPr>
              <a:t> AHP: Acute hepatische porfyrie	In dit materiaal is geen informatie over medische producten van Alnylam opgenomen. </a:t>
            </a:r>
          </a:p>
          <a:p>
            <a:pPr marL="228600" indent="-228600">
              <a:buFont typeface="+mj-lt"/>
              <a:buAutoNum type="arabicPeriod"/>
            </a:pPr>
            <a:r>
              <a:rPr lang="nl-NL" sz="800" dirty="0">
                <a:solidFill>
                  <a:schemeClr val="tx1">
                    <a:lumMod val="50000"/>
                    <a:lumOff val="50000"/>
                  </a:schemeClr>
                </a:solidFill>
              </a:rPr>
              <a:t>Wang B, Rudnick S, Cengia B, Bonkovsky HL. Acute Hepatic Porphyrias: Review and Recent Progress. Hepatol Commun. 2018;3(2):193-206. Gepubliceerd op 20 dec 2018. doi:10.1002/hep4.1297.</a:t>
            </a:r>
          </a:p>
          <a:p>
            <a:pPr marL="228600" indent="-228600">
              <a:buFont typeface="+mj-lt"/>
              <a:buAutoNum type="arabicPeriod"/>
            </a:pPr>
            <a:r>
              <a:rPr lang="nl-NL" sz="800" dirty="0">
                <a:solidFill>
                  <a:schemeClr val="tx1">
                    <a:lumMod val="50000"/>
                    <a:lumOff val="50000"/>
                  </a:schemeClr>
                </a:solidFill>
              </a:rPr>
              <a:t>Anderson KE, Bloomer JR, Bonkovsky HL, et al. Recommendations for the diagnosis and treatment of the acute porphyrias [published correction appears in Ann Intern Med. 16 aug 2005;143(4):316]. Ann Intern Med. 2005;142(6):439-450. doi:10.7326/0003-4819-142-6-200503150-00010.</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118759" y="598752"/>
            <a:ext cx="8026626" cy="596900"/>
          </a:xfrm>
          <a:prstGeom prst="rect">
            <a:avLst/>
          </a:prstGeom>
        </p:spPr>
      </p:pic>
      <p:sp>
        <p:nvSpPr>
          <p:cNvPr id="24" name="Rectangle 23">
            <a:extLst>
              <a:ext uri="{FF2B5EF4-FFF2-40B4-BE49-F238E27FC236}">
                <a16:creationId xmlns:a16="http://schemas.microsoft.com/office/drawing/2014/main" id="{14354B0B-BAB3-3242-8A0E-DFB933F27D72}"/>
              </a:ext>
            </a:extLst>
          </p:cNvPr>
          <p:cNvSpPr/>
          <p:nvPr/>
        </p:nvSpPr>
        <p:spPr>
          <a:xfrm>
            <a:off x="502403" y="1081940"/>
            <a:ext cx="11236156" cy="1046440"/>
          </a:xfrm>
          <a:prstGeom prst="rect">
            <a:avLst/>
          </a:prstGeom>
        </p:spPr>
        <p:txBody>
          <a:bodyPr wrap="square">
            <a:spAutoFit/>
          </a:bodyPr>
          <a:lstStyle/>
          <a:p>
            <a:pPr algn="ctr"/>
            <a:r>
              <a:rPr lang="nl-NL" sz="3600" b="1" dirty="0">
                <a:solidFill>
                  <a:srgbClr val="1B9AB2"/>
                </a:solidFill>
              </a:rPr>
              <a:t>AHP is een familie zeldzame genetische aandoeningen</a:t>
            </a:r>
          </a:p>
          <a:p>
            <a:pPr algn="ctr"/>
            <a:r>
              <a:rPr lang="nl-NL" sz="2400" dirty="0">
                <a:solidFill>
                  <a:srgbClr val="1B9AB2"/>
                </a:solidFill>
              </a:rPr>
              <a:t>veroorzaakt door genmutaties waardoor de lever geen heem meer kan aanmaken.</a:t>
            </a:r>
            <a:r>
              <a:rPr lang="nl-NL" sz="2400" baseline="30000" dirty="0">
                <a:solidFill>
                  <a:srgbClr val="1B9AB2"/>
                </a:solidFill>
              </a:rPr>
              <a:t>1</a:t>
            </a:r>
          </a:p>
        </p:txBody>
      </p:sp>
      <p:pic>
        <p:nvPicPr>
          <p:cNvPr id="17" name="Picture 16">
            <a:extLst>
              <a:ext uri="{FF2B5EF4-FFF2-40B4-BE49-F238E27FC236}">
                <a16:creationId xmlns:a16="http://schemas.microsoft.com/office/drawing/2014/main" id="{1B789841-BA58-D243-8046-AFCE18504FC3}"/>
              </a:ext>
            </a:extLst>
          </p:cNvPr>
          <p:cNvPicPr>
            <a:picLocks noChangeAspect="1"/>
          </p:cNvPicPr>
          <p:nvPr/>
        </p:nvPicPr>
        <p:blipFill>
          <a:blip r:embed="rId4">
            <a:alphaModFix amt="60000"/>
            <a:duotone>
              <a:prstClr val="black"/>
              <a:schemeClr val="accent4">
                <a:tint val="45000"/>
                <a:satMod val="400000"/>
              </a:schemeClr>
            </a:duotone>
          </a:blip>
          <a:stretch>
            <a:fillRect/>
          </a:stretch>
        </p:blipFill>
        <p:spPr>
          <a:xfrm rot="10800000">
            <a:off x="288055" y="2349500"/>
            <a:ext cx="11615869" cy="3698875"/>
          </a:xfrm>
          <a:prstGeom prst="rect">
            <a:avLst/>
          </a:prstGeom>
        </p:spPr>
      </p:pic>
      <p:grpSp>
        <p:nvGrpSpPr>
          <p:cNvPr id="18" name="Group 17"/>
          <p:cNvGrpSpPr/>
          <p:nvPr/>
        </p:nvGrpSpPr>
        <p:grpSpPr>
          <a:xfrm>
            <a:off x="621436" y="2537651"/>
            <a:ext cx="11062564" cy="3334972"/>
            <a:chOff x="263291" y="2587623"/>
            <a:chExt cx="11673924" cy="2667002"/>
          </a:xfrm>
        </p:grpSpPr>
        <p:pic>
          <p:nvPicPr>
            <p:cNvPr id="21" name="Picture 20" descr="wonkybox.png"/>
            <p:cNvPicPr>
              <a:picLocks noChangeAspect="1"/>
            </p:cNvPicPr>
            <p:nvPr/>
          </p:nvPicPr>
          <p:blipFill>
            <a:blip r:embed="rId5">
              <a:alphaModFix/>
              <a:duotone>
                <a:prstClr val="black"/>
                <a:srgbClr val="FFFFFF">
                  <a:tint val="45000"/>
                  <a:satMod val="400000"/>
                </a:srgbClr>
              </a:duotone>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a:xfrm>
              <a:off x="263291" y="2587624"/>
              <a:ext cx="3885371" cy="2667001"/>
            </a:xfrm>
            <a:prstGeom prst="rect">
              <a:avLst/>
            </a:prstGeom>
          </p:spPr>
        </p:pic>
        <p:pic>
          <p:nvPicPr>
            <p:cNvPr id="23" name="Picture 22" descr="wonkybox.png"/>
            <p:cNvPicPr>
              <a:picLocks noChangeAspect="1"/>
            </p:cNvPicPr>
            <p:nvPr/>
          </p:nvPicPr>
          <p:blipFill>
            <a:blip r:embed="rId7">
              <a:alphaModFix/>
              <a:lum bright="70000" contrast="-70000"/>
              <a:extLst>
                <a:ext uri="{BEBA8EAE-BF5A-486C-A8C5-ECC9F3942E4B}">
                  <a14:imgProps xmlns:a14="http://schemas.microsoft.com/office/drawing/2010/main">
                    <a14:imgLayer r:embed="rId8">
                      <a14:imgEffect>
                        <a14:brightnessContrast bright="100000" contrast="-70000"/>
                      </a14:imgEffect>
                    </a14:imgLayer>
                  </a14:imgProps>
                </a:ext>
                <a:ext uri="{28A0092B-C50C-407E-A947-70E740481C1C}">
                  <a14:useLocalDpi xmlns:a14="http://schemas.microsoft.com/office/drawing/2010/main"/>
                </a:ext>
              </a:extLst>
            </a:blip>
            <a:stretch>
              <a:fillRect/>
            </a:stretch>
          </p:blipFill>
          <p:spPr>
            <a:xfrm rot="10800000">
              <a:off x="4157565" y="2587623"/>
              <a:ext cx="3885371" cy="2667001"/>
            </a:xfrm>
            <a:prstGeom prst="rect">
              <a:avLst/>
            </a:prstGeom>
          </p:spPr>
        </p:pic>
        <p:pic>
          <p:nvPicPr>
            <p:cNvPr id="25" name="Picture 24" descr="wonkybox.png"/>
            <p:cNvPicPr>
              <a:picLocks noChangeAspect="1"/>
            </p:cNvPicPr>
            <p:nvPr/>
          </p:nvPicPr>
          <p:blipFill>
            <a:blip r:embed="rId7">
              <a:alphaModFix/>
              <a:lum bright="70000" contrast="-70000"/>
              <a:extLst>
                <a:ext uri="{BEBA8EAE-BF5A-486C-A8C5-ECC9F3942E4B}">
                  <a14:imgProps xmlns:a14="http://schemas.microsoft.com/office/drawing/2010/main">
                    <a14:imgLayer r:embed="rId9">
                      <a14:imgEffect>
                        <a14:brightnessContrast bright="100000" contrast="-70000"/>
                      </a14:imgEffect>
                    </a14:imgLayer>
                  </a14:imgProps>
                </a:ext>
                <a:ext uri="{28A0092B-C50C-407E-A947-70E740481C1C}">
                  <a14:useLocalDpi xmlns:a14="http://schemas.microsoft.com/office/drawing/2010/main"/>
                </a:ext>
              </a:extLst>
            </a:blip>
            <a:stretch>
              <a:fillRect/>
            </a:stretch>
          </p:blipFill>
          <p:spPr>
            <a:xfrm>
              <a:off x="8051844" y="2587624"/>
              <a:ext cx="3885371" cy="2667001"/>
            </a:xfrm>
            <a:prstGeom prst="rect">
              <a:avLst/>
            </a:prstGeom>
          </p:spPr>
        </p:pic>
      </p:grpSp>
      <p:sp>
        <p:nvSpPr>
          <p:cNvPr id="12" name="Rectangle 11">
            <a:extLst>
              <a:ext uri="{FF2B5EF4-FFF2-40B4-BE49-F238E27FC236}">
                <a16:creationId xmlns:a16="http://schemas.microsoft.com/office/drawing/2014/main" id="{14354B0B-BAB3-3242-8A0E-DFB933F27D72}"/>
              </a:ext>
            </a:extLst>
          </p:cNvPr>
          <p:cNvSpPr/>
          <p:nvPr/>
        </p:nvSpPr>
        <p:spPr>
          <a:xfrm>
            <a:off x="8219632" y="4455649"/>
            <a:ext cx="3350931" cy="969496"/>
          </a:xfrm>
          <a:prstGeom prst="rect">
            <a:avLst/>
          </a:prstGeom>
        </p:spPr>
        <p:txBody>
          <a:bodyPr wrap="square">
            <a:spAutoFit/>
          </a:bodyPr>
          <a:lstStyle/>
          <a:p>
            <a:pPr algn="ctr"/>
            <a:r>
              <a:rPr lang="nl-NL" sz="1900">
                <a:solidFill>
                  <a:srgbClr val="0A0A0A"/>
                </a:solidFill>
              </a:rPr>
              <a:t>Hierdoor hopen zich in de lever toxines op die in het hele lichaam vrijkomen.</a:t>
            </a:r>
            <a:r>
              <a:rPr lang="nl-NL" sz="1900" baseline="30000">
                <a:solidFill>
                  <a:srgbClr val="0A0A0A"/>
                </a:solidFill>
              </a:rPr>
              <a:t>1</a:t>
            </a:r>
          </a:p>
        </p:txBody>
      </p:sp>
      <p:sp>
        <p:nvSpPr>
          <p:cNvPr id="14" name="Rectangle 13">
            <a:extLst>
              <a:ext uri="{FF2B5EF4-FFF2-40B4-BE49-F238E27FC236}">
                <a16:creationId xmlns:a16="http://schemas.microsoft.com/office/drawing/2014/main" id="{14354B0B-BAB3-3242-8A0E-DFB933F27D72}"/>
              </a:ext>
            </a:extLst>
          </p:cNvPr>
          <p:cNvSpPr/>
          <p:nvPr/>
        </p:nvSpPr>
        <p:spPr>
          <a:xfrm>
            <a:off x="4582444" y="4455649"/>
            <a:ext cx="3145307" cy="969496"/>
          </a:xfrm>
          <a:prstGeom prst="rect">
            <a:avLst/>
          </a:prstGeom>
        </p:spPr>
        <p:txBody>
          <a:bodyPr wrap="square">
            <a:spAutoFit/>
          </a:bodyPr>
          <a:lstStyle/>
          <a:p>
            <a:pPr algn="ctr"/>
            <a:r>
              <a:rPr lang="nl-NL" sz="1900">
                <a:solidFill>
                  <a:srgbClr val="0A0A0A"/>
                </a:solidFill>
              </a:rPr>
              <a:t>Bij AHP werkt een enzym dat bijdraagt aan het pad voor heemsynthese niet goed.</a:t>
            </a:r>
            <a:r>
              <a:rPr lang="nl-NL" sz="1900" baseline="30000">
                <a:solidFill>
                  <a:srgbClr val="0A0A0A"/>
                </a:solidFill>
              </a:rPr>
              <a:t>2</a:t>
            </a:r>
          </a:p>
        </p:txBody>
      </p:sp>
      <p:sp>
        <p:nvSpPr>
          <p:cNvPr id="16" name="Rectangle 15">
            <a:extLst>
              <a:ext uri="{FF2B5EF4-FFF2-40B4-BE49-F238E27FC236}">
                <a16:creationId xmlns:a16="http://schemas.microsoft.com/office/drawing/2014/main" id="{14354B0B-BAB3-3242-8A0E-DFB933F27D72}"/>
              </a:ext>
            </a:extLst>
          </p:cNvPr>
          <p:cNvSpPr/>
          <p:nvPr/>
        </p:nvSpPr>
        <p:spPr>
          <a:xfrm>
            <a:off x="823688" y="4455649"/>
            <a:ext cx="3269230" cy="969496"/>
          </a:xfrm>
          <a:prstGeom prst="rect">
            <a:avLst/>
          </a:prstGeom>
        </p:spPr>
        <p:txBody>
          <a:bodyPr wrap="square">
            <a:spAutoFit/>
          </a:bodyPr>
          <a:lstStyle/>
          <a:p>
            <a:pPr algn="ctr"/>
            <a:r>
              <a:rPr lang="nl-NL" sz="1900">
                <a:solidFill>
                  <a:srgbClr val="0A0A0A"/>
                </a:solidFill>
              </a:rPr>
              <a:t>Heem helpt de lever goed te functioneren en is essentieel voor het menselijk lichaam.</a:t>
            </a:r>
            <a:r>
              <a:rPr lang="nl-NL" sz="1900" baseline="30000">
                <a:solidFill>
                  <a:srgbClr val="0A0A0A"/>
                </a:solidFill>
              </a:rPr>
              <a:t>1</a:t>
            </a:r>
          </a:p>
        </p:txBody>
      </p:sp>
      <p:sp>
        <p:nvSpPr>
          <p:cNvPr id="26" name="Oval 25"/>
          <p:cNvSpPr/>
          <p:nvPr/>
        </p:nvSpPr>
        <p:spPr>
          <a:xfrm>
            <a:off x="655406" y="2590370"/>
            <a:ext cx="381337" cy="381337"/>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 name="Rectangle 26">
            <a:extLst>
              <a:ext uri="{FF2B5EF4-FFF2-40B4-BE49-F238E27FC236}">
                <a16:creationId xmlns:a16="http://schemas.microsoft.com/office/drawing/2014/main" id="{14354B0B-BAB3-3242-8A0E-DFB933F27D72}"/>
              </a:ext>
            </a:extLst>
          </p:cNvPr>
          <p:cNvSpPr/>
          <p:nvPr/>
        </p:nvSpPr>
        <p:spPr>
          <a:xfrm>
            <a:off x="626467" y="2426599"/>
            <a:ext cx="632695" cy="646331"/>
          </a:xfrm>
          <a:prstGeom prst="rect">
            <a:avLst/>
          </a:prstGeom>
        </p:spPr>
        <p:txBody>
          <a:bodyPr wrap="square">
            <a:spAutoFit/>
          </a:bodyPr>
          <a:lstStyle/>
          <a:p>
            <a:pPr algn="ctr"/>
            <a:r>
              <a:rPr lang="nl-NL" sz="3600" b="1"/>
              <a:t>1</a:t>
            </a:r>
          </a:p>
        </p:txBody>
      </p:sp>
      <p:sp>
        <p:nvSpPr>
          <p:cNvPr id="28" name="Oval 27"/>
          <p:cNvSpPr/>
          <p:nvPr/>
        </p:nvSpPr>
        <p:spPr>
          <a:xfrm>
            <a:off x="4255537" y="2590370"/>
            <a:ext cx="381337" cy="381337"/>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Rectangle 28">
            <a:extLst>
              <a:ext uri="{FF2B5EF4-FFF2-40B4-BE49-F238E27FC236}">
                <a16:creationId xmlns:a16="http://schemas.microsoft.com/office/drawing/2014/main" id="{14354B0B-BAB3-3242-8A0E-DFB933F27D72}"/>
              </a:ext>
            </a:extLst>
          </p:cNvPr>
          <p:cNvSpPr/>
          <p:nvPr/>
        </p:nvSpPr>
        <p:spPr>
          <a:xfrm>
            <a:off x="4226598" y="2426599"/>
            <a:ext cx="632695" cy="646331"/>
          </a:xfrm>
          <a:prstGeom prst="rect">
            <a:avLst/>
          </a:prstGeom>
        </p:spPr>
        <p:txBody>
          <a:bodyPr wrap="square">
            <a:spAutoFit/>
          </a:bodyPr>
          <a:lstStyle/>
          <a:p>
            <a:pPr algn="ctr"/>
            <a:r>
              <a:rPr lang="nl-NL" sz="3600" b="1"/>
              <a:t>2</a:t>
            </a:r>
          </a:p>
        </p:txBody>
      </p:sp>
      <p:sp>
        <p:nvSpPr>
          <p:cNvPr id="30" name="Oval 29"/>
          <p:cNvSpPr/>
          <p:nvPr/>
        </p:nvSpPr>
        <p:spPr>
          <a:xfrm>
            <a:off x="8047931" y="2579853"/>
            <a:ext cx="381337" cy="381337"/>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 name="Rectangle 30">
            <a:extLst>
              <a:ext uri="{FF2B5EF4-FFF2-40B4-BE49-F238E27FC236}">
                <a16:creationId xmlns:a16="http://schemas.microsoft.com/office/drawing/2014/main" id="{14354B0B-BAB3-3242-8A0E-DFB933F27D72}"/>
              </a:ext>
            </a:extLst>
          </p:cNvPr>
          <p:cNvSpPr/>
          <p:nvPr/>
        </p:nvSpPr>
        <p:spPr>
          <a:xfrm>
            <a:off x="8018992" y="2416082"/>
            <a:ext cx="632695" cy="646331"/>
          </a:xfrm>
          <a:prstGeom prst="rect">
            <a:avLst/>
          </a:prstGeom>
        </p:spPr>
        <p:txBody>
          <a:bodyPr wrap="square">
            <a:spAutoFit/>
          </a:bodyPr>
          <a:lstStyle/>
          <a:p>
            <a:pPr algn="ctr"/>
            <a:r>
              <a:rPr lang="nl-NL" sz="3600" b="1"/>
              <a:t>3</a:t>
            </a:r>
          </a:p>
        </p:txBody>
      </p:sp>
      <p:pic>
        <p:nvPicPr>
          <p:cNvPr id="4" name="Picture 3"/>
          <p:cNvPicPr>
            <a:picLocks noChangeAspect="1"/>
          </p:cNvPicPr>
          <p:nvPr/>
        </p:nvPicPr>
        <p:blipFill>
          <a:blip r:embed="rId10"/>
          <a:stretch>
            <a:fillRect/>
          </a:stretch>
        </p:blipFill>
        <p:spPr>
          <a:xfrm>
            <a:off x="9224820" y="2971707"/>
            <a:ext cx="1270000" cy="1270000"/>
          </a:xfrm>
          <a:prstGeom prst="rect">
            <a:avLst/>
          </a:prstGeom>
        </p:spPr>
      </p:pic>
      <p:pic>
        <p:nvPicPr>
          <p:cNvPr id="5" name="Picture 4"/>
          <p:cNvPicPr>
            <a:picLocks noChangeAspect="1"/>
          </p:cNvPicPr>
          <p:nvPr/>
        </p:nvPicPr>
        <p:blipFill>
          <a:blip r:embed="rId11"/>
          <a:stretch>
            <a:fillRect/>
          </a:stretch>
        </p:blipFill>
        <p:spPr>
          <a:xfrm>
            <a:off x="1905000" y="3072930"/>
            <a:ext cx="1270000" cy="1270000"/>
          </a:xfrm>
          <a:prstGeom prst="rect">
            <a:avLst/>
          </a:prstGeom>
        </p:spPr>
      </p:pic>
      <p:sp>
        <p:nvSpPr>
          <p:cNvPr id="8" name="Oval 7"/>
          <p:cNvSpPr/>
          <p:nvPr/>
        </p:nvSpPr>
        <p:spPr>
          <a:xfrm>
            <a:off x="2134420" y="3337336"/>
            <a:ext cx="434258" cy="443987"/>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4" name="Picture 33"/>
          <p:cNvPicPr>
            <a:picLocks noChangeAspect="1"/>
          </p:cNvPicPr>
          <p:nvPr/>
        </p:nvPicPr>
        <p:blipFill>
          <a:blip r:embed="rId11"/>
          <a:stretch>
            <a:fillRect/>
          </a:stretch>
        </p:blipFill>
        <p:spPr>
          <a:xfrm>
            <a:off x="5576455" y="3062413"/>
            <a:ext cx="1270000" cy="1270000"/>
          </a:xfrm>
          <a:prstGeom prst="rect">
            <a:avLst/>
          </a:prstGeom>
        </p:spPr>
      </p:pic>
      <p:sp>
        <p:nvSpPr>
          <p:cNvPr id="35" name="Oval 34"/>
          <p:cNvSpPr/>
          <p:nvPr/>
        </p:nvSpPr>
        <p:spPr>
          <a:xfrm>
            <a:off x="5805875" y="3326819"/>
            <a:ext cx="434258" cy="443987"/>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5" name="Picture 44"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257149">
            <a:off x="6340923" y="3449373"/>
            <a:ext cx="209780" cy="122556"/>
          </a:xfrm>
          <a:prstGeom prst="rect">
            <a:avLst/>
          </a:prstGeom>
        </p:spPr>
      </p:pic>
      <p:pic>
        <p:nvPicPr>
          <p:cNvPr id="46" name="Picture 45"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35899" y="3498655"/>
            <a:ext cx="209780" cy="122556"/>
          </a:xfrm>
          <a:prstGeom prst="rect">
            <a:avLst/>
          </a:prstGeom>
        </p:spPr>
      </p:pic>
      <p:pic>
        <p:nvPicPr>
          <p:cNvPr id="47" name="Picture 46"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129192">
            <a:off x="6015655" y="3356953"/>
            <a:ext cx="209780" cy="122556"/>
          </a:xfrm>
          <a:prstGeom prst="rect">
            <a:avLst/>
          </a:prstGeom>
        </p:spPr>
      </p:pic>
      <p:pic>
        <p:nvPicPr>
          <p:cNvPr id="48" name="Picture 47"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786521">
            <a:off x="5802807" y="3394510"/>
            <a:ext cx="209780" cy="122556"/>
          </a:xfrm>
          <a:prstGeom prst="rect">
            <a:avLst/>
          </a:prstGeom>
        </p:spPr>
      </p:pic>
      <p:pic>
        <p:nvPicPr>
          <p:cNvPr id="49" name="Picture 48"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7243435">
            <a:off x="5695439" y="3586398"/>
            <a:ext cx="209780" cy="122556"/>
          </a:xfrm>
          <a:prstGeom prst="rect">
            <a:avLst/>
          </a:prstGeom>
        </p:spPr>
      </p:pic>
      <p:pic>
        <p:nvPicPr>
          <p:cNvPr id="50" name="Picture 49"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6200000">
            <a:off x="5675299" y="3805131"/>
            <a:ext cx="209780" cy="122556"/>
          </a:xfrm>
          <a:prstGeom prst="rect">
            <a:avLst/>
          </a:prstGeom>
        </p:spPr>
      </p:pic>
      <p:pic>
        <p:nvPicPr>
          <p:cNvPr id="51" name="Picture 50"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8367628">
            <a:off x="6038371" y="3682797"/>
            <a:ext cx="209780" cy="122556"/>
          </a:xfrm>
          <a:prstGeom prst="rect">
            <a:avLst/>
          </a:prstGeom>
        </p:spPr>
      </p:pic>
      <p:pic>
        <p:nvPicPr>
          <p:cNvPr id="52" name="Picture 51"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1179152">
            <a:off x="5850571" y="3797688"/>
            <a:ext cx="209780" cy="122556"/>
          </a:xfrm>
          <a:prstGeom prst="rect">
            <a:avLst/>
          </a:prstGeom>
        </p:spPr>
      </p:pic>
      <p:pic>
        <p:nvPicPr>
          <p:cNvPr id="53" name="Picture 52"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6467778">
            <a:off x="5851334" y="3550445"/>
            <a:ext cx="209780" cy="122556"/>
          </a:xfrm>
          <a:prstGeom prst="rect">
            <a:avLst/>
          </a:prstGeom>
        </p:spPr>
      </p:pic>
      <p:pic>
        <p:nvPicPr>
          <p:cNvPr id="54" name="Picture 53"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001490">
            <a:off x="5983146" y="3617837"/>
            <a:ext cx="129216" cy="75490"/>
          </a:xfrm>
          <a:prstGeom prst="rect">
            <a:avLst/>
          </a:prstGeom>
        </p:spPr>
      </p:pic>
      <p:pic>
        <p:nvPicPr>
          <p:cNvPr id="55" name="Picture 54"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99533" y="3358606"/>
            <a:ext cx="129216" cy="75490"/>
          </a:xfrm>
          <a:prstGeom prst="rect">
            <a:avLst/>
          </a:prstGeom>
        </p:spPr>
      </p:pic>
      <p:pic>
        <p:nvPicPr>
          <p:cNvPr id="56" name="Picture 55"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01264" y="3711025"/>
            <a:ext cx="129216" cy="75490"/>
          </a:xfrm>
          <a:prstGeom prst="rect">
            <a:avLst/>
          </a:prstGeom>
        </p:spPr>
      </p:pic>
      <p:pic>
        <p:nvPicPr>
          <p:cNvPr id="57" name="Picture 56"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76332" y="3465564"/>
            <a:ext cx="78257" cy="45719"/>
          </a:xfrm>
          <a:prstGeom prst="rect">
            <a:avLst/>
          </a:prstGeom>
        </p:spPr>
      </p:pic>
      <p:pic>
        <p:nvPicPr>
          <p:cNvPr id="58" name="Picture 57"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27618" y="3981608"/>
            <a:ext cx="78257" cy="45719"/>
          </a:xfrm>
          <a:prstGeom prst="rect">
            <a:avLst/>
          </a:prstGeom>
        </p:spPr>
      </p:pic>
      <p:pic>
        <p:nvPicPr>
          <p:cNvPr id="59" name="Picture 58"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01264" y="3878113"/>
            <a:ext cx="78257" cy="45719"/>
          </a:xfrm>
          <a:prstGeom prst="rect">
            <a:avLst/>
          </a:prstGeom>
        </p:spPr>
      </p:pic>
      <p:pic>
        <p:nvPicPr>
          <p:cNvPr id="60" name="Picture 59"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5007293">
            <a:off x="5697587" y="3844207"/>
            <a:ext cx="78257" cy="45719"/>
          </a:xfrm>
          <a:prstGeom prst="rect">
            <a:avLst/>
          </a:prstGeom>
        </p:spPr>
      </p:pic>
      <p:pic>
        <p:nvPicPr>
          <p:cNvPr id="61" name="Picture 60"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6473320">
            <a:off x="5726794" y="3618500"/>
            <a:ext cx="78257" cy="45719"/>
          </a:xfrm>
          <a:prstGeom prst="rect">
            <a:avLst/>
          </a:prstGeom>
        </p:spPr>
      </p:pic>
      <p:pic>
        <p:nvPicPr>
          <p:cNvPr id="62" name="Picture 61"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07781" y="3499594"/>
            <a:ext cx="78257" cy="45720"/>
          </a:xfrm>
          <a:prstGeom prst="rect">
            <a:avLst/>
          </a:prstGeom>
        </p:spPr>
      </p:pic>
      <p:pic>
        <p:nvPicPr>
          <p:cNvPr id="63" name="Picture 62"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52716" y="3621211"/>
            <a:ext cx="78257" cy="45719"/>
          </a:xfrm>
          <a:prstGeom prst="rect">
            <a:avLst/>
          </a:prstGeom>
        </p:spPr>
      </p:pic>
      <p:pic>
        <p:nvPicPr>
          <p:cNvPr id="64" name="Picture 63"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257149">
            <a:off x="2663003" y="3484035"/>
            <a:ext cx="209780" cy="122556"/>
          </a:xfrm>
          <a:prstGeom prst="rect">
            <a:avLst/>
          </a:prstGeom>
        </p:spPr>
      </p:pic>
      <p:pic>
        <p:nvPicPr>
          <p:cNvPr id="65" name="Picture 64"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53089" y="3484036"/>
            <a:ext cx="209780" cy="122556"/>
          </a:xfrm>
          <a:prstGeom prst="rect">
            <a:avLst/>
          </a:prstGeom>
        </p:spPr>
      </p:pic>
      <p:pic>
        <p:nvPicPr>
          <p:cNvPr id="66" name="Picture 65"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6200000">
            <a:off x="2058657" y="3770928"/>
            <a:ext cx="209780" cy="122556"/>
          </a:xfrm>
          <a:prstGeom prst="rect">
            <a:avLst/>
          </a:prstGeom>
        </p:spPr>
      </p:pic>
      <p:pic>
        <p:nvPicPr>
          <p:cNvPr id="67" name="Picture 66"/>
          <p:cNvPicPr>
            <a:picLocks noChangeAspect="1"/>
          </p:cNvPicPr>
          <p:nvPr/>
        </p:nvPicPr>
        <p:blipFill>
          <a:blip r:embed="rId13"/>
          <a:stretch>
            <a:fillRect/>
          </a:stretch>
        </p:blipFill>
        <p:spPr>
          <a:xfrm>
            <a:off x="5191759" y="3575274"/>
            <a:ext cx="384695" cy="384695"/>
          </a:xfrm>
          <a:prstGeom prst="rect">
            <a:avLst/>
          </a:prstGeom>
        </p:spPr>
      </p:pic>
      <p:pic>
        <p:nvPicPr>
          <p:cNvPr id="68" name="Picture 67"/>
          <p:cNvPicPr>
            <a:picLocks noChangeAspect="1"/>
          </p:cNvPicPr>
          <p:nvPr/>
        </p:nvPicPr>
        <p:blipFill>
          <a:blip r:embed="rId13"/>
          <a:stretch>
            <a:fillRect/>
          </a:stretch>
        </p:blipFill>
        <p:spPr>
          <a:xfrm>
            <a:off x="6430973" y="2870065"/>
            <a:ext cx="384695" cy="384695"/>
          </a:xfrm>
          <a:prstGeom prst="rect">
            <a:avLst/>
          </a:prstGeom>
        </p:spPr>
      </p:pic>
      <p:pic>
        <p:nvPicPr>
          <p:cNvPr id="69" name="Picture 68"/>
          <p:cNvPicPr>
            <a:picLocks noChangeAspect="1"/>
          </p:cNvPicPr>
          <p:nvPr/>
        </p:nvPicPr>
        <p:blipFill>
          <a:blip r:embed="rId13"/>
          <a:stretch>
            <a:fillRect/>
          </a:stretch>
        </p:blipFill>
        <p:spPr>
          <a:xfrm>
            <a:off x="6186038" y="3834979"/>
            <a:ext cx="384695" cy="384695"/>
          </a:xfrm>
          <a:prstGeom prst="rect">
            <a:avLst/>
          </a:prstGeom>
        </p:spPr>
      </p:pic>
      <p:pic>
        <p:nvPicPr>
          <p:cNvPr id="70" name="Picture 69"/>
          <p:cNvPicPr>
            <a:picLocks noChangeAspect="1"/>
          </p:cNvPicPr>
          <p:nvPr/>
        </p:nvPicPr>
        <p:blipFill>
          <a:blip r:embed="rId13"/>
          <a:stretch>
            <a:fillRect/>
          </a:stretch>
        </p:blipFill>
        <p:spPr>
          <a:xfrm>
            <a:off x="9224820" y="3529265"/>
            <a:ext cx="384695" cy="384695"/>
          </a:xfrm>
          <a:prstGeom prst="rect">
            <a:avLst/>
          </a:prstGeom>
        </p:spPr>
      </p:pic>
      <p:pic>
        <p:nvPicPr>
          <p:cNvPr id="71" name="Picture 70"/>
          <p:cNvPicPr>
            <a:picLocks noChangeAspect="1"/>
          </p:cNvPicPr>
          <p:nvPr/>
        </p:nvPicPr>
        <p:blipFill>
          <a:blip r:embed="rId13"/>
          <a:stretch>
            <a:fillRect/>
          </a:stretch>
        </p:blipFill>
        <p:spPr>
          <a:xfrm>
            <a:off x="10037620" y="2880582"/>
            <a:ext cx="384695" cy="384695"/>
          </a:xfrm>
          <a:prstGeom prst="rect">
            <a:avLst/>
          </a:prstGeom>
        </p:spPr>
      </p:pic>
      <p:sp>
        <p:nvSpPr>
          <p:cNvPr id="75" name="Rectangle 74">
            <a:extLst>
              <a:ext uri="{FF2B5EF4-FFF2-40B4-BE49-F238E27FC236}">
                <a16:creationId xmlns:a16="http://schemas.microsoft.com/office/drawing/2014/main" id="{14354B0B-BAB3-3242-8A0E-DFB933F27D72}"/>
              </a:ext>
            </a:extLst>
          </p:cNvPr>
          <p:cNvSpPr/>
          <p:nvPr/>
        </p:nvSpPr>
        <p:spPr>
          <a:xfrm>
            <a:off x="2736839" y="3730982"/>
            <a:ext cx="876322" cy="307777"/>
          </a:xfrm>
          <a:prstGeom prst="rect">
            <a:avLst/>
          </a:prstGeom>
        </p:spPr>
        <p:txBody>
          <a:bodyPr wrap="square">
            <a:spAutoFit/>
          </a:bodyPr>
          <a:lstStyle/>
          <a:p>
            <a:pPr algn="ctr"/>
            <a:r>
              <a:rPr lang="nl-NL" sz="1400" dirty="0">
                <a:solidFill>
                  <a:srgbClr val="0A0A0A"/>
                </a:solidFill>
              </a:rPr>
              <a:t>Enzym</a:t>
            </a:r>
          </a:p>
        </p:txBody>
      </p:sp>
      <p:cxnSp>
        <p:nvCxnSpPr>
          <p:cNvPr id="77" name="Straight Connector 76"/>
          <p:cNvCxnSpPr/>
          <p:nvPr/>
        </p:nvCxnSpPr>
        <p:spPr>
          <a:xfrm>
            <a:off x="2787639" y="3545314"/>
            <a:ext cx="387361" cy="280273"/>
          </a:xfrm>
          <a:prstGeom prst="line">
            <a:avLst/>
          </a:prstGeom>
          <a:ln>
            <a:solidFill>
              <a:srgbClr val="0A0A0A"/>
            </a:solidFill>
          </a:ln>
        </p:spPr>
        <p:style>
          <a:lnRef idx="2">
            <a:schemeClr val="accent1"/>
          </a:lnRef>
          <a:fillRef idx="0">
            <a:schemeClr val="accent1"/>
          </a:fillRef>
          <a:effectRef idx="1">
            <a:schemeClr val="accent1"/>
          </a:effectRef>
          <a:fontRef idx="minor">
            <a:schemeClr val="tx1"/>
          </a:fontRef>
        </p:style>
      </p:cxnSp>
      <p:pic>
        <p:nvPicPr>
          <p:cNvPr id="79" name="Picture 78"/>
          <p:cNvPicPr>
            <a:picLocks noChangeAspect="1"/>
          </p:cNvPicPr>
          <p:nvPr/>
        </p:nvPicPr>
        <p:blipFill>
          <a:blip r:embed="rId13"/>
          <a:stretch>
            <a:fillRect/>
          </a:stretch>
        </p:blipFill>
        <p:spPr>
          <a:xfrm>
            <a:off x="5404270" y="3346092"/>
            <a:ext cx="218365" cy="218365"/>
          </a:xfrm>
          <a:prstGeom prst="rect">
            <a:avLst/>
          </a:prstGeom>
        </p:spPr>
      </p:pic>
      <p:pic>
        <p:nvPicPr>
          <p:cNvPr id="80" name="Picture 79"/>
          <p:cNvPicPr>
            <a:picLocks noChangeAspect="1"/>
          </p:cNvPicPr>
          <p:nvPr/>
        </p:nvPicPr>
        <p:blipFill>
          <a:blip r:embed="rId13"/>
          <a:stretch>
            <a:fillRect/>
          </a:stretch>
        </p:blipFill>
        <p:spPr>
          <a:xfrm>
            <a:off x="6186038" y="2971707"/>
            <a:ext cx="218365" cy="218365"/>
          </a:xfrm>
          <a:prstGeom prst="rect">
            <a:avLst/>
          </a:prstGeom>
        </p:spPr>
      </p:pic>
      <p:pic>
        <p:nvPicPr>
          <p:cNvPr id="81" name="Picture 80"/>
          <p:cNvPicPr>
            <a:picLocks noChangeAspect="1"/>
          </p:cNvPicPr>
          <p:nvPr/>
        </p:nvPicPr>
        <p:blipFill>
          <a:blip r:embed="rId13"/>
          <a:stretch>
            <a:fillRect/>
          </a:stretch>
        </p:blipFill>
        <p:spPr>
          <a:xfrm>
            <a:off x="6519566" y="3685619"/>
            <a:ext cx="218365" cy="218365"/>
          </a:xfrm>
          <a:prstGeom prst="rect">
            <a:avLst/>
          </a:prstGeom>
        </p:spPr>
      </p:pic>
      <p:pic>
        <p:nvPicPr>
          <p:cNvPr id="82" name="Picture 81"/>
          <p:cNvPicPr>
            <a:picLocks noChangeAspect="1"/>
          </p:cNvPicPr>
          <p:nvPr/>
        </p:nvPicPr>
        <p:blipFill>
          <a:blip r:embed="rId13"/>
          <a:stretch>
            <a:fillRect/>
          </a:stretch>
        </p:blipFill>
        <p:spPr>
          <a:xfrm>
            <a:off x="9335083" y="3287416"/>
            <a:ext cx="218365" cy="218365"/>
          </a:xfrm>
          <a:prstGeom prst="rect">
            <a:avLst/>
          </a:prstGeom>
        </p:spPr>
      </p:pic>
      <p:pic>
        <p:nvPicPr>
          <p:cNvPr id="83" name="Picture 82"/>
          <p:cNvPicPr>
            <a:picLocks noChangeAspect="1"/>
          </p:cNvPicPr>
          <p:nvPr/>
        </p:nvPicPr>
        <p:blipFill>
          <a:blip r:embed="rId13"/>
          <a:stretch>
            <a:fillRect/>
          </a:stretch>
        </p:blipFill>
        <p:spPr>
          <a:xfrm>
            <a:off x="6622611" y="3959969"/>
            <a:ext cx="139968" cy="139968"/>
          </a:xfrm>
          <a:prstGeom prst="rect">
            <a:avLst/>
          </a:prstGeom>
        </p:spPr>
      </p:pic>
      <p:pic>
        <p:nvPicPr>
          <p:cNvPr id="84" name="Picture 83"/>
          <p:cNvPicPr>
            <a:picLocks noChangeAspect="1"/>
          </p:cNvPicPr>
          <p:nvPr/>
        </p:nvPicPr>
        <p:blipFill>
          <a:blip r:embed="rId13"/>
          <a:stretch>
            <a:fillRect/>
          </a:stretch>
        </p:blipFill>
        <p:spPr>
          <a:xfrm>
            <a:off x="10049165" y="3530886"/>
            <a:ext cx="139968" cy="139968"/>
          </a:xfrm>
          <a:prstGeom prst="rect">
            <a:avLst/>
          </a:prstGeom>
        </p:spPr>
      </p:pic>
      <p:pic>
        <p:nvPicPr>
          <p:cNvPr id="85" name="Picture 84"/>
          <p:cNvPicPr>
            <a:picLocks noChangeAspect="1"/>
          </p:cNvPicPr>
          <p:nvPr/>
        </p:nvPicPr>
        <p:blipFill>
          <a:blip r:embed="rId13"/>
          <a:stretch>
            <a:fillRect/>
          </a:stretch>
        </p:blipFill>
        <p:spPr>
          <a:xfrm>
            <a:off x="5191759" y="3405346"/>
            <a:ext cx="139968" cy="139968"/>
          </a:xfrm>
          <a:prstGeom prst="rect">
            <a:avLst/>
          </a:prstGeom>
        </p:spPr>
      </p:pic>
    </p:spTree>
    <p:extLst>
      <p:ext uri="{BB962C8B-B14F-4D97-AF65-F5344CB8AC3E}">
        <p14:creationId xmlns:p14="http://schemas.microsoft.com/office/powerpoint/2010/main" val="14822819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2">
                <a:tint val="45000"/>
                <a:satMod val="400000"/>
              </a:schemeClr>
            </a:duotone>
          </a:blip>
          <a:stretch>
            <a:fillRect/>
          </a:stretch>
        </p:blipFill>
        <p:spPr>
          <a:xfrm rot="10800000">
            <a:off x="370615" y="4200525"/>
            <a:ext cx="11551510" cy="1637351"/>
          </a:xfrm>
          <a:prstGeom prst="rect">
            <a:avLst/>
          </a:prstGeom>
        </p:spPr>
      </p:pic>
      <p:pic>
        <p:nvPicPr>
          <p:cNvPr id="24" name="Picture 23">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2">
                <a:tint val="45000"/>
                <a:satMod val="400000"/>
              </a:schemeClr>
            </a:duotone>
          </a:blip>
          <a:stretch>
            <a:fillRect/>
          </a:stretch>
        </p:blipFill>
        <p:spPr>
          <a:xfrm rot="10800000" flipV="1">
            <a:off x="370615" y="2412998"/>
            <a:ext cx="11551510" cy="1644967"/>
          </a:xfrm>
          <a:prstGeom prst="rect">
            <a:avLst/>
          </a:prstGeom>
        </p:spPr>
      </p:pic>
      <p:pic>
        <p:nvPicPr>
          <p:cNvPr id="21" name="Picture 20">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2">
                <a:tint val="45000"/>
                <a:satMod val="400000"/>
              </a:schemeClr>
            </a:duotone>
          </a:blip>
          <a:stretch>
            <a:fillRect/>
          </a:stretch>
        </p:blipFill>
        <p:spPr>
          <a:xfrm rot="10800000">
            <a:off x="370615" y="1131630"/>
            <a:ext cx="11551510" cy="1158815"/>
          </a:xfrm>
          <a:prstGeom prst="rect">
            <a:avLst/>
          </a:prstGeom>
        </p:spPr>
      </p:pic>
      <p:sp>
        <p:nvSpPr>
          <p:cNvPr id="13" name="Title 12"/>
          <p:cNvSpPr>
            <a:spLocks noGrp="1"/>
          </p:cNvSpPr>
          <p:nvPr>
            <p:ph type="title"/>
          </p:nvPr>
        </p:nvSpPr>
        <p:spPr/>
        <p:txBody>
          <a:bodyPr>
            <a:normAutofit/>
          </a:bodyPr>
          <a:lstStyle/>
          <a:p>
            <a:r>
              <a:rPr lang="nl-NL"/>
              <a:t>Anderen uitleg geven over AHP</a:t>
            </a:r>
          </a:p>
        </p:txBody>
      </p:sp>
      <p:sp>
        <p:nvSpPr>
          <p:cNvPr id="9" name="Slide Number Placeholder 8"/>
          <p:cNvSpPr>
            <a:spLocks noGrp="1"/>
          </p:cNvSpPr>
          <p:nvPr>
            <p:ph type="sldNum" sz="quarter" idx="12"/>
          </p:nvPr>
        </p:nvSpPr>
        <p:spPr/>
        <p:txBody>
          <a:bodyPr/>
          <a:lstStyle/>
          <a:p>
            <a:fld id="{DE3260E4-ED7B-584B-A073-E37901C7426D}" type="slidenum">
              <a:rPr lang="en-US" smtClean="0"/>
              <a:pPr/>
              <a:t>20</a:t>
            </a:fld>
            <a:endParaRPr lang="en-US"/>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13590" y="598752"/>
            <a:ext cx="6234810" cy="596900"/>
          </a:xfrm>
          <a:prstGeom prst="rect">
            <a:avLst/>
          </a:prstGeom>
        </p:spPr>
      </p:pic>
      <p:sp>
        <p:nvSpPr>
          <p:cNvPr id="4" name="TextBox 3"/>
          <p:cNvSpPr txBox="1"/>
          <p:nvPr/>
        </p:nvSpPr>
        <p:spPr>
          <a:xfrm>
            <a:off x="6248400" y="2082800"/>
            <a:ext cx="184666" cy="369332"/>
          </a:xfrm>
          <a:prstGeom prst="rect">
            <a:avLst/>
          </a:prstGeom>
          <a:noFill/>
        </p:spPr>
        <p:txBody>
          <a:bodyPr wrap="none" rtlCol="0">
            <a:spAutoFit/>
          </a:bodyPr>
          <a:lstStyle/>
          <a:p>
            <a:endParaRPr lang="en-US" dirty="0"/>
          </a:p>
        </p:txBody>
      </p:sp>
      <p:sp>
        <p:nvSpPr>
          <p:cNvPr id="2" name="Rectangle 1"/>
          <p:cNvSpPr/>
          <p:nvPr/>
        </p:nvSpPr>
        <p:spPr>
          <a:xfrm>
            <a:off x="1624286" y="1483230"/>
            <a:ext cx="6918135" cy="461665"/>
          </a:xfrm>
          <a:prstGeom prst="rect">
            <a:avLst/>
          </a:prstGeom>
        </p:spPr>
        <p:txBody>
          <a:bodyPr wrap="square">
            <a:spAutoFit/>
          </a:bodyPr>
          <a:lstStyle/>
          <a:p>
            <a:r>
              <a:rPr lang="nl-NL" sz="2400" dirty="0"/>
              <a:t>Begin met uit te leggen dat AHP echt een probleem is</a:t>
            </a:r>
          </a:p>
        </p:txBody>
      </p:sp>
      <p:pic>
        <p:nvPicPr>
          <p:cNvPr id="8" name="Picture 7" descr="Alnylm-25.11.19-Paris-Shoot-727.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64375" y="87932"/>
            <a:ext cx="5223736" cy="6858000"/>
          </a:xfrm>
          <a:prstGeom prst="rect">
            <a:avLst/>
          </a:prstGeom>
        </p:spPr>
      </p:pic>
      <p:sp>
        <p:nvSpPr>
          <p:cNvPr id="10" name="TextBox 9">
            <a:extLst>
              <a:ext uri="{FF2B5EF4-FFF2-40B4-BE49-F238E27FC236}">
                <a16:creationId xmlns:a16="http://schemas.microsoft.com/office/drawing/2014/main" id="{D15C0234-351B-A04F-9A96-C0B30733CD61}"/>
              </a:ext>
            </a:extLst>
          </p:cNvPr>
          <p:cNvSpPr txBox="1"/>
          <p:nvPr/>
        </p:nvSpPr>
        <p:spPr>
          <a:xfrm>
            <a:off x="4050191" y="5863276"/>
            <a:ext cx="3460755" cy="243785"/>
          </a:xfrm>
          <a:prstGeom prst="rect">
            <a:avLst/>
          </a:prstGeom>
          <a:noFill/>
        </p:spPr>
        <p:txBody>
          <a:bodyPr wrap="none" rtlCol="0">
            <a:spAutoFit/>
          </a:bodyPr>
          <a:lstStyle/>
          <a:p>
            <a:pPr algn="r">
              <a:lnSpc>
                <a:spcPct val="80000"/>
              </a:lnSpc>
            </a:pPr>
            <a:r>
              <a:rPr lang="nl-NL" sz="1200">
                <a:solidFill>
                  <a:srgbClr val="68365E"/>
                </a:solidFill>
              </a:rPr>
              <a:t>Isabelle, AHP-patiënt en behartiger van patiëntbelangen, AFMAP</a:t>
            </a:r>
          </a:p>
        </p:txBody>
      </p:sp>
      <p:sp>
        <p:nvSpPr>
          <p:cNvPr id="25" name="Rectangle 24"/>
          <p:cNvSpPr/>
          <p:nvPr/>
        </p:nvSpPr>
        <p:spPr>
          <a:xfrm>
            <a:off x="1624287" y="2435050"/>
            <a:ext cx="5642788" cy="1569660"/>
          </a:xfrm>
          <a:prstGeom prst="rect">
            <a:avLst/>
          </a:prstGeom>
        </p:spPr>
        <p:txBody>
          <a:bodyPr wrap="square">
            <a:spAutoFit/>
          </a:bodyPr>
          <a:lstStyle/>
          <a:p>
            <a:r>
              <a:rPr lang="nl-NL" sz="2400" dirty="0"/>
              <a:t>Leg uit dat de meeste mensen met AHP geen symptomen hebben, maar dat anderen acute, chronische aanvallen en langetermijncomplicaties ervaren</a:t>
            </a:r>
          </a:p>
        </p:txBody>
      </p:sp>
      <p:sp>
        <p:nvSpPr>
          <p:cNvPr id="23" name="Rectangle 22"/>
          <p:cNvSpPr/>
          <p:nvPr/>
        </p:nvSpPr>
        <p:spPr>
          <a:xfrm>
            <a:off x="1624286" y="4240486"/>
            <a:ext cx="5448599" cy="1569660"/>
          </a:xfrm>
          <a:prstGeom prst="rect">
            <a:avLst/>
          </a:prstGeom>
        </p:spPr>
        <p:txBody>
          <a:bodyPr wrap="square">
            <a:spAutoFit/>
          </a:bodyPr>
          <a:lstStyle/>
          <a:p>
            <a:r>
              <a:rPr lang="nl-NL" sz="2400" dirty="0"/>
              <a:t>Moedig hen aan met een gezondheidszorgprofessional te praten over hun eigen risico, zodat ze een geïnformeerde beslissing kunnen nemen</a:t>
            </a:r>
          </a:p>
        </p:txBody>
      </p:sp>
      <p:sp>
        <p:nvSpPr>
          <p:cNvPr id="3" name="Oval 2"/>
          <p:cNvSpPr/>
          <p:nvPr/>
        </p:nvSpPr>
        <p:spPr>
          <a:xfrm>
            <a:off x="877589" y="1399029"/>
            <a:ext cx="636146" cy="636146"/>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Oval 26"/>
          <p:cNvSpPr/>
          <p:nvPr/>
        </p:nvSpPr>
        <p:spPr>
          <a:xfrm>
            <a:off x="877589" y="2780154"/>
            <a:ext cx="636146" cy="636146"/>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p:cNvSpPr/>
          <p:nvPr/>
        </p:nvSpPr>
        <p:spPr>
          <a:xfrm>
            <a:off x="877589" y="4692994"/>
            <a:ext cx="636146" cy="636146"/>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8" name="Picture 17"/>
          <p:cNvPicPr>
            <a:picLocks noChangeAspect="1"/>
          </p:cNvPicPr>
          <p:nvPr/>
        </p:nvPicPr>
        <p:blipFill>
          <a:blip r:embed="rId6"/>
          <a:stretch>
            <a:fillRect/>
          </a:stretch>
        </p:blipFill>
        <p:spPr>
          <a:xfrm>
            <a:off x="818250" y="4656893"/>
            <a:ext cx="686975" cy="686975"/>
          </a:xfrm>
          <a:prstGeom prst="rect">
            <a:avLst/>
          </a:prstGeom>
        </p:spPr>
      </p:pic>
      <p:pic>
        <p:nvPicPr>
          <p:cNvPr id="20" name="Picture 19"/>
          <p:cNvPicPr>
            <a:picLocks noChangeAspect="1"/>
          </p:cNvPicPr>
          <p:nvPr/>
        </p:nvPicPr>
        <p:blipFill>
          <a:blip r:embed="rId7"/>
          <a:stretch>
            <a:fillRect/>
          </a:stretch>
        </p:blipFill>
        <p:spPr>
          <a:xfrm>
            <a:off x="850000" y="2859529"/>
            <a:ext cx="442471" cy="442471"/>
          </a:xfrm>
          <a:prstGeom prst="rect">
            <a:avLst/>
          </a:prstGeom>
        </p:spPr>
      </p:pic>
      <p:pic>
        <p:nvPicPr>
          <p:cNvPr id="29" name="Picture 28"/>
          <p:cNvPicPr>
            <a:picLocks noChangeAspect="1"/>
          </p:cNvPicPr>
          <p:nvPr/>
        </p:nvPicPr>
        <p:blipFill>
          <a:blip r:embed="rId8"/>
          <a:stretch>
            <a:fillRect/>
          </a:stretch>
        </p:blipFill>
        <p:spPr>
          <a:xfrm>
            <a:off x="877589" y="1514980"/>
            <a:ext cx="427353" cy="427353"/>
          </a:xfrm>
          <a:prstGeom prst="rect">
            <a:avLst/>
          </a:prstGeom>
        </p:spPr>
      </p:pic>
      <p:sp>
        <p:nvSpPr>
          <p:cNvPr id="30" name="Footer Placeholder 6">
            <a:extLst>
              <a:ext uri="{FF2B5EF4-FFF2-40B4-BE49-F238E27FC236}">
                <a16:creationId xmlns:a16="http://schemas.microsoft.com/office/drawing/2014/main" id="{74EC10F8-09F9-4D09-805C-23658011E494}"/>
              </a:ext>
            </a:extLst>
          </p:cNvPr>
          <p:cNvSpPr>
            <a:spLocks noGrp="1"/>
          </p:cNvSpPr>
          <p:nvPr>
            <p:ph type="ftr" sz="quarter" idx="11"/>
          </p:nvPr>
        </p:nvSpPr>
        <p:spPr>
          <a:xfrm>
            <a:off x="479592" y="6400147"/>
            <a:ext cx="11426657" cy="365125"/>
          </a:xfrm>
        </p:spPr>
        <p:txBody>
          <a:bodyPr/>
          <a:lstStyle/>
          <a:p>
            <a:pPr>
              <a:spcAft>
                <a:spcPts val="300"/>
              </a:spcAft>
            </a:pPr>
            <a:r>
              <a:rPr lang="nl-NL" sz="800">
                <a:solidFill>
                  <a:schemeClr val="bg2">
                    <a:lumMod val="50000"/>
                  </a:schemeClr>
                </a:solidFill>
              </a:rPr>
              <a:t>AHP: Acute hepatische porfyrie</a:t>
            </a:r>
          </a:p>
          <a:p>
            <a:pPr>
              <a:spcAft>
                <a:spcPts val="300"/>
              </a:spcAft>
            </a:pPr>
            <a:r>
              <a:rPr lang="nl-NL" sz="800">
                <a:solidFill>
                  <a:schemeClr val="bg2">
                    <a:lumMod val="50000"/>
                  </a:schemeClr>
                </a:solidFill>
              </a:rPr>
              <a:t>In dit materiaal is geen informatie over medische producten van Alnylam opgenomen. </a:t>
            </a:r>
          </a:p>
        </p:txBody>
      </p:sp>
    </p:spTree>
    <p:extLst>
      <p:ext uri="{BB962C8B-B14F-4D97-AF65-F5344CB8AC3E}">
        <p14:creationId xmlns:p14="http://schemas.microsoft.com/office/powerpoint/2010/main" val="1878326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tx2">
                <a:tint val="45000"/>
                <a:satMod val="400000"/>
              </a:schemeClr>
            </a:duotone>
          </a:blip>
          <a:stretch>
            <a:fillRect/>
          </a:stretch>
        </p:blipFill>
        <p:spPr>
          <a:xfrm rot="10800000">
            <a:off x="288063" y="1195652"/>
            <a:ext cx="11615869" cy="4741598"/>
          </a:xfrm>
          <a:prstGeom prst="rect">
            <a:avLst/>
          </a:prstGeom>
        </p:spPr>
      </p:pic>
      <p:sp>
        <p:nvSpPr>
          <p:cNvPr id="13" name="Title 12"/>
          <p:cNvSpPr>
            <a:spLocks noGrp="1"/>
          </p:cNvSpPr>
          <p:nvPr>
            <p:ph type="title"/>
          </p:nvPr>
        </p:nvSpPr>
        <p:spPr/>
        <p:txBody>
          <a:bodyPr>
            <a:normAutofit/>
          </a:bodyPr>
          <a:lstStyle/>
          <a:p>
            <a:r>
              <a:rPr lang="nl-NL"/>
              <a:t>Uw mantelzorger en u </a:t>
            </a:r>
          </a:p>
        </p:txBody>
      </p:sp>
      <p:sp>
        <p:nvSpPr>
          <p:cNvPr id="9" name="Slide Number Placeholder 8"/>
          <p:cNvSpPr>
            <a:spLocks noGrp="1"/>
          </p:cNvSpPr>
          <p:nvPr>
            <p:ph type="sldNum" sz="quarter" idx="12"/>
          </p:nvPr>
        </p:nvSpPr>
        <p:spPr/>
        <p:txBody>
          <a:bodyPr/>
          <a:lstStyle/>
          <a:p>
            <a:fld id="{DE3260E4-ED7B-584B-A073-E37901C7426D}" type="slidenum">
              <a:rPr lang="en-US" smtClean="0"/>
              <a:pPr/>
              <a:t>21</a:t>
            </a:fld>
            <a:endParaRPr lang="en-US"/>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28290" y="598752"/>
            <a:ext cx="4651994" cy="596900"/>
          </a:xfrm>
          <a:prstGeom prst="rect">
            <a:avLst/>
          </a:prstGeom>
        </p:spPr>
      </p:pic>
      <p:sp>
        <p:nvSpPr>
          <p:cNvPr id="4" name="TextBox 3"/>
          <p:cNvSpPr txBox="1"/>
          <p:nvPr/>
        </p:nvSpPr>
        <p:spPr>
          <a:xfrm>
            <a:off x="6248400" y="2082800"/>
            <a:ext cx="184666" cy="369332"/>
          </a:xfrm>
          <a:prstGeom prst="rect">
            <a:avLst/>
          </a:prstGeom>
          <a:noFill/>
        </p:spPr>
        <p:txBody>
          <a:bodyPr wrap="none" rtlCol="0">
            <a:spAutoFit/>
          </a:bodyPr>
          <a:lstStyle/>
          <a:p>
            <a:endParaRPr lang="en-US" dirty="0"/>
          </a:p>
        </p:txBody>
      </p:sp>
      <p:sp>
        <p:nvSpPr>
          <p:cNvPr id="14" name="TextBox 13">
            <a:extLst>
              <a:ext uri="{FF2B5EF4-FFF2-40B4-BE49-F238E27FC236}">
                <a16:creationId xmlns:a16="http://schemas.microsoft.com/office/drawing/2014/main" id="{D15C0234-351B-A04F-9A96-C0B30733CD61}"/>
              </a:ext>
            </a:extLst>
          </p:cNvPr>
          <p:cNvSpPr txBox="1"/>
          <p:nvPr/>
        </p:nvSpPr>
        <p:spPr>
          <a:xfrm>
            <a:off x="2406316" y="5938140"/>
            <a:ext cx="4464297" cy="276999"/>
          </a:xfrm>
          <a:prstGeom prst="rect">
            <a:avLst/>
          </a:prstGeom>
          <a:noFill/>
        </p:spPr>
        <p:txBody>
          <a:bodyPr wrap="square" rtlCol="0">
            <a:spAutoFit/>
          </a:bodyPr>
          <a:lstStyle/>
          <a:p>
            <a:pPr algn="r"/>
            <a:r>
              <a:rPr lang="nl-NL" sz="1200" dirty="0">
                <a:solidFill>
                  <a:srgbClr val="68365E"/>
                </a:solidFill>
              </a:rPr>
              <a:t>Mechthild, mantelzorger voor haar dochter die AHP heeft</a:t>
            </a:r>
          </a:p>
        </p:txBody>
      </p:sp>
      <p:sp>
        <p:nvSpPr>
          <p:cNvPr id="10" name="TextBox 9">
            <a:extLst>
              <a:ext uri="{FF2B5EF4-FFF2-40B4-BE49-F238E27FC236}">
                <a16:creationId xmlns:a16="http://schemas.microsoft.com/office/drawing/2014/main" id="{D2CBDA73-FAB9-3E40-B6E6-FE4DADD482A6}"/>
              </a:ext>
            </a:extLst>
          </p:cNvPr>
          <p:cNvSpPr txBox="1"/>
          <p:nvPr/>
        </p:nvSpPr>
        <p:spPr>
          <a:xfrm>
            <a:off x="882918" y="1616798"/>
            <a:ext cx="6817293" cy="1785104"/>
          </a:xfrm>
          <a:prstGeom prst="rect">
            <a:avLst/>
          </a:prstGeom>
          <a:noFill/>
        </p:spPr>
        <p:txBody>
          <a:bodyPr wrap="square" rtlCol="0">
            <a:spAutoFit/>
          </a:bodyPr>
          <a:lstStyle/>
          <a:p>
            <a:r>
              <a:rPr lang="nl-NL" sz="2200" dirty="0"/>
              <a:t>Een familielid, partner of zelfs een goede vriend kan optreden als mantelzorger, wat tijdens aanvallen een wereld van verschil kan maken.</a:t>
            </a:r>
          </a:p>
          <a:p>
            <a:endParaRPr lang="en-US" sz="2200" dirty="0"/>
          </a:p>
          <a:p>
            <a:r>
              <a:rPr lang="nl-NL" sz="2200" b="1" dirty="0"/>
              <a:t>Mantelzorgers moeten ook goed voor zichzelf zorgen!</a:t>
            </a:r>
          </a:p>
        </p:txBody>
      </p:sp>
      <p:pic>
        <p:nvPicPr>
          <p:cNvPr id="2" name="Picture 1" descr="Mechthild.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433066" y="-748522"/>
            <a:ext cx="5758934" cy="7678579"/>
          </a:xfrm>
          <a:prstGeom prst="rect">
            <a:avLst/>
          </a:prstGeom>
        </p:spPr>
      </p:pic>
      <p:pic>
        <p:nvPicPr>
          <p:cNvPr id="11" name="Picture 10">
            <a:extLst>
              <a:ext uri="{FF2B5EF4-FFF2-40B4-BE49-F238E27FC236}">
                <a16:creationId xmlns:a16="http://schemas.microsoft.com/office/drawing/2014/main" id="{878DF087-CD19-4D1B-898B-7CBEFE4827FC}"/>
              </a:ext>
            </a:extLst>
          </p:cNvPr>
          <p:cNvPicPr>
            <a:picLocks noChangeAspect="1"/>
          </p:cNvPicPr>
          <p:nvPr/>
        </p:nvPicPr>
        <p:blipFill>
          <a:blip r:embed="rId6"/>
          <a:stretch>
            <a:fillRect/>
          </a:stretch>
        </p:blipFill>
        <p:spPr>
          <a:xfrm>
            <a:off x="724167" y="3575739"/>
            <a:ext cx="830304" cy="830304"/>
          </a:xfrm>
          <a:prstGeom prst="rect">
            <a:avLst/>
          </a:prstGeom>
        </p:spPr>
      </p:pic>
      <p:sp>
        <p:nvSpPr>
          <p:cNvPr id="3" name="TextBox 2">
            <a:extLst>
              <a:ext uri="{FF2B5EF4-FFF2-40B4-BE49-F238E27FC236}">
                <a16:creationId xmlns:a16="http://schemas.microsoft.com/office/drawing/2014/main" id="{5B61DE81-AACB-4E3D-88E6-22916B69CEE7}"/>
              </a:ext>
            </a:extLst>
          </p:cNvPr>
          <p:cNvSpPr txBox="1"/>
          <p:nvPr/>
        </p:nvSpPr>
        <p:spPr>
          <a:xfrm>
            <a:off x="995912" y="3827385"/>
            <a:ext cx="5874701" cy="2031325"/>
          </a:xfrm>
          <a:prstGeom prst="rect">
            <a:avLst/>
          </a:prstGeom>
          <a:noFill/>
        </p:spPr>
        <p:txBody>
          <a:bodyPr wrap="square" rtlCol="0">
            <a:spAutoFit/>
          </a:bodyPr>
          <a:lstStyle/>
          <a:p>
            <a:r>
              <a:rPr lang="nl-NL" sz="2100" dirty="0">
                <a:solidFill>
                  <a:schemeClr val="tx2"/>
                </a:solidFill>
              </a:rPr>
              <a:t>Ik heb eindeloos veel uren met haar in de kliniek doorgebracht. En laat ik dan mijn partner en mijn andere kinderen niet vergeten, die ook mijn zorg en aandacht nodig hebben. Ik heb eindeloos veel kilometers gemaakt. Maar alles was waardevol en de moeite waard.</a:t>
            </a:r>
          </a:p>
        </p:txBody>
      </p:sp>
      <p:sp>
        <p:nvSpPr>
          <p:cNvPr id="15" name="Footer Placeholder 6">
            <a:extLst>
              <a:ext uri="{FF2B5EF4-FFF2-40B4-BE49-F238E27FC236}">
                <a16:creationId xmlns:a16="http://schemas.microsoft.com/office/drawing/2014/main" id="{66BA111D-3585-4289-9186-649DE07799AD}"/>
              </a:ext>
            </a:extLst>
          </p:cNvPr>
          <p:cNvSpPr>
            <a:spLocks noGrp="1"/>
          </p:cNvSpPr>
          <p:nvPr>
            <p:ph type="ftr" sz="quarter" idx="11"/>
          </p:nvPr>
        </p:nvSpPr>
        <p:spPr>
          <a:xfrm>
            <a:off x="479592" y="6400147"/>
            <a:ext cx="11426657" cy="365125"/>
          </a:xfrm>
        </p:spPr>
        <p:txBody>
          <a:bodyPr/>
          <a:lstStyle/>
          <a:p>
            <a:pPr>
              <a:spcAft>
                <a:spcPts val="300"/>
              </a:spcAft>
            </a:pPr>
            <a:r>
              <a:rPr lang="nl-NL" sz="800">
                <a:solidFill>
                  <a:schemeClr val="bg2">
                    <a:lumMod val="50000"/>
                  </a:schemeClr>
                </a:solidFill>
              </a:rPr>
              <a:t>AHP: Acute hepatische porfyrie</a:t>
            </a:r>
          </a:p>
          <a:p>
            <a:pPr>
              <a:spcAft>
                <a:spcPts val="300"/>
              </a:spcAft>
            </a:pPr>
            <a:r>
              <a:rPr lang="nl-NL" sz="800">
                <a:solidFill>
                  <a:schemeClr val="bg2">
                    <a:lumMod val="50000"/>
                  </a:schemeClr>
                </a:solidFill>
              </a:rPr>
              <a:t>In dit materiaal is geen informatie over medische producten van Alnylam opgenomen. </a:t>
            </a:r>
          </a:p>
        </p:txBody>
      </p:sp>
    </p:spTree>
    <p:extLst>
      <p:ext uri="{BB962C8B-B14F-4D97-AF65-F5344CB8AC3E}">
        <p14:creationId xmlns:p14="http://schemas.microsoft.com/office/powerpoint/2010/main" val="42599784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428184" y="2795912"/>
            <a:ext cx="6496564" cy="1059202"/>
          </a:xfrm>
          <a:custGeom>
            <a:avLst/>
            <a:gdLst>
              <a:gd name="connsiteX0" fmla="*/ 0 w 6556565"/>
              <a:gd name="connsiteY0" fmla="*/ 0 h 662206"/>
              <a:gd name="connsiteX1" fmla="*/ 6556565 w 6556565"/>
              <a:gd name="connsiteY1" fmla="*/ 0 h 662206"/>
              <a:gd name="connsiteX2" fmla="*/ 6556565 w 6556565"/>
              <a:gd name="connsiteY2" fmla="*/ 662206 h 662206"/>
              <a:gd name="connsiteX3" fmla="*/ 0 w 6556565"/>
              <a:gd name="connsiteY3" fmla="*/ 662206 h 662206"/>
              <a:gd name="connsiteX4" fmla="*/ 0 w 6556565"/>
              <a:gd name="connsiteY4" fmla="*/ 0 h 662206"/>
              <a:gd name="connsiteX0" fmla="*/ 15000 w 6556565"/>
              <a:gd name="connsiteY0" fmla="*/ 0 h 662206"/>
              <a:gd name="connsiteX1" fmla="*/ 6556565 w 6556565"/>
              <a:gd name="connsiteY1" fmla="*/ 0 h 662206"/>
              <a:gd name="connsiteX2" fmla="*/ 6556565 w 6556565"/>
              <a:gd name="connsiteY2" fmla="*/ 662206 h 662206"/>
              <a:gd name="connsiteX3" fmla="*/ 0 w 6556565"/>
              <a:gd name="connsiteY3" fmla="*/ 662206 h 662206"/>
              <a:gd name="connsiteX4" fmla="*/ 15000 w 6556565"/>
              <a:gd name="connsiteY4" fmla="*/ 0 h 662206"/>
              <a:gd name="connsiteX0" fmla="*/ 0 w 6541565"/>
              <a:gd name="connsiteY0" fmla="*/ 0 h 662206"/>
              <a:gd name="connsiteX1" fmla="*/ 6541565 w 6541565"/>
              <a:gd name="connsiteY1" fmla="*/ 0 h 662206"/>
              <a:gd name="connsiteX2" fmla="*/ 6541565 w 6541565"/>
              <a:gd name="connsiteY2" fmla="*/ 662206 h 662206"/>
              <a:gd name="connsiteX3" fmla="*/ 15001 w 6541565"/>
              <a:gd name="connsiteY3" fmla="*/ 662206 h 662206"/>
              <a:gd name="connsiteX4" fmla="*/ 0 w 6541565"/>
              <a:gd name="connsiteY4" fmla="*/ 0 h 662206"/>
              <a:gd name="connsiteX0" fmla="*/ 0 w 6541565"/>
              <a:gd name="connsiteY0" fmla="*/ 0 h 662206"/>
              <a:gd name="connsiteX1" fmla="*/ 6496564 w 6541565"/>
              <a:gd name="connsiteY1" fmla="*/ 0 h 662206"/>
              <a:gd name="connsiteX2" fmla="*/ 6541565 w 6541565"/>
              <a:gd name="connsiteY2" fmla="*/ 662206 h 662206"/>
              <a:gd name="connsiteX3" fmla="*/ 15001 w 6541565"/>
              <a:gd name="connsiteY3" fmla="*/ 662206 h 662206"/>
              <a:gd name="connsiteX4" fmla="*/ 0 w 6541565"/>
              <a:gd name="connsiteY4" fmla="*/ 0 h 662206"/>
              <a:gd name="connsiteX0" fmla="*/ 0 w 6496564"/>
              <a:gd name="connsiteY0" fmla="*/ 0 h 662206"/>
              <a:gd name="connsiteX1" fmla="*/ 6496564 w 6496564"/>
              <a:gd name="connsiteY1" fmla="*/ 0 h 662206"/>
              <a:gd name="connsiteX2" fmla="*/ 6476564 w 6496564"/>
              <a:gd name="connsiteY2" fmla="*/ 662206 h 662206"/>
              <a:gd name="connsiteX3" fmla="*/ 15001 w 6496564"/>
              <a:gd name="connsiteY3" fmla="*/ 662206 h 662206"/>
              <a:gd name="connsiteX4" fmla="*/ 0 w 6496564"/>
              <a:gd name="connsiteY4" fmla="*/ 0 h 662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6564" h="662206">
                <a:moveTo>
                  <a:pt x="0" y="0"/>
                </a:moveTo>
                <a:lnTo>
                  <a:pt x="6496564" y="0"/>
                </a:lnTo>
                <a:lnTo>
                  <a:pt x="6476564" y="662206"/>
                </a:lnTo>
                <a:lnTo>
                  <a:pt x="15001" y="662206"/>
                </a:lnTo>
                <a:lnTo>
                  <a:pt x="0" y="0"/>
                </a:lnTo>
                <a:close/>
              </a:path>
            </a:pathLst>
          </a:cu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Rectangle 52"/>
          <p:cNvSpPr/>
          <p:nvPr/>
        </p:nvSpPr>
        <p:spPr>
          <a:xfrm>
            <a:off x="5449790" y="4635134"/>
            <a:ext cx="6421709" cy="662206"/>
          </a:xfrm>
          <a:custGeom>
            <a:avLst/>
            <a:gdLst>
              <a:gd name="connsiteX0" fmla="*/ 0 w 6556565"/>
              <a:gd name="connsiteY0" fmla="*/ 0 h 662206"/>
              <a:gd name="connsiteX1" fmla="*/ 6556565 w 6556565"/>
              <a:gd name="connsiteY1" fmla="*/ 0 h 662206"/>
              <a:gd name="connsiteX2" fmla="*/ 6556565 w 6556565"/>
              <a:gd name="connsiteY2" fmla="*/ 662206 h 662206"/>
              <a:gd name="connsiteX3" fmla="*/ 0 w 6556565"/>
              <a:gd name="connsiteY3" fmla="*/ 662206 h 662206"/>
              <a:gd name="connsiteX4" fmla="*/ 0 w 6556565"/>
              <a:gd name="connsiteY4" fmla="*/ 0 h 662206"/>
              <a:gd name="connsiteX0" fmla="*/ 70001 w 6556565"/>
              <a:gd name="connsiteY0" fmla="*/ 0 h 667206"/>
              <a:gd name="connsiteX1" fmla="*/ 6556565 w 6556565"/>
              <a:gd name="connsiteY1" fmla="*/ 5000 h 667206"/>
              <a:gd name="connsiteX2" fmla="*/ 6556565 w 6556565"/>
              <a:gd name="connsiteY2" fmla="*/ 667206 h 667206"/>
              <a:gd name="connsiteX3" fmla="*/ 0 w 6556565"/>
              <a:gd name="connsiteY3" fmla="*/ 667206 h 667206"/>
              <a:gd name="connsiteX4" fmla="*/ 70001 w 6556565"/>
              <a:gd name="connsiteY4" fmla="*/ 0 h 667206"/>
              <a:gd name="connsiteX0" fmla="*/ 5000 w 6556565"/>
              <a:gd name="connsiteY0" fmla="*/ 0 h 662206"/>
              <a:gd name="connsiteX1" fmla="*/ 6556565 w 6556565"/>
              <a:gd name="connsiteY1" fmla="*/ 0 h 662206"/>
              <a:gd name="connsiteX2" fmla="*/ 6556565 w 6556565"/>
              <a:gd name="connsiteY2" fmla="*/ 662206 h 662206"/>
              <a:gd name="connsiteX3" fmla="*/ 0 w 6556565"/>
              <a:gd name="connsiteY3" fmla="*/ 662206 h 662206"/>
              <a:gd name="connsiteX4" fmla="*/ 5000 w 6556565"/>
              <a:gd name="connsiteY4" fmla="*/ 0 h 662206"/>
              <a:gd name="connsiteX0" fmla="*/ 145 w 6551710"/>
              <a:gd name="connsiteY0" fmla="*/ 0 h 662206"/>
              <a:gd name="connsiteX1" fmla="*/ 6551710 w 6551710"/>
              <a:gd name="connsiteY1" fmla="*/ 0 h 662206"/>
              <a:gd name="connsiteX2" fmla="*/ 6551710 w 6551710"/>
              <a:gd name="connsiteY2" fmla="*/ 662206 h 662206"/>
              <a:gd name="connsiteX3" fmla="*/ 10145 w 6551710"/>
              <a:gd name="connsiteY3" fmla="*/ 662206 h 662206"/>
              <a:gd name="connsiteX4" fmla="*/ 145 w 6551710"/>
              <a:gd name="connsiteY4" fmla="*/ 0 h 662206"/>
              <a:gd name="connsiteX0" fmla="*/ 145 w 6551710"/>
              <a:gd name="connsiteY0" fmla="*/ 0 h 662206"/>
              <a:gd name="connsiteX1" fmla="*/ 6421709 w 6551710"/>
              <a:gd name="connsiteY1" fmla="*/ 0 h 662206"/>
              <a:gd name="connsiteX2" fmla="*/ 6551710 w 6551710"/>
              <a:gd name="connsiteY2" fmla="*/ 662206 h 662206"/>
              <a:gd name="connsiteX3" fmla="*/ 10145 w 6551710"/>
              <a:gd name="connsiteY3" fmla="*/ 662206 h 662206"/>
              <a:gd name="connsiteX4" fmla="*/ 145 w 6551710"/>
              <a:gd name="connsiteY4" fmla="*/ 0 h 662206"/>
              <a:gd name="connsiteX0" fmla="*/ 145 w 6421709"/>
              <a:gd name="connsiteY0" fmla="*/ 0 h 662206"/>
              <a:gd name="connsiteX1" fmla="*/ 6421709 w 6421709"/>
              <a:gd name="connsiteY1" fmla="*/ 0 h 662206"/>
              <a:gd name="connsiteX2" fmla="*/ 6396708 w 6421709"/>
              <a:gd name="connsiteY2" fmla="*/ 657206 h 662206"/>
              <a:gd name="connsiteX3" fmla="*/ 10145 w 6421709"/>
              <a:gd name="connsiteY3" fmla="*/ 662206 h 662206"/>
              <a:gd name="connsiteX4" fmla="*/ 145 w 6421709"/>
              <a:gd name="connsiteY4" fmla="*/ 0 h 662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1709" h="662206">
                <a:moveTo>
                  <a:pt x="145" y="0"/>
                </a:moveTo>
                <a:lnTo>
                  <a:pt x="6421709" y="0"/>
                </a:lnTo>
                <a:lnTo>
                  <a:pt x="6396708" y="657206"/>
                </a:lnTo>
                <a:lnTo>
                  <a:pt x="10145" y="662206"/>
                </a:lnTo>
                <a:cubicBezTo>
                  <a:pt x="11812" y="441471"/>
                  <a:pt x="-1522" y="220735"/>
                  <a:pt x="145" y="0"/>
                </a:cubicBezTo>
                <a:close/>
              </a:path>
            </a:pathLst>
          </a:cu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4" name="Rectangle 53"/>
          <p:cNvSpPr/>
          <p:nvPr/>
        </p:nvSpPr>
        <p:spPr>
          <a:xfrm>
            <a:off x="304881" y="2795912"/>
            <a:ext cx="4950619" cy="1059202"/>
          </a:xfrm>
          <a:custGeom>
            <a:avLst/>
            <a:gdLst>
              <a:gd name="connsiteX0" fmla="*/ 0 w 4985619"/>
              <a:gd name="connsiteY0" fmla="*/ 0 h 662206"/>
              <a:gd name="connsiteX1" fmla="*/ 4985619 w 4985619"/>
              <a:gd name="connsiteY1" fmla="*/ 0 h 662206"/>
              <a:gd name="connsiteX2" fmla="*/ 4985619 w 4985619"/>
              <a:gd name="connsiteY2" fmla="*/ 662206 h 662206"/>
              <a:gd name="connsiteX3" fmla="*/ 0 w 4985619"/>
              <a:gd name="connsiteY3" fmla="*/ 662206 h 662206"/>
              <a:gd name="connsiteX4" fmla="*/ 0 w 4985619"/>
              <a:gd name="connsiteY4" fmla="*/ 0 h 662206"/>
              <a:gd name="connsiteX0" fmla="*/ 0 w 4985619"/>
              <a:gd name="connsiteY0" fmla="*/ 0 h 662206"/>
              <a:gd name="connsiteX1" fmla="*/ 4985619 w 4985619"/>
              <a:gd name="connsiteY1" fmla="*/ 0 h 662206"/>
              <a:gd name="connsiteX2" fmla="*/ 4985619 w 4985619"/>
              <a:gd name="connsiteY2" fmla="*/ 662206 h 662206"/>
              <a:gd name="connsiteX3" fmla="*/ 20000 w 4985619"/>
              <a:gd name="connsiteY3" fmla="*/ 662206 h 662206"/>
              <a:gd name="connsiteX4" fmla="*/ 0 w 4985619"/>
              <a:gd name="connsiteY4" fmla="*/ 0 h 662206"/>
              <a:gd name="connsiteX0" fmla="*/ 0 w 4985619"/>
              <a:gd name="connsiteY0" fmla="*/ 0 h 662206"/>
              <a:gd name="connsiteX1" fmla="*/ 4950619 w 4985619"/>
              <a:gd name="connsiteY1" fmla="*/ 0 h 662206"/>
              <a:gd name="connsiteX2" fmla="*/ 4985619 w 4985619"/>
              <a:gd name="connsiteY2" fmla="*/ 662206 h 662206"/>
              <a:gd name="connsiteX3" fmla="*/ 20000 w 4985619"/>
              <a:gd name="connsiteY3" fmla="*/ 662206 h 662206"/>
              <a:gd name="connsiteX4" fmla="*/ 0 w 4985619"/>
              <a:gd name="connsiteY4" fmla="*/ 0 h 662206"/>
              <a:gd name="connsiteX0" fmla="*/ 0 w 4950619"/>
              <a:gd name="connsiteY0" fmla="*/ 0 h 662206"/>
              <a:gd name="connsiteX1" fmla="*/ 4950619 w 4950619"/>
              <a:gd name="connsiteY1" fmla="*/ 0 h 662206"/>
              <a:gd name="connsiteX2" fmla="*/ 4940619 w 4950619"/>
              <a:gd name="connsiteY2" fmla="*/ 662206 h 662206"/>
              <a:gd name="connsiteX3" fmla="*/ 20000 w 4950619"/>
              <a:gd name="connsiteY3" fmla="*/ 662206 h 662206"/>
              <a:gd name="connsiteX4" fmla="*/ 0 w 4950619"/>
              <a:gd name="connsiteY4" fmla="*/ 0 h 662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0619" h="662206">
                <a:moveTo>
                  <a:pt x="0" y="0"/>
                </a:moveTo>
                <a:lnTo>
                  <a:pt x="4950619" y="0"/>
                </a:lnTo>
                <a:lnTo>
                  <a:pt x="4940619" y="662206"/>
                </a:lnTo>
                <a:lnTo>
                  <a:pt x="20000" y="662206"/>
                </a:lnTo>
                <a:lnTo>
                  <a:pt x="0" y="0"/>
                </a:lnTo>
                <a:close/>
              </a:path>
            </a:pathLst>
          </a:cu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Rectangle 54"/>
          <p:cNvSpPr/>
          <p:nvPr/>
        </p:nvSpPr>
        <p:spPr>
          <a:xfrm>
            <a:off x="340003" y="4635134"/>
            <a:ext cx="4900497" cy="662206"/>
          </a:xfrm>
          <a:custGeom>
            <a:avLst/>
            <a:gdLst>
              <a:gd name="connsiteX0" fmla="*/ 0 w 4930497"/>
              <a:gd name="connsiteY0" fmla="*/ 0 h 662206"/>
              <a:gd name="connsiteX1" fmla="*/ 4930497 w 4930497"/>
              <a:gd name="connsiteY1" fmla="*/ 0 h 662206"/>
              <a:gd name="connsiteX2" fmla="*/ 4930497 w 4930497"/>
              <a:gd name="connsiteY2" fmla="*/ 662206 h 662206"/>
              <a:gd name="connsiteX3" fmla="*/ 0 w 4930497"/>
              <a:gd name="connsiteY3" fmla="*/ 662206 h 662206"/>
              <a:gd name="connsiteX4" fmla="*/ 0 w 4930497"/>
              <a:gd name="connsiteY4" fmla="*/ 0 h 662206"/>
              <a:gd name="connsiteX0" fmla="*/ 0 w 4930497"/>
              <a:gd name="connsiteY0" fmla="*/ 0 h 662206"/>
              <a:gd name="connsiteX1" fmla="*/ 4930497 w 4930497"/>
              <a:gd name="connsiteY1" fmla="*/ 0 h 662206"/>
              <a:gd name="connsiteX2" fmla="*/ 4930497 w 4930497"/>
              <a:gd name="connsiteY2" fmla="*/ 662206 h 662206"/>
              <a:gd name="connsiteX3" fmla="*/ 20001 w 4930497"/>
              <a:gd name="connsiteY3" fmla="*/ 662206 h 662206"/>
              <a:gd name="connsiteX4" fmla="*/ 0 w 4930497"/>
              <a:gd name="connsiteY4" fmla="*/ 0 h 662206"/>
              <a:gd name="connsiteX0" fmla="*/ 0 w 4930497"/>
              <a:gd name="connsiteY0" fmla="*/ 0 h 662206"/>
              <a:gd name="connsiteX1" fmla="*/ 4930497 w 4930497"/>
              <a:gd name="connsiteY1" fmla="*/ 0 h 662206"/>
              <a:gd name="connsiteX2" fmla="*/ 4895497 w 4930497"/>
              <a:gd name="connsiteY2" fmla="*/ 657206 h 662206"/>
              <a:gd name="connsiteX3" fmla="*/ 20001 w 4930497"/>
              <a:gd name="connsiteY3" fmla="*/ 662206 h 662206"/>
              <a:gd name="connsiteX4" fmla="*/ 0 w 4930497"/>
              <a:gd name="connsiteY4" fmla="*/ 0 h 662206"/>
              <a:gd name="connsiteX0" fmla="*/ 0 w 4900497"/>
              <a:gd name="connsiteY0" fmla="*/ 0 h 662206"/>
              <a:gd name="connsiteX1" fmla="*/ 4900497 w 4900497"/>
              <a:gd name="connsiteY1" fmla="*/ 0 h 662206"/>
              <a:gd name="connsiteX2" fmla="*/ 4895497 w 4900497"/>
              <a:gd name="connsiteY2" fmla="*/ 657206 h 662206"/>
              <a:gd name="connsiteX3" fmla="*/ 20001 w 4900497"/>
              <a:gd name="connsiteY3" fmla="*/ 662206 h 662206"/>
              <a:gd name="connsiteX4" fmla="*/ 0 w 4900497"/>
              <a:gd name="connsiteY4" fmla="*/ 0 h 662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0497" h="662206">
                <a:moveTo>
                  <a:pt x="0" y="0"/>
                </a:moveTo>
                <a:lnTo>
                  <a:pt x="4900497" y="0"/>
                </a:lnTo>
                <a:cubicBezTo>
                  <a:pt x="4898830" y="219069"/>
                  <a:pt x="4897164" y="438137"/>
                  <a:pt x="4895497" y="657206"/>
                </a:cubicBezTo>
                <a:lnTo>
                  <a:pt x="20001" y="662206"/>
                </a:lnTo>
                <a:lnTo>
                  <a:pt x="0" y="0"/>
                </a:lnTo>
                <a:close/>
              </a:path>
            </a:pathLst>
          </a:cu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grayscl/>
          </a:blip>
          <a:stretch>
            <a:fillRect/>
          </a:stretch>
        </p:blipFill>
        <p:spPr>
          <a:xfrm rot="10800000">
            <a:off x="256310" y="1114039"/>
            <a:ext cx="5014190" cy="4938944"/>
          </a:xfrm>
          <a:prstGeom prst="rect">
            <a:avLst/>
          </a:prstGeom>
        </p:spPr>
      </p:pic>
      <p:pic>
        <p:nvPicPr>
          <p:cNvPr id="14" name="Picture 13">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4">
                <a:tint val="45000"/>
                <a:satMod val="400000"/>
              </a:schemeClr>
            </a:duotone>
          </a:blip>
          <a:stretch>
            <a:fillRect/>
          </a:stretch>
        </p:blipFill>
        <p:spPr>
          <a:xfrm rot="10800000" flipH="1">
            <a:off x="5407025" y="1114038"/>
            <a:ext cx="6578600" cy="4938944"/>
          </a:xfrm>
          <a:prstGeom prst="rect">
            <a:avLst/>
          </a:prstGeom>
        </p:spPr>
      </p:pic>
      <p:sp>
        <p:nvSpPr>
          <p:cNvPr id="13" name="Title 12"/>
          <p:cNvSpPr>
            <a:spLocks noGrp="1"/>
          </p:cNvSpPr>
          <p:nvPr>
            <p:ph type="title"/>
          </p:nvPr>
        </p:nvSpPr>
        <p:spPr/>
        <p:txBody>
          <a:bodyPr>
            <a:normAutofit/>
          </a:bodyPr>
          <a:lstStyle/>
          <a:p>
            <a:r>
              <a:rPr lang="nl-NL"/>
              <a:t>AHP: De feiten begrijpen</a:t>
            </a:r>
          </a:p>
        </p:txBody>
      </p:sp>
      <p:sp>
        <p:nvSpPr>
          <p:cNvPr id="9" name="Slide Number Placeholder 8"/>
          <p:cNvSpPr>
            <a:spLocks noGrp="1"/>
          </p:cNvSpPr>
          <p:nvPr>
            <p:ph type="sldNum" sz="quarter" idx="12"/>
          </p:nvPr>
        </p:nvSpPr>
        <p:spPr/>
        <p:txBody>
          <a:bodyPr/>
          <a:lstStyle/>
          <a:p>
            <a:fld id="{DE3260E4-ED7B-584B-A073-E37901C7426D}" type="slidenum">
              <a:rPr lang="en-US" smtClean="0"/>
              <a:pPr/>
              <a:t>22</a:t>
            </a:fld>
            <a:endParaRPr lang="en-US"/>
          </a:p>
        </p:txBody>
      </p:sp>
      <p:sp>
        <p:nvSpPr>
          <p:cNvPr id="19" name="Footer Placeholder 6"/>
          <p:cNvSpPr>
            <a:spLocks noGrp="1"/>
          </p:cNvSpPr>
          <p:nvPr>
            <p:ph type="ftr" sz="quarter" idx="11"/>
          </p:nvPr>
        </p:nvSpPr>
        <p:spPr>
          <a:xfrm>
            <a:off x="479592" y="6164494"/>
            <a:ext cx="11489801" cy="521311"/>
          </a:xfrm>
        </p:spPr>
        <p:txBody>
          <a:bodyPr/>
          <a:lstStyle/>
          <a:p>
            <a:pPr>
              <a:spcAft>
                <a:spcPts val="300"/>
              </a:spcAft>
            </a:pPr>
            <a:endParaRPr lang="en-US" sz="800" dirty="0"/>
          </a:p>
          <a:p>
            <a:pPr>
              <a:spcAft>
                <a:spcPts val="300"/>
              </a:spcAft>
              <a:tabLst>
                <a:tab pos="7543800" algn="l"/>
              </a:tabLst>
            </a:pPr>
            <a:r>
              <a:rPr lang="nl-NL" sz="800" dirty="0"/>
              <a:t>AHP: Acute hepatische porfyrie	In dit materiaal is geen informatie over medische producten van Alnylam opgenomen. </a:t>
            </a:r>
          </a:p>
          <a:p>
            <a:pPr marL="228600" indent="-228600">
              <a:buFont typeface="+mj-lt"/>
              <a:buAutoNum type="arabicPeriod"/>
            </a:pPr>
            <a:r>
              <a:rPr lang="nl-NL" sz="800" dirty="0"/>
              <a:t>Whatley SD, Badminton MN. Role of genetic testing in the management of patients with inherited porphyria and their families. Ann Clin Biochem. 2013;50(Pt 3):204-216. doi:10.1177/0004563212473278.</a:t>
            </a:r>
          </a:p>
          <a:p>
            <a:pPr marL="228600" indent="-228600">
              <a:buFont typeface="+mj-lt"/>
              <a:buAutoNum type="arabicPeriod"/>
            </a:pPr>
            <a:r>
              <a:rPr lang="nl-NL" sz="800" dirty="0"/>
              <a:t>Naik H, Stoecker M, Sanderson SC, Balwani M, Desnick RJ. Experiences and concerns of patients with recurrent attacks of acute hepatic porphyria: A qualitative study. Mol Genet Metab. 2016;119(3):278-283. doi:10.1016/j.ymgme.2016.08.006.</a:t>
            </a:r>
          </a:p>
          <a:p>
            <a:pPr marL="228600" indent="-228600">
              <a:buFont typeface="+mj-lt"/>
              <a:buAutoNum type="arabicPeriod"/>
            </a:pPr>
            <a:r>
              <a:rPr lang="nl-NL" sz="800" dirty="0"/>
              <a:t>Wang B, Rudnick S, Cengia B, Bonkovsky HL. Acute Hepatic Porphyrias: Review and Recent Progress. Hepatol Commun. 2018;3(2):193-206. Gepubliceerd op 20 dec 2018. doi:10.1002/hep4.1297.</a:t>
            </a:r>
          </a:p>
          <a:p>
            <a:pPr marL="228600" indent="-228600">
              <a:buFont typeface="+mj-lt"/>
              <a:buAutoNum type="arabicPeriod"/>
            </a:pPr>
            <a:r>
              <a:rPr lang="nl-NL" sz="800" dirty="0"/>
              <a:t>Bissell DM &amp; Wang B. J C/,n Transl Hepatol. maart 2015,3(1):17-26</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1553" y="598752"/>
            <a:ext cx="5135931" cy="596900"/>
          </a:xfrm>
          <a:prstGeom prst="rect">
            <a:avLst/>
          </a:prstGeom>
        </p:spPr>
      </p:pic>
      <p:sp>
        <p:nvSpPr>
          <p:cNvPr id="4" name="TextBox 3"/>
          <p:cNvSpPr txBox="1"/>
          <p:nvPr/>
        </p:nvSpPr>
        <p:spPr>
          <a:xfrm>
            <a:off x="5422900" y="1882280"/>
            <a:ext cx="184666" cy="369332"/>
          </a:xfrm>
          <a:prstGeom prst="rect">
            <a:avLst/>
          </a:prstGeom>
          <a:noFill/>
        </p:spPr>
        <p:txBody>
          <a:bodyPr wrap="none" rtlCol="0">
            <a:spAutoFit/>
          </a:bodyPr>
          <a:lstStyle/>
          <a:p>
            <a:endParaRPr lang="en-US" dirty="0"/>
          </a:p>
        </p:txBody>
      </p:sp>
      <p:sp>
        <p:nvSpPr>
          <p:cNvPr id="15" name="TextBox 14">
            <a:extLst>
              <a:ext uri="{FF2B5EF4-FFF2-40B4-BE49-F238E27FC236}">
                <a16:creationId xmlns:a16="http://schemas.microsoft.com/office/drawing/2014/main" id="{D2CBDA73-FAB9-3E40-B6E6-FE4DADD482A6}"/>
              </a:ext>
            </a:extLst>
          </p:cNvPr>
          <p:cNvSpPr txBox="1"/>
          <p:nvPr/>
        </p:nvSpPr>
        <p:spPr>
          <a:xfrm>
            <a:off x="557291" y="1292817"/>
            <a:ext cx="4475085" cy="553998"/>
          </a:xfrm>
          <a:prstGeom prst="rect">
            <a:avLst/>
          </a:prstGeom>
          <a:noFill/>
        </p:spPr>
        <p:txBody>
          <a:bodyPr wrap="square" rtlCol="0">
            <a:spAutoFit/>
          </a:bodyPr>
          <a:lstStyle/>
          <a:p>
            <a:r>
              <a:rPr lang="nl-NL" sz="3000" b="1">
                <a:solidFill>
                  <a:srgbClr val="1B9AB2"/>
                </a:solidFill>
              </a:rPr>
              <a:t>Mythe</a:t>
            </a:r>
          </a:p>
        </p:txBody>
      </p:sp>
      <p:sp>
        <p:nvSpPr>
          <p:cNvPr id="16" name="TextBox 15">
            <a:extLst>
              <a:ext uri="{FF2B5EF4-FFF2-40B4-BE49-F238E27FC236}">
                <a16:creationId xmlns:a16="http://schemas.microsoft.com/office/drawing/2014/main" id="{D2CBDA73-FAB9-3E40-B6E6-FE4DADD482A6}"/>
              </a:ext>
            </a:extLst>
          </p:cNvPr>
          <p:cNvSpPr txBox="1"/>
          <p:nvPr/>
        </p:nvSpPr>
        <p:spPr>
          <a:xfrm>
            <a:off x="1112916" y="1854910"/>
            <a:ext cx="3919459" cy="877163"/>
          </a:xfrm>
          <a:prstGeom prst="rect">
            <a:avLst/>
          </a:prstGeom>
          <a:noFill/>
        </p:spPr>
        <p:txBody>
          <a:bodyPr wrap="square" rtlCol="0">
            <a:spAutoFit/>
          </a:bodyPr>
          <a:lstStyle/>
          <a:p>
            <a:r>
              <a:rPr lang="nl-NL" sz="1700" dirty="0"/>
              <a:t>Ik heb AHP, maar geen symptomen. Dan hoeft mijn familie zich ook geen zorgen </a:t>
            </a:r>
            <a:br>
              <a:rPr lang="nl-NL" sz="1700" dirty="0"/>
            </a:br>
            <a:r>
              <a:rPr lang="nl-NL" sz="1700" dirty="0"/>
              <a:t>te maken.</a:t>
            </a:r>
          </a:p>
        </p:txBody>
      </p:sp>
      <p:sp>
        <p:nvSpPr>
          <p:cNvPr id="17" name="TextBox 16">
            <a:extLst>
              <a:ext uri="{FF2B5EF4-FFF2-40B4-BE49-F238E27FC236}">
                <a16:creationId xmlns:a16="http://schemas.microsoft.com/office/drawing/2014/main" id="{D2CBDA73-FAB9-3E40-B6E6-FE4DADD482A6}"/>
              </a:ext>
            </a:extLst>
          </p:cNvPr>
          <p:cNvSpPr txBox="1"/>
          <p:nvPr/>
        </p:nvSpPr>
        <p:spPr>
          <a:xfrm>
            <a:off x="1099548" y="2886945"/>
            <a:ext cx="4189334" cy="877163"/>
          </a:xfrm>
          <a:prstGeom prst="rect">
            <a:avLst/>
          </a:prstGeom>
          <a:noFill/>
        </p:spPr>
        <p:txBody>
          <a:bodyPr wrap="square" rtlCol="0">
            <a:spAutoFit/>
          </a:bodyPr>
          <a:lstStyle/>
          <a:p>
            <a:r>
              <a:rPr lang="nl-NL" sz="1700" dirty="0"/>
              <a:t>Ik heb AHP, maar niemand in mijn familie heeft symptomen, dus hoeven zij niet te worden getest.</a:t>
            </a:r>
          </a:p>
        </p:txBody>
      </p:sp>
      <p:sp>
        <p:nvSpPr>
          <p:cNvPr id="18" name="TextBox 17">
            <a:extLst>
              <a:ext uri="{FF2B5EF4-FFF2-40B4-BE49-F238E27FC236}">
                <a16:creationId xmlns:a16="http://schemas.microsoft.com/office/drawing/2014/main" id="{D2CBDA73-FAB9-3E40-B6E6-FE4DADD482A6}"/>
              </a:ext>
            </a:extLst>
          </p:cNvPr>
          <p:cNvSpPr txBox="1"/>
          <p:nvPr/>
        </p:nvSpPr>
        <p:spPr>
          <a:xfrm>
            <a:off x="1112917" y="3938567"/>
            <a:ext cx="4744959" cy="615553"/>
          </a:xfrm>
          <a:prstGeom prst="rect">
            <a:avLst/>
          </a:prstGeom>
          <a:noFill/>
        </p:spPr>
        <p:txBody>
          <a:bodyPr wrap="square" rtlCol="0">
            <a:spAutoFit/>
          </a:bodyPr>
          <a:lstStyle/>
          <a:p>
            <a:r>
              <a:rPr lang="nl-NL" sz="1700" dirty="0"/>
              <a:t>AHP heeft alleen invloed op mijn fysieke gezondheid.</a:t>
            </a:r>
          </a:p>
        </p:txBody>
      </p:sp>
      <p:sp>
        <p:nvSpPr>
          <p:cNvPr id="20" name="TextBox 19">
            <a:extLst>
              <a:ext uri="{FF2B5EF4-FFF2-40B4-BE49-F238E27FC236}">
                <a16:creationId xmlns:a16="http://schemas.microsoft.com/office/drawing/2014/main" id="{D2CBDA73-FAB9-3E40-B6E6-FE4DADD482A6}"/>
              </a:ext>
            </a:extLst>
          </p:cNvPr>
          <p:cNvSpPr txBox="1"/>
          <p:nvPr/>
        </p:nvSpPr>
        <p:spPr>
          <a:xfrm>
            <a:off x="1112918" y="4762134"/>
            <a:ext cx="4241276" cy="353943"/>
          </a:xfrm>
          <a:prstGeom prst="rect">
            <a:avLst/>
          </a:prstGeom>
          <a:noFill/>
        </p:spPr>
        <p:txBody>
          <a:bodyPr wrap="square" rtlCol="0">
            <a:spAutoFit/>
          </a:bodyPr>
          <a:lstStyle/>
          <a:p>
            <a:r>
              <a:rPr lang="nl-NL" sz="1700" dirty="0"/>
              <a:t>Alleen vrouwen met AHP krijgen aanvallen.</a:t>
            </a:r>
          </a:p>
        </p:txBody>
      </p:sp>
      <p:sp>
        <p:nvSpPr>
          <p:cNvPr id="21" name="TextBox 20">
            <a:extLst>
              <a:ext uri="{FF2B5EF4-FFF2-40B4-BE49-F238E27FC236}">
                <a16:creationId xmlns:a16="http://schemas.microsoft.com/office/drawing/2014/main" id="{D2CBDA73-FAB9-3E40-B6E6-FE4DADD482A6}"/>
              </a:ext>
            </a:extLst>
          </p:cNvPr>
          <p:cNvSpPr txBox="1"/>
          <p:nvPr/>
        </p:nvSpPr>
        <p:spPr>
          <a:xfrm>
            <a:off x="1112917" y="5355129"/>
            <a:ext cx="3919459" cy="615553"/>
          </a:xfrm>
          <a:prstGeom prst="rect">
            <a:avLst/>
          </a:prstGeom>
          <a:noFill/>
        </p:spPr>
        <p:txBody>
          <a:bodyPr wrap="square" rtlCol="0">
            <a:spAutoFit/>
          </a:bodyPr>
          <a:lstStyle/>
          <a:p>
            <a:r>
              <a:rPr lang="nl-NL" sz="1700" dirty="0"/>
              <a:t>Ik moet meer dan één keer genetische tests doen.</a:t>
            </a:r>
          </a:p>
        </p:txBody>
      </p:sp>
      <p:sp>
        <p:nvSpPr>
          <p:cNvPr id="23" name="TextBox 22">
            <a:extLst>
              <a:ext uri="{FF2B5EF4-FFF2-40B4-BE49-F238E27FC236}">
                <a16:creationId xmlns:a16="http://schemas.microsoft.com/office/drawing/2014/main" id="{D2CBDA73-FAB9-3E40-B6E6-FE4DADD482A6}"/>
              </a:ext>
            </a:extLst>
          </p:cNvPr>
          <p:cNvSpPr txBox="1"/>
          <p:nvPr/>
        </p:nvSpPr>
        <p:spPr>
          <a:xfrm>
            <a:off x="5702816" y="1292817"/>
            <a:ext cx="5252959" cy="553998"/>
          </a:xfrm>
          <a:prstGeom prst="rect">
            <a:avLst/>
          </a:prstGeom>
          <a:noFill/>
        </p:spPr>
        <p:txBody>
          <a:bodyPr wrap="square" rtlCol="0">
            <a:spAutoFit/>
          </a:bodyPr>
          <a:lstStyle/>
          <a:p>
            <a:r>
              <a:rPr lang="nl-NL" sz="3000" b="1">
                <a:solidFill>
                  <a:srgbClr val="1B9AB2"/>
                </a:solidFill>
              </a:rPr>
              <a:t>Feit</a:t>
            </a:r>
          </a:p>
        </p:txBody>
      </p:sp>
      <p:sp>
        <p:nvSpPr>
          <p:cNvPr id="24" name="TextBox 23">
            <a:extLst>
              <a:ext uri="{FF2B5EF4-FFF2-40B4-BE49-F238E27FC236}">
                <a16:creationId xmlns:a16="http://schemas.microsoft.com/office/drawing/2014/main" id="{D2CBDA73-FAB9-3E40-B6E6-FE4DADD482A6}"/>
              </a:ext>
            </a:extLst>
          </p:cNvPr>
          <p:cNvSpPr txBox="1"/>
          <p:nvPr/>
        </p:nvSpPr>
        <p:spPr>
          <a:xfrm>
            <a:off x="6226690" y="1845846"/>
            <a:ext cx="5330309" cy="877163"/>
          </a:xfrm>
          <a:prstGeom prst="rect">
            <a:avLst/>
          </a:prstGeom>
          <a:noFill/>
        </p:spPr>
        <p:txBody>
          <a:bodyPr wrap="square" rtlCol="0">
            <a:spAutoFit/>
          </a:bodyPr>
          <a:lstStyle/>
          <a:p>
            <a:r>
              <a:rPr lang="nl-NL" sz="1700" dirty="0"/>
              <a:t>Zelfs als u geen symptomen hebt, dan kunnen anderen in uw familie met dezelfde mutatie symptomen ontwikkelen en aanvallen krijgen.</a:t>
            </a:r>
            <a:r>
              <a:rPr lang="nl-NL" sz="1700" baseline="30000" dirty="0"/>
              <a:t>1</a:t>
            </a:r>
          </a:p>
        </p:txBody>
      </p:sp>
      <p:sp>
        <p:nvSpPr>
          <p:cNvPr id="25" name="TextBox 24">
            <a:extLst>
              <a:ext uri="{FF2B5EF4-FFF2-40B4-BE49-F238E27FC236}">
                <a16:creationId xmlns:a16="http://schemas.microsoft.com/office/drawing/2014/main" id="{D2CBDA73-FAB9-3E40-B6E6-FE4DADD482A6}"/>
              </a:ext>
            </a:extLst>
          </p:cNvPr>
          <p:cNvSpPr txBox="1"/>
          <p:nvPr/>
        </p:nvSpPr>
        <p:spPr>
          <a:xfrm>
            <a:off x="6226691" y="2853694"/>
            <a:ext cx="5470678" cy="877163"/>
          </a:xfrm>
          <a:prstGeom prst="rect">
            <a:avLst/>
          </a:prstGeom>
          <a:noFill/>
        </p:spPr>
        <p:txBody>
          <a:bodyPr wrap="square" rtlCol="0">
            <a:spAutoFit/>
          </a:bodyPr>
          <a:lstStyle/>
          <a:p>
            <a:r>
              <a:rPr lang="nl-NL" sz="1700"/>
              <a:t>Een genetische test is belangrijk om familieleden, die risico lopen op AHP, te helpen met een diagnose en het optreden van symptomen te voorkomen.</a:t>
            </a:r>
            <a:r>
              <a:rPr lang="nl-NL" sz="1700" baseline="30000"/>
              <a:t>1</a:t>
            </a:r>
          </a:p>
        </p:txBody>
      </p:sp>
      <p:sp>
        <p:nvSpPr>
          <p:cNvPr id="26" name="TextBox 25">
            <a:extLst>
              <a:ext uri="{FF2B5EF4-FFF2-40B4-BE49-F238E27FC236}">
                <a16:creationId xmlns:a16="http://schemas.microsoft.com/office/drawing/2014/main" id="{D2CBDA73-FAB9-3E40-B6E6-FE4DADD482A6}"/>
              </a:ext>
            </a:extLst>
          </p:cNvPr>
          <p:cNvSpPr txBox="1"/>
          <p:nvPr/>
        </p:nvSpPr>
        <p:spPr>
          <a:xfrm>
            <a:off x="6226691" y="3952105"/>
            <a:ext cx="5796843" cy="584775"/>
          </a:xfrm>
          <a:prstGeom prst="rect">
            <a:avLst/>
          </a:prstGeom>
          <a:noFill/>
        </p:spPr>
        <p:txBody>
          <a:bodyPr wrap="square" rtlCol="0">
            <a:spAutoFit/>
          </a:bodyPr>
          <a:lstStyle/>
          <a:p>
            <a:r>
              <a:rPr lang="nl-NL" sz="1600" spc="-20" dirty="0"/>
              <a:t>Mensen met AHP noemen gevolgen voor hun nachtrust, financiën, sociale leven en levensstijl, geestelijke gezondheid en zelfs voeding.</a:t>
            </a:r>
            <a:r>
              <a:rPr lang="nl-NL" sz="1600" spc="-20" baseline="30000" dirty="0"/>
              <a:t>2</a:t>
            </a:r>
          </a:p>
        </p:txBody>
      </p:sp>
      <p:sp>
        <p:nvSpPr>
          <p:cNvPr id="27" name="TextBox 26">
            <a:extLst>
              <a:ext uri="{FF2B5EF4-FFF2-40B4-BE49-F238E27FC236}">
                <a16:creationId xmlns:a16="http://schemas.microsoft.com/office/drawing/2014/main" id="{D2CBDA73-FAB9-3E40-B6E6-FE4DADD482A6}"/>
              </a:ext>
            </a:extLst>
          </p:cNvPr>
          <p:cNvSpPr txBox="1"/>
          <p:nvPr/>
        </p:nvSpPr>
        <p:spPr>
          <a:xfrm>
            <a:off x="6226693" y="4659198"/>
            <a:ext cx="5441888" cy="615553"/>
          </a:xfrm>
          <a:prstGeom prst="rect">
            <a:avLst/>
          </a:prstGeom>
          <a:noFill/>
        </p:spPr>
        <p:txBody>
          <a:bodyPr wrap="square" rtlCol="0">
            <a:spAutoFit/>
          </a:bodyPr>
          <a:lstStyle/>
          <a:p>
            <a:r>
              <a:rPr lang="nl-NL" sz="1700" dirty="0"/>
              <a:t>Hoewel aanvallen vaker bij vrouwen voorkomen, kunnen ze ook mannen treffen.</a:t>
            </a:r>
            <a:r>
              <a:rPr lang="nl-NL" sz="1700" baseline="30000" dirty="0"/>
              <a:t>3</a:t>
            </a:r>
          </a:p>
        </p:txBody>
      </p:sp>
      <p:sp>
        <p:nvSpPr>
          <p:cNvPr id="28" name="TextBox 27">
            <a:extLst>
              <a:ext uri="{FF2B5EF4-FFF2-40B4-BE49-F238E27FC236}">
                <a16:creationId xmlns:a16="http://schemas.microsoft.com/office/drawing/2014/main" id="{D2CBDA73-FAB9-3E40-B6E6-FE4DADD482A6}"/>
              </a:ext>
            </a:extLst>
          </p:cNvPr>
          <p:cNvSpPr txBox="1"/>
          <p:nvPr/>
        </p:nvSpPr>
        <p:spPr>
          <a:xfrm>
            <a:off x="6226692" y="5326850"/>
            <a:ext cx="5085155" cy="615553"/>
          </a:xfrm>
          <a:prstGeom prst="rect">
            <a:avLst/>
          </a:prstGeom>
          <a:noFill/>
        </p:spPr>
        <p:txBody>
          <a:bodyPr wrap="square" rtlCol="0">
            <a:spAutoFit/>
          </a:bodyPr>
          <a:lstStyle/>
          <a:p>
            <a:r>
              <a:rPr lang="nl-NL" sz="1700" dirty="0"/>
              <a:t>Met genetische tests wordt ongeveer 95% van de ziekte veroorzakende mutaties gedetecteerd.</a:t>
            </a:r>
            <a:r>
              <a:rPr lang="nl-NL" sz="1700" baseline="30000" dirty="0"/>
              <a:t>4</a:t>
            </a:r>
          </a:p>
        </p:txBody>
      </p:sp>
      <p:sp>
        <p:nvSpPr>
          <p:cNvPr id="3" name="Oval 2"/>
          <p:cNvSpPr/>
          <p:nvPr/>
        </p:nvSpPr>
        <p:spPr>
          <a:xfrm>
            <a:off x="5625564" y="1945616"/>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TextBox 29"/>
          <p:cNvSpPr txBox="1"/>
          <p:nvPr/>
        </p:nvSpPr>
        <p:spPr>
          <a:xfrm>
            <a:off x="5422900" y="2919562"/>
            <a:ext cx="184666" cy="369332"/>
          </a:xfrm>
          <a:prstGeom prst="rect">
            <a:avLst/>
          </a:prstGeom>
          <a:noFill/>
        </p:spPr>
        <p:txBody>
          <a:bodyPr wrap="none" rtlCol="0">
            <a:spAutoFit/>
          </a:bodyPr>
          <a:lstStyle/>
          <a:p>
            <a:endParaRPr lang="en-US" dirty="0"/>
          </a:p>
        </p:txBody>
      </p:sp>
      <p:sp>
        <p:nvSpPr>
          <p:cNvPr id="31" name="Oval 30"/>
          <p:cNvSpPr/>
          <p:nvPr/>
        </p:nvSpPr>
        <p:spPr>
          <a:xfrm>
            <a:off x="5625564" y="2982898"/>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TextBox 32"/>
          <p:cNvSpPr txBox="1"/>
          <p:nvPr/>
        </p:nvSpPr>
        <p:spPr>
          <a:xfrm>
            <a:off x="304881" y="1845846"/>
            <a:ext cx="184666" cy="369332"/>
          </a:xfrm>
          <a:prstGeom prst="rect">
            <a:avLst/>
          </a:prstGeom>
          <a:noFill/>
        </p:spPr>
        <p:txBody>
          <a:bodyPr wrap="none" rtlCol="0">
            <a:spAutoFit/>
          </a:bodyPr>
          <a:lstStyle/>
          <a:p>
            <a:endParaRPr lang="en-US" dirty="0"/>
          </a:p>
        </p:txBody>
      </p:sp>
      <p:sp>
        <p:nvSpPr>
          <p:cNvPr id="34" name="Oval 33"/>
          <p:cNvSpPr/>
          <p:nvPr/>
        </p:nvSpPr>
        <p:spPr>
          <a:xfrm>
            <a:off x="523419" y="1909182"/>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Oval 35"/>
          <p:cNvSpPr/>
          <p:nvPr/>
        </p:nvSpPr>
        <p:spPr>
          <a:xfrm>
            <a:off x="5625564" y="3975166"/>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Oval 36"/>
          <p:cNvSpPr/>
          <p:nvPr/>
        </p:nvSpPr>
        <p:spPr>
          <a:xfrm>
            <a:off x="5625564" y="4700914"/>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Oval 37"/>
          <p:cNvSpPr/>
          <p:nvPr/>
        </p:nvSpPr>
        <p:spPr>
          <a:xfrm>
            <a:off x="5625564" y="5376715"/>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Oval 38"/>
          <p:cNvSpPr/>
          <p:nvPr/>
        </p:nvSpPr>
        <p:spPr>
          <a:xfrm>
            <a:off x="523419" y="2969721"/>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Oval 39"/>
          <p:cNvSpPr/>
          <p:nvPr/>
        </p:nvSpPr>
        <p:spPr>
          <a:xfrm>
            <a:off x="523419" y="3975166"/>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Oval 40"/>
          <p:cNvSpPr/>
          <p:nvPr/>
        </p:nvSpPr>
        <p:spPr>
          <a:xfrm>
            <a:off x="523419" y="4700914"/>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Oval 41"/>
          <p:cNvSpPr/>
          <p:nvPr/>
        </p:nvSpPr>
        <p:spPr>
          <a:xfrm>
            <a:off x="523419" y="5362318"/>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5"/>
          <a:stretch>
            <a:fillRect/>
          </a:stretch>
        </p:blipFill>
        <p:spPr>
          <a:xfrm>
            <a:off x="479593" y="1916564"/>
            <a:ext cx="508000" cy="508000"/>
          </a:xfrm>
          <a:prstGeom prst="rect">
            <a:avLst/>
          </a:prstGeom>
        </p:spPr>
      </p:pic>
      <p:pic>
        <p:nvPicPr>
          <p:cNvPr id="32" name="Picture 31"/>
          <p:cNvPicPr>
            <a:picLocks noChangeAspect="1"/>
          </p:cNvPicPr>
          <p:nvPr/>
        </p:nvPicPr>
        <p:blipFill>
          <a:blip r:embed="rId5"/>
          <a:stretch>
            <a:fillRect/>
          </a:stretch>
        </p:blipFill>
        <p:spPr>
          <a:xfrm>
            <a:off x="479593" y="2985596"/>
            <a:ext cx="508000" cy="508000"/>
          </a:xfrm>
          <a:prstGeom prst="rect">
            <a:avLst/>
          </a:prstGeom>
        </p:spPr>
      </p:pic>
      <p:pic>
        <p:nvPicPr>
          <p:cNvPr id="45" name="Picture 44"/>
          <p:cNvPicPr>
            <a:picLocks noChangeAspect="1"/>
          </p:cNvPicPr>
          <p:nvPr/>
        </p:nvPicPr>
        <p:blipFill>
          <a:blip r:embed="rId5"/>
          <a:stretch>
            <a:fillRect/>
          </a:stretch>
        </p:blipFill>
        <p:spPr>
          <a:xfrm>
            <a:off x="479593" y="3975166"/>
            <a:ext cx="508000" cy="508000"/>
          </a:xfrm>
          <a:prstGeom prst="rect">
            <a:avLst/>
          </a:prstGeom>
        </p:spPr>
      </p:pic>
      <p:pic>
        <p:nvPicPr>
          <p:cNvPr id="46" name="Picture 45"/>
          <p:cNvPicPr>
            <a:picLocks noChangeAspect="1"/>
          </p:cNvPicPr>
          <p:nvPr/>
        </p:nvPicPr>
        <p:blipFill>
          <a:blip r:embed="rId5"/>
          <a:stretch>
            <a:fillRect/>
          </a:stretch>
        </p:blipFill>
        <p:spPr>
          <a:xfrm>
            <a:off x="479593" y="4716789"/>
            <a:ext cx="508000" cy="508000"/>
          </a:xfrm>
          <a:prstGeom prst="rect">
            <a:avLst/>
          </a:prstGeom>
        </p:spPr>
      </p:pic>
      <p:pic>
        <p:nvPicPr>
          <p:cNvPr id="47" name="Picture 46"/>
          <p:cNvPicPr>
            <a:picLocks noChangeAspect="1"/>
          </p:cNvPicPr>
          <p:nvPr/>
        </p:nvPicPr>
        <p:blipFill>
          <a:blip r:embed="rId5"/>
          <a:stretch>
            <a:fillRect/>
          </a:stretch>
        </p:blipFill>
        <p:spPr>
          <a:xfrm>
            <a:off x="479593" y="5362318"/>
            <a:ext cx="508000" cy="508000"/>
          </a:xfrm>
          <a:prstGeom prst="rect">
            <a:avLst/>
          </a:prstGeom>
        </p:spPr>
      </p:pic>
      <p:pic>
        <p:nvPicPr>
          <p:cNvPr id="48" name="Picture 47"/>
          <p:cNvPicPr>
            <a:picLocks noChangeAspect="1"/>
          </p:cNvPicPr>
          <p:nvPr/>
        </p:nvPicPr>
        <p:blipFill>
          <a:blip r:embed="rId6"/>
          <a:stretch>
            <a:fillRect/>
          </a:stretch>
        </p:blipFill>
        <p:spPr>
          <a:xfrm>
            <a:off x="5444935" y="1810932"/>
            <a:ext cx="781755" cy="781755"/>
          </a:xfrm>
          <a:prstGeom prst="rect">
            <a:avLst/>
          </a:prstGeom>
        </p:spPr>
      </p:pic>
      <p:pic>
        <p:nvPicPr>
          <p:cNvPr id="49" name="Picture 48"/>
          <p:cNvPicPr>
            <a:picLocks noChangeAspect="1"/>
          </p:cNvPicPr>
          <p:nvPr/>
        </p:nvPicPr>
        <p:blipFill>
          <a:blip r:embed="rId6"/>
          <a:stretch>
            <a:fillRect/>
          </a:stretch>
        </p:blipFill>
        <p:spPr>
          <a:xfrm>
            <a:off x="5444935" y="2850411"/>
            <a:ext cx="781755" cy="781755"/>
          </a:xfrm>
          <a:prstGeom prst="rect">
            <a:avLst/>
          </a:prstGeom>
        </p:spPr>
      </p:pic>
      <p:pic>
        <p:nvPicPr>
          <p:cNvPr id="50" name="Picture 49"/>
          <p:cNvPicPr>
            <a:picLocks noChangeAspect="1"/>
          </p:cNvPicPr>
          <p:nvPr/>
        </p:nvPicPr>
        <p:blipFill>
          <a:blip r:embed="rId6"/>
          <a:stretch>
            <a:fillRect/>
          </a:stretch>
        </p:blipFill>
        <p:spPr>
          <a:xfrm>
            <a:off x="5444935" y="3839498"/>
            <a:ext cx="781755" cy="781755"/>
          </a:xfrm>
          <a:prstGeom prst="rect">
            <a:avLst/>
          </a:prstGeom>
        </p:spPr>
      </p:pic>
      <p:pic>
        <p:nvPicPr>
          <p:cNvPr id="51" name="Picture 50"/>
          <p:cNvPicPr>
            <a:picLocks noChangeAspect="1"/>
          </p:cNvPicPr>
          <p:nvPr/>
        </p:nvPicPr>
        <p:blipFill>
          <a:blip r:embed="rId6"/>
          <a:stretch>
            <a:fillRect/>
          </a:stretch>
        </p:blipFill>
        <p:spPr>
          <a:xfrm>
            <a:off x="5444935" y="4580563"/>
            <a:ext cx="781755" cy="781755"/>
          </a:xfrm>
          <a:prstGeom prst="rect">
            <a:avLst/>
          </a:prstGeom>
        </p:spPr>
      </p:pic>
      <p:pic>
        <p:nvPicPr>
          <p:cNvPr id="52" name="Picture 51"/>
          <p:cNvPicPr>
            <a:picLocks noChangeAspect="1"/>
          </p:cNvPicPr>
          <p:nvPr/>
        </p:nvPicPr>
        <p:blipFill>
          <a:blip r:embed="rId6"/>
          <a:stretch>
            <a:fillRect/>
          </a:stretch>
        </p:blipFill>
        <p:spPr>
          <a:xfrm>
            <a:off x="5444935" y="5238157"/>
            <a:ext cx="781755" cy="781755"/>
          </a:xfrm>
          <a:prstGeom prst="rect">
            <a:avLst/>
          </a:prstGeom>
        </p:spPr>
      </p:pic>
    </p:spTree>
    <p:extLst>
      <p:ext uri="{BB962C8B-B14F-4D97-AF65-F5344CB8AC3E}">
        <p14:creationId xmlns:p14="http://schemas.microsoft.com/office/powerpoint/2010/main" val="5935834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nl-NL"/>
              <a:t>Hulpbronnen en informatie</a:t>
            </a:r>
          </a:p>
        </p:txBody>
      </p:sp>
      <p:sp>
        <p:nvSpPr>
          <p:cNvPr id="9" name="Slide Number Placeholder 8"/>
          <p:cNvSpPr>
            <a:spLocks noGrp="1"/>
          </p:cNvSpPr>
          <p:nvPr>
            <p:ph type="sldNum" sz="quarter" idx="12"/>
          </p:nvPr>
        </p:nvSpPr>
        <p:spPr/>
        <p:txBody>
          <a:bodyPr/>
          <a:lstStyle/>
          <a:p>
            <a:fld id="{DE3260E4-ED7B-584B-A073-E37901C7426D}" type="slidenum">
              <a:rPr lang="en-US" smtClean="0"/>
              <a:pPr/>
              <a:t>23</a:t>
            </a:fld>
            <a:endParaRPr lang="en-US"/>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38551" y="598752"/>
            <a:ext cx="5813706" cy="596900"/>
          </a:xfrm>
          <a:prstGeom prst="rect">
            <a:avLst/>
          </a:prstGeom>
        </p:spPr>
      </p:pic>
      <p:sp>
        <p:nvSpPr>
          <p:cNvPr id="4" name="TextBox 3"/>
          <p:cNvSpPr txBox="1"/>
          <p:nvPr/>
        </p:nvSpPr>
        <p:spPr>
          <a:xfrm>
            <a:off x="6248400" y="2082800"/>
            <a:ext cx="184666" cy="369332"/>
          </a:xfrm>
          <a:prstGeom prst="rect">
            <a:avLst/>
          </a:prstGeom>
          <a:noFill/>
        </p:spPr>
        <p:txBody>
          <a:bodyPr wrap="none" rtlCol="0">
            <a:spAutoFit/>
          </a:bodyPr>
          <a:lstStyle/>
          <a:p>
            <a:endParaRPr lang="en-US" dirty="0"/>
          </a:p>
        </p:txBody>
      </p:sp>
      <p:pic>
        <p:nvPicPr>
          <p:cNvPr id="10" name="Picture 9">
            <a:extLst>
              <a:ext uri="{FF2B5EF4-FFF2-40B4-BE49-F238E27FC236}">
                <a16:creationId xmlns:a16="http://schemas.microsoft.com/office/drawing/2014/main" id="{0CF0ADD2-686E-4F02-A40F-E68EC35F26B1}"/>
              </a:ext>
            </a:extLst>
          </p:cNvPr>
          <p:cNvPicPr>
            <a:picLocks noChangeAspect="1"/>
          </p:cNvPicPr>
          <p:nvPr/>
        </p:nvPicPr>
        <p:blipFill>
          <a:blip r:embed="rId4">
            <a:alphaModFix amt="60000"/>
            <a:duotone>
              <a:prstClr val="black"/>
              <a:schemeClr val="accent4">
                <a:tint val="45000"/>
                <a:satMod val="400000"/>
              </a:schemeClr>
            </a:duotone>
          </a:blip>
          <a:stretch>
            <a:fillRect/>
          </a:stretch>
        </p:blipFill>
        <p:spPr>
          <a:xfrm rot="10800000">
            <a:off x="1825625" y="4032248"/>
            <a:ext cx="8540750" cy="1538157"/>
          </a:xfrm>
          <a:prstGeom prst="rect">
            <a:avLst/>
          </a:prstGeom>
        </p:spPr>
      </p:pic>
      <p:sp>
        <p:nvSpPr>
          <p:cNvPr id="12" name="Title 12">
            <a:extLst>
              <a:ext uri="{FF2B5EF4-FFF2-40B4-BE49-F238E27FC236}">
                <a16:creationId xmlns:a16="http://schemas.microsoft.com/office/drawing/2014/main" id="{3EBB4A7E-E065-48F9-AA17-7DBA3214B854}"/>
              </a:ext>
            </a:extLst>
          </p:cNvPr>
          <p:cNvSpPr txBox="1">
            <a:spLocks/>
          </p:cNvSpPr>
          <p:nvPr/>
        </p:nvSpPr>
        <p:spPr>
          <a:xfrm>
            <a:off x="2111541" y="4208492"/>
            <a:ext cx="8017047" cy="1200329"/>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2800" b="1" i="0" kern="1200">
                <a:solidFill>
                  <a:srgbClr val="67365E"/>
                </a:solidFill>
                <a:latin typeface="Open Sans" panose="020B0606030504020204" pitchFamily="34" charset="0"/>
                <a:ea typeface="Open Sans" panose="020B0606030504020204" pitchFamily="34" charset="0"/>
                <a:cs typeface="Open Sans" panose="020B0606030504020204" pitchFamily="34" charset="0"/>
              </a:defRPr>
            </a:lvl1pPr>
          </a:lstStyle>
          <a:p>
            <a:pPr algn="ctr">
              <a:lnSpc>
                <a:spcPct val="100000"/>
              </a:lnSpc>
            </a:pPr>
            <a:r>
              <a:rPr lang="nl-NL" sz="2400" b="0" dirty="0">
                <a:latin typeface="+mn-lt"/>
              </a:rPr>
              <a:t>Ga naar</a:t>
            </a:r>
            <a:r>
              <a:rPr lang="en-US" sz="1800" dirty="0">
                <a:effectLst/>
                <a:latin typeface="Calibri" panose="020F0502020204030204" pitchFamily="34" charset="0"/>
                <a:ea typeface="Times New Roman" panose="02020603050405020304" pitchFamily="18" charset="0"/>
              </a:rPr>
              <a:t> </a:t>
            </a:r>
            <a:r>
              <a:rPr lang="nl-NL" sz="2300" b="0" u="sng" dirty="0">
                <a:solidFill>
                  <a:srgbClr val="0563C1"/>
                </a:solidFill>
                <a:effectLst/>
                <a:latin typeface="+mn-lt"/>
                <a:ea typeface="Times New Roman" panose="02020603050405020304" pitchFamily="18" charset="0"/>
                <a:hlinkClick r:id="rId5"/>
              </a:rPr>
              <a:t>www.livingwithporphyria.eu/nl</a:t>
            </a:r>
            <a:r>
              <a:rPr lang="nl-NL" sz="2400" b="0" dirty="0">
                <a:latin typeface="+mn-lt"/>
              </a:rPr>
              <a:t>, een door Alnylam gesponsorde website, om aanvullende hulpbronnen te vinden met uitleg en informatie over leven met AHP</a:t>
            </a:r>
          </a:p>
        </p:txBody>
      </p:sp>
      <p:sp>
        <p:nvSpPr>
          <p:cNvPr id="11" name="Title 12">
            <a:extLst>
              <a:ext uri="{FF2B5EF4-FFF2-40B4-BE49-F238E27FC236}">
                <a16:creationId xmlns:a16="http://schemas.microsoft.com/office/drawing/2014/main" id="{3EBB4A7E-E065-48F9-AA17-7DBA3214B854}"/>
              </a:ext>
            </a:extLst>
          </p:cNvPr>
          <p:cNvSpPr txBox="1">
            <a:spLocks/>
          </p:cNvSpPr>
          <p:nvPr/>
        </p:nvSpPr>
        <p:spPr>
          <a:xfrm>
            <a:off x="2144000" y="3080872"/>
            <a:ext cx="2309827" cy="36933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2800" b="1" i="0" kern="1200">
                <a:solidFill>
                  <a:srgbClr val="67365E"/>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00000"/>
              </a:lnSpc>
            </a:pPr>
            <a:r>
              <a:rPr lang="nl-NL" sz="1800" u="sng" dirty="0">
                <a:solidFill>
                  <a:srgbClr val="C00000"/>
                </a:solidFill>
                <a:latin typeface="+mn-lt"/>
                <a:hlinkClick r:id="rId6">
                  <a:extLst>
                    <a:ext uri="{A12FA001-AC4F-418D-AE19-62706E023703}">
                      <ahyp:hlinkClr xmlns:ahyp="http://schemas.microsoft.com/office/drawing/2018/hyperlinkcolor" val="tx"/>
                    </a:ext>
                  </a:extLst>
                </a:hlinkClick>
              </a:rPr>
              <a:t>https://www.pvap.nl/</a:t>
            </a:r>
            <a:endParaRPr lang="nl-NL" sz="1800" u="sng" dirty="0">
              <a:solidFill>
                <a:srgbClr val="C00000"/>
              </a:solidFill>
              <a:latin typeface="+mn-lt"/>
              <a:hlinkClick r:id="rId7">
                <a:extLst>
                  <a:ext uri="{A12FA001-AC4F-418D-AE19-62706E023703}">
                    <ahyp:hlinkClr xmlns:ahyp="http://schemas.microsoft.com/office/drawing/2018/hyperlinkcolor" val="tx"/>
                  </a:ext>
                </a:extLst>
              </a:hlinkClick>
            </a:endParaRPr>
          </a:p>
        </p:txBody>
      </p:sp>
      <p:sp>
        <p:nvSpPr>
          <p:cNvPr id="15" name="Title 12">
            <a:hlinkClick r:id="rId8"/>
            <a:extLst>
              <a:ext uri="{FF2B5EF4-FFF2-40B4-BE49-F238E27FC236}">
                <a16:creationId xmlns:a16="http://schemas.microsoft.com/office/drawing/2014/main" id="{3EBB4A7E-E065-48F9-AA17-7DBA3214B854}"/>
              </a:ext>
            </a:extLst>
          </p:cNvPr>
          <p:cNvSpPr txBox="1">
            <a:spLocks/>
          </p:cNvSpPr>
          <p:nvPr/>
        </p:nvSpPr>
        <p:spPr>
          <a:xfrm>
            <a:off x="5007184" y="3046579"/>
            <a:ext cx="3076727" cy="36933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2800" b="1" i="0" kern="1200">
                <a:solidFill>
                  <a:srgbClr val="67365E"/>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00000"/>
              </a:lnSpc>
            </a:pPr>
            <a:r>
              <a:rPr lang="nl-NL" sz="1800" u="sng" dirty="0">
                <a:solidFill>
                  <a:srgbClr val="442686"/>
                </a:solidFill>
                <a:latin typeface="+mn-lt"/>
              </a:rPr>
              <a:t>https://boks.be/nl/</a:t>
            </a:r>
          </a:p>
        </p:txBody>
      </p:sp>
      <p:sp>
        <p:nvSpPr>
          <p:cNvPr id="17" name="Footer Placeholder 6">
            <a:extLst>
              <a:ext uri="{FF2B5EF4-FFF2-40B4-BE49-F238E27FC236}">
                <a16:creationId xmlns:a16="http://schemas.microsoft.com/office/drawing/2014/main" id="{6191B536-6AE5-453D-BB19-550D886858B8}"/>
              </a:ext>
            </a:extLst>
          </p:cNvPr>
          <p:cNvSpPr>
            <a:spLocks noGrp="1"/>
          </p:cNvSpPr>
          <p:nvPr>
            <p:ph type="ftr" sz="quarter" idx="11"/>
          </p:nvPr>
        </p:nvSpPr>
        <p:spPr>
          <a:xfrm>
            <a:off x="479592" y="6365163"/>
            <a:ext cx="11553372" cy="400109"/>
          </a:xfrm>
        </p:spPr>
        <p:txBody>
          <a:bodyPr/>
          <a:lstStyle/>
          <a:p>
            <a:pPr>
              <a:spcAft>
                <a:spcPts val="300"/>
              </a:spcAft>
              <a:tabLst>
                <a:tab pos="7543800" algn="l"/>
              </a:tabLst>
            </a:pPr>
            <a:r>
              <a:rPr lang="nl-NL" sz="800" dirty="0">
                <a:solidFill>
                  <a:schemeClr val="bg2">
                    <a:lumMod val="50000"/>
                  </a:schemeClr>
                </a:solidFill>
              </a:rPr>
              <a:t>AHP: Acute hepatische porfyrie	In dit materiaal is geen informatie over medische producten van Alnylam opgenomen. </a:t>
            </a:r>
          </a:p>
        </p:txBody>
      </p:sp>
      <p:pic>
        <p:nvPicPr>
          <p:cNvPr id="3" name="Graphic 2">
            <a:extLst>
              <a:ext uri="{FF2B5EF4-FFF2-40B4-BE49-F238E27FC236}">
                <a16:creationId xmlns:a16="http://schemas.microsoft.com/office/drawing/2014/main" id="{67811BDA-3668-4188-85AF-9B120BC1455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64195" y="1783412"/>
            <a:ext cx="2431678" cy="1195623"/>
          </a:xfrm>
          <a:prstGeom prst="rect">
            <a:avLst/>
          </a:prstGeom>
        </p:spPr>
      </p:pic>
      <p:pic>
        <p:nvPicPr>
          <p:cNvPr id="6" name="Picture 5" descr="Logo, company name&#10;&#10;Description automatically generated">
            <a:extLst>
              <a:ext uri="{FF2B5EF4-FFF2-40B4-BE49-F238E27FC236}">
                <a16:creationId xmlns:a16="http://schemas.microsoft.com/office/drawing/2014/main" id="{B71BAFB5-4915-424D-9AB2-77FE894C9A98}"/>
              </a:ext>
            </a:extLst>
          </p:cNvPr>
          <p:cNvPicPr>
            <a:picLocks noChangeAspect="1"/>
          </p:cNvPicPr>
          <p:nvPr/>
        </p:nvPicPr>
        <p:blipFill>
          <a:blip r:embed="rId11"/>
          <a:stretch>
            <a:fillRect/>
          </a:stretch>
        </p:blipFill>
        <p:spPr>
          <a:xfrm>
            <a:off x="4683636" y="1813309"/>
            <a:ext cx="2872856" cy="1056714"/>
          </a:xfrm>
          <a:prstGeom prst="rect">
            <a:avLst/>
          </a:prstGeom>
        </p:spPr>
      </p:pic>
      <p:pic>
        <p:nvPicPr>
          <p:cNvPr id="14" name="Picture 2">
            <a:extLst>
              <a:ext uri="{FF2B5EF4-FFF2-40B4-BE49-F238E27FC236}">
                <a16:creationId xmlns:a16="http://schemas.microsoft.com/office/drawing/2014/main" id="{09C3ED7A-64BB-4AB2-86D1-FDB8EB7D98AA}"/>
              </a:ext>
            </a:extLst>
          </p:cNvPr>
          <p:cNvPicPr>
            <a:picLocks noChangeAspect="1" noChangeArrowheads="1"/>
          </p:cNvPicPr>
          <p:nvPr/>
        </p:nvPicPr>
        <p:blipFill>
          <a:blip r:embed="rId12"/>
          <a:srcRect/>
          <a:stretch/>
        </p:blipFill>
        <p:spPr bwMode="auto">
          <a:xfrm>
            <a:off x="7777161" y="1935887"/>
            <a:ext cx="2688190" cy="105915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hlinkClick r:id="rId13"/>
            <a:extLst>
              <a:ext uri="{FF2B5EF4-FFF2-40B4-BE49-F238E27FC236}">
                <a16:creationId xmlns:a16="http://schemas.microsoft.com/office/drawing/2014/main" id="{9AC7DEF1-FF60-4C1C-BB6C-A5C925D4384E}"/>
              </a:ext>
            </a:extLst>
          </p:cNvPr>
          <p:cNvSpPr txBox="1"/>
          <p:nvPr/>
        </p:nvSpPr>
        <p:spPr>
          <a:xfrm>
            <a:off x="8046377" y="3061968"/>
            <a:ext cx="3076727" cy="369332"/>
          </a:xfrm>
          <a:prstGeom prst="rect">
            <a:avLst/>
          </a:prstGeom>
          <a:noFill/>
        </p:spPr>
        <p:txBody>
          <a:bodyPr wrap="square">
            <a:spAutoFit/>
          </a:bodyPr>
          <a:lstStyle/>
          <a:p>
            <a:pPr>
              <a:lnSpc>
                <a:spcPct val="100000"/>
              </a:lnSpc>
            </a:pPr>
            <a:r>
              <a:rPr lang="en-US" b="1" u="sng" dirty="0">
                <a:solidFill>
                  <a:srgbClr val="442686"/>
                </a:solidFill>
                <a:latin typeface="+mn-lt"/>
              </a:rPr>
              <a:t>www.gpac-porphyria.org</a:t>
            </a:r>
          </a:p>
        </p:txBody>
      </p:sp>
    </p:spTree>
    <p:extLst>
      <p:ext uri="{BB962C8B-B14F-4D97-AF65-F5344CB8AC3E}">
        <p14:creationId xmlns:p14="http://schemas.microsoft.com/office/powerpoint/2010/main" val="4186818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1D569-8042-D940-A94D-EF3C1E08D33F}"/>
              </a:ext>
            </a:extLst>
          </p:cNvPr>
          <p:cNvSpPr>
            <a:spLocks noGrp="1"/>
          </p:cNvSpPr>
          <p:nvPr>
            <p:ph type="ctrTitle"/>
          </p:nvPr>
        </p:nvSpPr>
        <p:spPr>
          <a:xfrm>
            <a:off x="1584551" y="989165"/>
            <a:ext cx="9022898" cy="2123658"/>
          </a:xfrm>
        </p:spPr>
        <p:txBody>
          <a:bodyPr wrap="square" anchor="ctr">
            <a:spAutoFit/>
          </a:bodyPr>
          <a:lstStyle/>
          <a:p>
            <a:pPr>
              <a:lnSpc>
                <a:spcPct val="100000"/>
              </a:lnSpc>
            </a:pPr>
            <a:r>
              <a:rPr lang="nl-NL" sz="4400">
                <a:solidFill>
                  <a:srgbClr val="1B9AB2"/>
                </a:solidFill>
              </a:rPr>
              <a:t>Het belang van genetische familietests voor acute hepatische porfyrie </a:t>
            </a:r>
          </a:p>
        </p:txBody>
      </p:sp>
      <p:sp>
        <p:nvSpPr>
          <p:cNvPr id="3" name="Rectangle 2"/>
          <p:cNvSpPr/>
          <p:nvPr/>
        </p:nvSpPr>
        <p:spPr>
          <a:xfrm>
            <a:off x="6709752" y="4538026"/>
            <a:ext cx="1800493" cy="276999"/>
          </a:xfrm>
          <a:prstGeom prst="rect">
            <a:avLst/>
          </a:prstGeom>
        </p:spPr>
        <p:txBody>
          <a:bodyPr wrap="none">
            <a:spAutoFit/>
          </a:bodyPr>
          <a:lstStyle/>
          <a:p>
            <a:pPr algn="ctr"/>
            <a:r>
              <a:rPr lang="nl-NL" sz="1200">
                <a:solidFill>
                  <a:srgbClr val="5C375E"/>
                </a:solidFill>
              </a:rPr>
              <a:t>Gesponsord en gefinancierd door</a:t>
            </a:r>
          </a:p>
        </p:txBody>
      </p:sp>
      <p:sp>
        <p:nvSpPr>
          <p:cNvPr id="6" name="TextBox 5">
            <a:extLst>
              <a:ext uri="{FF2B5EF4-FFF2-40B4-BE49-F238E27FC236}">
                <a16:creationId xmlns:a16="http://schemas.microsoft.com/office/drawing/2014/main" id="{D15C0234-351B-A04F-9A96-C0B30733CD61}"/>
              </a:ext>
            </a:extLst>
          </p:cNvPr>
          <p:cNvSpPr txBox="1"/>
          <p:nvPr/>
        </p:nvSpPr>
        <p:spPr>
          <a:xfrm>
            <a:off x="9350752" y="6407084"/>
            <a:ext cx="1981633" cy="276999"/>
          </a:xfrm>
          <a:prstGeom prst="rect">
            <a:avLst/>
          </a:prstGeom>
          <a:noFill/>
        </p:spPr>
        <p:txBody>
          <a:bodyPr wrap="none" rtlCol="0">
            <a:spAutoFit/>
          </a:bodyPr>
          <a:lstStyle/>
          <a:p>
            <a:r>
              <a:rPr lang="nl-NL" sz="1200" dirty="0">
                <a:solidFill>
                  <a:srgbClr val="68365E"/>
                </a:solidFill>
              </a:rPr>
              <a:t>AS1-NLD-00055  -  april 2022</a:t>
            </a:r>
          </a:p>
        </p:txBody>
      </p:sp>
      <p:pic>
        <p:nvPicPr>
          <p:cNvPr id="5" name="Picture 4" descr="logo-08.png"/>
          <p:cNvPicPr>
            <a:picLocks noChangeAspect="1"/>
          </p:cNvPicPr>
          <p:nvPr/>
        </p:nvPicPr>
        <p:blipFill rotWithShape="1">
          <a:blip r:embed="rId3" cstate="screen">
            <a:extLst>
              <a:ext uri="{28A0092B-C50C-407E-A947-70E740481C1C}">
                <a14:useLocalDpi xmlns:a14="http://schemas.microsoft.com/office/drawing/2010/main"/>
              </a:ext>
            </a:extLst>
          </a:blip>
          <a:srcRect t="28398" b="26411"/>
          <a:stretch/>
        </p:blipFill>
        <p:spPr>
          <a:xfrm>
            <a:off x="6350651" y="4841528"/>
            <a:ext cx="2518697" cy="804332"/>
          </a:xfrm>
          <a:prstGeom prst="rect">
            <a:avLst/>
          </a:prstGeom>
        </p:spPr>
      </p:pic>
      <p:sp>
        <p:nvSpPr>
          <p:cNvPr id="20" name="TextBox 19">
            <a:extLst>
              <a:ext uri="{FF2B5EF4-FFF2-40B4-BE49-F238E27FC236}">
                <a16:creationId xmlns:a16="http://schemas.microsoft.com/office/drawing/2014/main" id="{D15C0234-351B-A04F-9A96-C0B30733CD61}"/>
              </a:ext>
            </a:extLst>
          </p:cNvPr>
          <p:cNvSpPr txBox="1"/>
          <p:nvPr/>
        </p:nvSpPr>
        <p:spPr>
          <a:xfrm>
            <a:off x="256117" y="6311388"/>
            <a:ext cx="6935258" cy="461665"/>
          </a:xfrm>
          <a:prstGeom prst="rect">
            <a:avLst/>
          </a:prstGeom>
          <a:noFill/>
        </p:spPr>
        <p:txBody>
          <a:bodyPr wrap="square" rtlCol="0">
            <a:spAutoFit/>
          </a:bodyPr>
          <a:lstStyle/>
          <a:p>
            <a:r>
              <a:rPr lang="nl-NL" sz="1200">
                <a:solidFill>
                  <a:srgbClr val="68365E"/>
                </a:solidFill>
              </a:rPr>
              <a:t>© 2022 Alnylam Pharmaceuticals, Inc. </a:t>
            </a:r>
            <a:r>
              <a:rPr lang="nl-NL" sz="1200" dirty="0">
                <a:solidFill>
                  <a:srgbClr val="68365E"/>
                </a:solidFill>
              </a:rPr>
              <a:t>Alle rechten voorbehouden.</a:t>
            </a:r>
          </a:p>
          <a:p>
            <a:r>
              <a:rPr lang="nl-NL" sz="1200" dirty="0">
                <a:solidFill>
                  <a:srgbClr val="68365E"/>
                </a:solidFill>
              </a:rPr>
              <a:t>In dit materiaal is geen informatie over medische producten van Alnylam opgenomen. </a:t>
            </a:r>
          </a:p>
        </p:txBody>
      </p:sp>
      <p:sp>
        <p:nvSpPr>
          <p:cNvPr id="10" name="Rectangle 9"/>
          <p:cNvSpPr/>
          <p:nvPr/>
        </p:nvSpPr>
        <p:spPr>
          <a:xfrm>
            <a:off x="3438108" y="5438475"/>
            <a:ext cx="2849485" cy="461665"/>
          </a:xfrm>
          <a:prstGeom prst="rect">
            <a:avLst/>
          </a:prstGeom>
        </p:spPr>
        <p:txBody>
          <a:bodyPr wrap="square">
            <a:spAutoFit/>
          </a:bodyPr>
          <a:lstStyle/>
          <a:p>
            <a:pPr algn="ctr"/>
            <a:r>
              <a:rPr lang="nl-NL" sz="1200" dirty="0">
                <a:solidFill>
                  <a:srgbClr val="5C375E"/>
                </a:solidFill>
              </a:rPr>
              <a:t>www.livingwithporphyria.eu</a:t>
            </a:r>
          </a:p>
          <a:p>
            <a:pPr algn="ctr"/>
            <a:r>
              <a:rPr lang="nl-NL" sz="1200" dirty="0">
                <a:solidFill>
                  <a:srgbClr val="5C375E"/>
                </a:solidFill>
              </a:rPr>
              <a:t>Gesponsord en gefinancierd door Alnylam </a:t>
            </a:r>
          </a:p>
        </p:txBody>
      </p:sp>
      <p:sp>
        <p:nvSpPr>
          <p:cNvPr id="7" name="TextBox 6"/>
          <p:cNvSpPr txBox="1"/>
          <p:nvPr/>
        </p:nvSpPr>
        <p:spPr>
          <a:xfrm>
            <a:off x="-2238375" y="4397375"/>
            <a:ext cx="184666" cy="369332"/>
          </a:xfrm>
          <a:prstGeom prst="rect">
            <a:avLst/>
          </a:prstGeom>
          <a:noFill/>
        </p:spPr>
        <p:txBody>
          <a:bodyPr wrap="none" rtlCol="0">
            <a:spAutoFit/>
          </a:bodyPr>
          <a:lstStyle/>
          <a:p>
            <a:endParaRPr lang="en-US"/>
          </a:p>
        </p:txBody>
      </p:sp>
      <p:sp>
        <p:nvSpPr>
          <p:cNvPr id="11" name="Rectangle 10"/>
          <p:cNvSpPr/>
          <p:nvPr/>
        </p:nvSpPr>
        <p:spPr>
          <a:xfrm>
            <a:off x="2133673" y="3422012"/>
            <a:ext cx="7924654" cy="923330"/>
          </a:xfrm>
          <a:prstGeom prst="rect">
            <a:avLst/>
          </a:prstGeom>
        </p:spPr>
        <p:txBody>
          <a:bodyPr wrap="square">
            <a:spAutoFit/>
          </a:bodyPr>
          <a:lstStyle/>
          <a:p>
            <a:pPr algn="ctr"/>
            <a:r>
              <a:rPr lang="nl-NL" dirty="0">
                <a:solidFill>
                  <a:schemeClr val="tx2"/>
                </a:solidFill>
              </a:rPr>
              <a:t>Ontwikkeld in samenwerking met een stuurgroep bestaand uit de voorzitters van Europese verenigingen voor porfyriepatiënten, patiënten met acute hepatische porfyrie (AHP), mantelzorgers en gezondheidszorgprofessionals. </a:t>
            </a:r>
          </a:p>
        </p:txBody>
      </p:sp>
      <p:grpSp>
        <p:nvGrpSpPr>
          <p:cNvPr id="8" name="Group 7">
            <a:extLst>
              <a:ext uri="{FF2B5EF4-FFF2-40B4-BE49-F238E27FC236}">
                <a16:creationId xmlns:a16="http://schemas.microsoft.com/office/drawing/2014/main" id="{73D3D9DF-174C-4BEA-811B-6C35AA5DD22B}"/>
              </a:ext>
            </a:extLst>
          </p:cNvPr>
          <p:cNvGrpSpPr/>
          <p:nvPr/>
        </p:nvGrpSpPr>
        <p:grpSpPr>
          <a:xfrm>
            <a:off x="3081354" y="4288207"/>
            <a:ext cx="2986294" cy="1384763"/>
            <a:chOff x="3081354" y="4288207"/>
            <a:chExt cx="2986294" cy="1384763"/>
          </a:xfrm>
        </p:grpSpPr>
        <p:pic>
          <p:nvPicPr>
            <p:cNvPr id="4" name="Picture 3"/>
            <p:cNvPicPr>
              <a:picLocks noChangeAspect="1"/>
            </p:cNvPicPr>
            <p:nvPr/>
          </p:nvPicPr>
          <p:blipFill>
            <a:blip r:embed="rId4"/>
            <a:srcRect l="201" r="201"/>
            <a:stretch/>
          </p:blipFill>
          <p:spPr>
            <a:xfrm>
              <a:off x="3081354" y="4288207"/>
              <a:ext cx="2971365" cy="1384763"/>
            </a:xfrm>
            <a:prstGeom prst="rect">
              <a:avLst/>
            </a:prstGeom>
          </p:spPr>
        </p:pic>
        <p:sp>
          <p:nvSpPr>
            <p:cNvPr id="14" name="TextBox 13">
              <a:extLst>
                <a:ext uri="{FF2B5EF4-FFF2-40B4-BE49-F238E27FC236}">
                  <a16:creationId xmlns:a16="http://schemas.microsoft.com/office/drawing/2014/main" id="{3C4FB0C5-7DDC-4806-9A71-D523C313E13B}"/>
                </a:ext>
              </a:extLst>
            </p:cNvPr>
            <p:cNvSpPr txBox="1"/>
            <p:nvPr/>
          </p:nvSpPr>
          <p:spPr>
            <a:xfrm>
              <a:off x="3869048" y="4806614"/>
              <a:ext cx="2182578" cy="429260"/>
            </a:xfrm>
            <a:prstGeom prst="rect">
              <a:avLst/>
            </a:prstGeom>
            <a:noFill/>
          </p:spPr>
          <p:txBody>
            <a:bodyPr wrap="square" rtlCol="0">
              <a:spAutoFit/>
            </a:bodyPr>
            <a:lstStyle/>
            <a:p>
              <a:r>
                <a:rPr lang="nl-NL" sz="2150" b="1" dirty="0">
                  <a:solidFill>
                    <a:srgbClr val="621C64"/>
                  </a:solidFill>
                  <a:latin typeface="Arial" panose="020B0604020202020204" pitchFamily="34" charset="0"/>
                  <a:cs typeface="Arial" panose="020B0604020202020204" pitchFamily="34" charset="0"/>
                </a:rPr>
                <a:t>PORFYRIE</a:t>
              </a:r>
            </a:p>
          </p:txBody>
        </p:sp>
        <p:sp>
          <p:nvSpPr>
            <p:cNvPr id="15" name="TextBox 14">
              <a:extLst>
                <a:ext uri="{FF2B5EF4-FFF2-40B4-BE49-F238E27FC236}">
                  <a16:creationId xmlns:a16="http://schemas.microsoft.com/office/drawing/2014/main" id="{D6B6DB12-74A2-4978-8AD3-0F652BBC8D84}"/>
                </a:ext>
              </a:extLst>
            </p:cNvPr>
            <p:cNvSpPr txBox="1"/>
            <p:nvPr/>
          </p:nvSpPr>
          <p:spPr>
            <a:xfrm>
              <a:off x="3885070" y="4648865"/>
              <a:ext cx="2182578" cy="276999"/>
            </a:xfrm>
            <a:prstGeom prst="rect">
              <a:avLst/>
            </a:prstGeom>
            <a:noFill/>
          </p:spPr>
          <p:txBody>
            <a:bodyPr wrap="square" rtlCol="0">
              <a:spAutoFit/>
            </a:bodyPr>
            <a:lstStyle/>
            <a:p>
              <a:r>
                <a:rPr lang="nl-NL" sz="1200" i="1" dirty="0">
                  <a:solidFill>
                    <a:srgbClr val="0ABFD8"/>
                  </a:solidFill>
                  <a:latin typeface="Arial" panose="020B0604020202020204" pitchFamily="34" charset="0"/>
                  <a:cs typeface="Arial" panose="020B0604020202020204" pitchFamily="34" charset="0"/>
                </a:rPr>
                <a:t>Leven met</a:t>
              </a:r>
            </a:p>
          </p:txBody>
        </p:sp>
        <p:sp>
          <p:nvSpPr>
            <p:cNvPr id="16" name="TextBox 15">
              <a:extLst>
                <a:ext uri="{FF2B5EF4-FFF2-40B4-BE49-F238E27FC236}">
                  <a16:creationId xmlns:a16="http://schemas.microsoft.com/office/drawing/2014/main" id="{ED4A6545-5F7C-4AF3-9555-F757CC19C128}"/>
                </a:ext>
              </a:extLst>
            </p:cNvPr>
            <p:cNvSpPr txBox="1"/>
            <p:nvPr/>
          </p:nvSpPr>
          <p:spPr>
            <a:xfrm>
              <a:off x="3740171" y="5178873"/>
              <a:ext cx="2182578" cy="255905"/>
            </a:xfrm>
            <a:prstGeom prst="rect">
              <a:avLst/>
            </a:prstGeom>
            <a:noFill/>
          </p:spPr>
          <p:txBody>
            <a:bodyPr wrap="square" rtlCol="0">
              <a:spAutoFit/>
            </a:bodyPr>
            <a:lstStyle/>
            <a:p>
              <a:pPr algn="ctr"/>
              <a:r>
                <a:rPr lang="nl-NL" sz="1000">
                  <a:solidFill>
                    <a:schemeClr val="bg1">
                      <a:lumMod val="50000"/>
                    </a:schemeClr>
                  </a:solidFill>
                  <a:latin typeface="Arial" panose="020B0604020202020204" pitchFamily="34" charset="0"/>
                  <a:cs typeface="Arial" panose="020B0604020202020204" pitchFamily="34" charset="0"/>
                </a:rPr>
                <a:t>Acute hepatische porfyrie</a:t>
              </a:r>
            </a:p>
          </p:txBody>
        </p:sp>
      </p:grpSp>
    </p:spTree>
    <p:extLst>
      <p:ext uri="{BB962C8B-B14F-4D97-AF65-F5344CB8AC3E}">
        <p14:creationId xmlns:p14="http://schemas.microsoft.com/office/powerpoint/2010/main" val="1248330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blip>
          <a:stretch>
            <a:fillRect/>
          </a:stretch>
        </p:blipFill>
        <p:spPr>
          <a:xfrm rot="10800000">
            <a:off x="904873" y="1495035"/>
            <a:ext cx="10287001" cy="1868790"/>
          </a:xfrm>
          <a:prstGeom prst="rect">
            <a:avLst/>
          </a:prstGeom>
        </p:spPr>
      </p:pic>
      <p:sp>
        <p:nvSpPr>
          <p:cNvPr id="13" name="Title 12"/>
          <p:cNvSpPr>
            <a:spLocks noGrp="1"/>
          </p:cNvSpPr>
          <p:nvPr>
            <p:ph type="title"/>
          </p:nvPr>
        </p:nvSpPr>
        <p:spPr/>
        <p:txBody>
          <a:bodyPr>
            <a:normAutofit/>
          </a:bodyPr>
          <a:lstStyle/>
          <a:p>
            <a:r>
              <a:rPr lang="nl-NL"/>
              <a:t>Deze toxines veroorzaken AHP</a:t>
            </a:r>
          </a:p>
        </p:txBody>
      </p:sp>
      <p:sp>
        <p:nvSpPr>
          <p:cNvPr id="9" name="Slide Number Placeholder 8"/>
          <p:cNvSpPr>
            <a:spLocks noGrp="1"/>
          </p:cNvSpPr>
          <p:nvPr>
            <p:ph type="sldNum" sz="quarter" idx="12"/>
          </p:nvPr>
        </p:nvSpPr>
        <p:spPr/>
        <p:txBody>
          <a:bodyPr/>
          <a:lstStyle/>
          <a:p>
            <a:fld id="{DE3260E4-ED7B-584B-A073-E37901C7426D}" type="slidenum">
              <a:rPr lang="en-US" smtClean="0"/>
              <a:pPr/>
              <a:t>3</a:t>
            </a:fld>
            <a:endParaRPr lang="en-US"/>
          </a:p>
        </p:txBody>
      </p:sp>
      <p:sp>
        <p:nvSpPr>
          <p:cNvPr id="5" name="TextBox 4">
            <a:extLst>
              <a:ext uri="{FF2B5EF4-FFF2-40B4-BE49-F238E27FC236}">
                <a16:creationId xmlns:a16="http://schemas.microsoft.com/office/drawing/2014/main" id="{96752D96-4497-5F4F-8EC1-964D2CA8B4B5}"/>
              </a:ext>
            </a:extLst>
          </p:cNvPr>
          <p:cNvSpPr txBox="1"/>
          <p:nvPr/>
        </p:nvSpPr>
        <p:spPr>
          <a:xfrm>
            <a:off x="2876347" y="1957863"/>
            <a:ext cx="7823403" cy="954107"/>
          </a:xfrm>
          <a:prstGeom prst="rect">
            <a:avLst/>
          </a:prstGeom>
          <a:noFill/>
        </p:spPr>
        <p:txBody>
          <a:bodyPr wrap="square" rtlCol="0">
            <a:spAutoFit/>
          </a:bodyPr>
          <a:lstStyle/>
          <a:p>
            <a:r>
              <a:rPr lang="nl-NL" sz="2800"/>
              <a:t>Toxines zijn onder andere aminolevulinezuur (ALA), porfobilinogeen (PBG) en porfyrinen.</a:t>
            </a:r>
            <a:r>
              <a:rPr lang="nl-NL" sz="2800" baseline="30000"/>
              <a:t>1</a:t>
            </a:r>
          </a:p>
        </p:txBody>
      </p:sp>
      <p:sp>
        <p:nvSpPr>
          <p:cNvPr id="19" name="Footer Placeholder 6"/>
          <p:cNvSpPr>
            <a:spLocks noGrp="1"/>
          </p:cNvSpPr>
          <p:nvPr>
            <p:ph type="ftr" sz="quarter" idx="11"/>
          </p:nvPr>
        </p:nvSpPr>
        <p:spPr>
          <a:xfrm>
            <a:off x="479593" y="6400147"/>
            <a:ext cx="11506032" cy="365125"/>
          </a:xfrm>
        </p:spPr>
        <p:txBody>
          <a:bodyPr/>
          <a:lstStyle/>
          <a:p>
            <a:pPr>
              <a:spcAft>
                <a:spcPts val="300"/>
              </a:spcAft>
              <a:tabLst>
                <a:tab pos="7543800" algn="l"/>
              </a:tabLst>
            </a:pPr>
            <a:r>
              <a:rPr lang="nl-NL" sz="800" dirty="0">
                <a:solidFill>
                  <a:schemeClr val="bg2">
                    <a:lumMod val="50000"/>
                  </a:schemeClr>
                </a:solidFill>
              </a:rPr>
              <a:t>AHP: Acute hepatische porfyrie; ALA: Aminolevulinezuur; PBG Porfobilinogeen	In dit materiaal is geen informatie over medische producten van Alnylam opgenomen. </a:t>
            </a:r>
          </a:p>
          <a:p>
            <a:pPr marL="228600" indent="-228600">
              <a:buFont typeface="+mj-lt"/>
              <a:buAutoNum type="arabicPeriod"/>
            </a:pPr>
            <a:r>
              <a:rPr lang="nl-NL" sz="800" dirty="0">
                <a:solidFill>
                  <a:schemeClr val="tx1">
                    <a:lumMod val="50000"/>
                    <a:lumOff val="50000"/>
                  </a:schemeClr>
                </a:solidFill>
              </a:rPr>
              <a:t>Naik H, Stoecker M, Sanderson SC, Balwani M, Desnick RJ. Experiences and concerns of patients with recurrent attacks of acute hepatic porphyria: A qualitative study. Mol Genet Metab. 2016;119(3):278-283. doi:10.1016/j.ymgme.2016.08.006.</a:t>
            </a:r>
          </a:p>
          <a:p>
            <a:pPr marL="228600" indent="-228600">
              <a:buFont typeface="+mj-lt"/>
              <a:buAutoNum type="arabicPeriod"/>
            </a:pPr>
            <a:r>
              <a:rPr lang="nl-NL" sz="800" dirty="0">
                <a:solidFill>
                  <a:schemeClr val="tx1">
                    <a:lumMod val="50000"/>
                    <a:lumOff val="50000"/>
                  </a:schemeClr>
                </a:solidFill>
              </a:rPr>
              <a:t>Gouya L, Ventura P, Balwani M, et al. EXPLORE: A Prospective, Multinational, Natural History Study of Patients with Acute Hepatic Porphyria with Recurrent Attacks. Hepatology. 2020;71(5):1546-1558. doi:10.1002/hep.30936</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0" y="598752"/>
            <a:ext cx="6211957" cy="596900"/>
          </a:xfrm>
          <a:prstGeom prst="rect">
            <a:avLst/>
          </a:prstGeom>
        </p:spPr>
      </p:pic>
      <p:sp>
        <p:nvSpPr>
          <p:cNvPr id="26" name="TextBox 25">
            <a:extLst>
              <a:ext uri="{FF2B5EF4-FFF2-40B4-BE49-F238E27FC236}">
                <a16:creationId xmlns:a16="http://schemas.microsoft.com/office/drawing/2014/main" id="{96752D96-4497-5F4F-8EC1-964D2CA8B4B5}"/>
              </a:ext>
            </a:extLst>
          </p:cNvPr>
          <p:cNvSpPr txBox="1"/>
          <p:nvPr/>
        </p:nvSpPr>
        <p:spPr>
          <a:xfrm>
            <a:off x="2876347" y="4050109"/>
            <a:ext cx="3475040" cy="1569660"/>
          </a:xfrm>
          <a:prstGeom prst="rect">
            <a:avLst/>
          </a:prstGeom>
          <a:noFill/>
        </p:spPr>
        <p:txBody>
          <a:bodyPr wrap="square" rtlCol="0">
            <a:spAutoFit/>
          </a:bodyPr>
          <a:lstStyle/>
          <a:p>
            <a:r>
              <a:rPr lang="nl-NL" sz="2400"/>
              <a:t>Hoge toxineniveaus </a:t>
            </a:r>
          </a:p>
          <a:p>
            <a:r>
              <a:rPr lang="nl-NL" sz="2400"/>
              <a:t>kunnen leiden tot acute aanvallen, chronische symptomen en langetermijncomplicaties</a:t>
            </a:r>
            <a:r>
              <a:rPr lang="nl-NL" sz="2400" baseline="30000"/>
              <a:t>2</a:t>
            </a:r>
          </a:p>
        </p:txBody>
      </p:sp>
      <p:sp>
        <p:nvSpPr>
          <p:cNvPr id="27" name="Oval 26"/>
          <p:cNvSpPr/>
          <p:nvPr/>
        </p:nvSpPr>
        <p:spPr>
          <a:xfrm>
            <a:off x="1744600" y="2025391"/>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 name="Oval 29"/>
          <p:cNvSpPr/>
          <p:nvPr/>
        </p:nvSpPr>
        <p:spPr>
          <a:xfrm>
            <a:off x="1744600" y="4181137"/>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34" name="Picture 33"/>
          <p:cNvPicPr>
            <a:picLocks noChangeAspect="1"/>
          </p:cNvPicPr>
          <p:nvPr/>
        </p:nvPicPr>
        <p:blipFill>
          <a:blip r:embed="rId5"/>
          <a:stretch>
            <a:fillRect/>
          </a:stretch>
        </p:blipFill>
        <p:spPr>
          <a:xfrm>
            <a:off x="1860853" y="3986608"/>
            <a:ext cx="962025" cy="962025"/>
          </a:xfrm>
          <a:prstGeom prst="rect">
            <a:avLst/>
          </a:prstGeom>
        </p:spPr>
      </p:pic>
      <p:sp>
        <p:nvSpPr>
          <p:cNvPr id="17" name="TextBox 16">
            <a:extLst>
              <a:ext uri="{FF2B5EF4-FFF2-40B4-BE49-F238E27FC236}">
                <a16:creationId xmlns:a16="http://schemas.microsoft.com/office/drawing/2014/main" id="{96752D96-4497-5F4F-8EC1-964D2CA8B4B5}"/>
              </a:ext>
            </a:extLst>
          </p:cNvPr>
          <p:cNvSpPr txBox="1"/>
          <p:nvPr/>
        </p:nvSpPr>
        <p:spPr>
          <a:xfrm>
            <a:off x="7827550" y="4050109"/>
            <a:ext cx="2613059" cy="1569660"/>
          </a:xfrm>
          <a:prstGeom prst="rect">
            <a:avLst/>
          </a:prstGeom>
          <a:noFill/>
        </p:spPr>
        <p:txBody>
          <a:bodyPr wrap="square" rtlCol="0">
            <a:spAutoFit/>
          </a:bodyPr>
          <a:lstStyle/>
          <a:p>
            <a:r>
              <a:rPr lang="nl-NL" sz="2400"/>
              <a:t>Dit kan forse gevolgen hebben voor het dagelijks functioneren en de levenskwaliteit</a:t>
            </a:r>
            <a:r>
              <a:rPr lang="nl-NL" sz="2400" baseline="30000"/>
              <a:t>1</a:t>
            </a:r>
          </a:p>
        </p:txBody>
      </p:sp>
      <p:sp>
        <p:nvSpPr>
          <p:cNvPr id="18" name="Oval 17"/>
          <p:cNvSpPr/>
          <p:nvPr/>
        </p:nvSpPr>
        <p:spPr>
          <a:xfrm>
            <a:off x="6727553" y="4181137"/>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3" name="Picture 2"/>
          <p:cNvPicPr>
            <a:picLocks noChangeAspect="1"/>
          </p:cNvPicPr>
          <p:nvPr/>
        </p:nvPicPr>
        <p:blipFill>
          <a:blip r:embed="rId6"/>
          <a:stretch>
            <a:fillRect/>
          </a:stretch>
        </p:blipFill>
        <p:spPr>
          <a:xfrm>
            <a:off x="6849650" y="4081581"/>
            <a:ext cx="914400" cy="914400"/>
          </a:xfrm>
          <a:prstGeom prst="rect">
            <a:avLst/>
          </a:prstGeom>
        </p:spPr>
      </p:pic>
      <p:sp>
        <p:nvSpPr>
          <p:cNvPr id="4" name="Oval 3"/>
          <p:cNvSpPr/>
          <p:nvPr/>
        </p:nvSpPr>
        <p:spPr>
          <a:xfrm>
            <a:off x="2015611" y="2195871"/>
            <a:ext cx="516197" cy="516197"/>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7"/>
          <a:stretch>
            <a:fillRect/>
          </a:stretch>
        </p:blipFill>
        <p:spPr>
          <a:xfrm>
            <a:off x="1769113" y="1859293"/>
            <a:ext cx="1120602" cy="1120602"/>
          </a:xfrm>
          <a:prstGeom prst="rect">
            <a:avLst/>
          </a:prstGeom>
        </p:spPr>
      </p:pic>
    </p:spTree>
    <p:extLst>
      <p:ext uri="{BB962C8B-B14F-4D97-AF65-F5344CB8AC3E}">
        <p14:creationId xmlns:p14="http://schemas.microsoft.com/office/powerpoint/2010/main" val="140811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tx2">
                <a:tint val="45000"/>
                <a:satMod val="400000"/>
              </a:schemeClr>
            </a:duotone>
          </a:blip>
          <a:stretch>
            <a:fillRect/>
          </a:stretch>
        </p:blipFill>
        <p:spPr>
          <a:xfrm rot="10800000">
            <a:off x="288057" y="4317999"/>
            <a:ext cx="11615869" cy="1571624"/>
          </a:xfrm>
          <a:prstGeom prst="rect">
            <a:avLst/>
          </a:prstGeom>
        </p:spPr>
      </p:pic>
      <p:sp>
        <p:nvSpPr>
          <p:cNvPr id="2" name="Title 1"/>
          <p:cNvSpPr>
            <a:spLocks noGrp="1"/>
          </p:cNvSpPr>
          <p:nvPr>
            <p:ph type="title"/>
          </p:nvPr>
        </p:nvSpPr>
        <p:spPr/>
        <p:txBody>
          <a:bodyPr/>
          <a:lstStyle/>
          <a:p>
            <a:r>
              <a:rPr lang="nl-NL">
                <a:solidFill>
                  <a:schemeClr val="tx2"/>
                </a:solidFill>
              </a:rPr>
              <a:t>Vier typen AHP </a:t>
            </a:r>
          </a:p>
        </p:txBody>
      </p:sp>
      <p:sp>
        <p:nvSpPr>
          <p:cNvPr id="4" name="Rectangle 3">
            <a:extLst>
              <a:ext uri="{FF2B5EF4-FFF2-40B4-BE49-F238E27FC236}">
                <a16:creationId xmlns:a16="http://schemas.microsoft.com/office/drawing/2014/main" id="{28039A54-289C-9C49-A184-D536F742EF0F}"/>
              </a:ext>
            </a:extLst>
          </p:cNvPr>
          <p:cNvSpPr/>
          <p:nvPr/>
        </p:nvSpPr>
        <p:spPr>
          <a:xfrm>
            <a:off x="400217" y="3733601"/>
            <a:ext cx="1981660" cy="338554"/>
          </a:xfrm>
          <a:prstGeom prst="rect">
            <a:avLst/>
          </a:prstGeom>
        </p:spPr>
        <p:txBody>
          <a:bodyPr wrap="square">
            <a:spAutoFit/>
          </a:bodyPr>
          <a:lstStyle/>
          <a:p>
            <a:r>
              <a:rPr lang="nl-NL" sz="1600">
                <a:solidFill>
                  <a:schemeClr val="tx2"/>
                </a:solidFill>
              </a:rPr>
              <a:t>Meest voorkomend</a:t>
            </a:r>
          </a:p>
        </p:txBody>
      </p:sp>
      <p:sp>
        <p:nvSpPr>
          <p:cNvPr id="7" name="Rectangle 6">
            <a:extLst>
              <a:ext uri="{FF2B5EF4-FFF2-40B4-BE49-F238E27FC236}">
                <a16:creationId xmlns:a16="http://schemas.microsoft.com/office/drawing/2014/main" id="{14354B0B-BAB3-3242-8A0E-DFB933F27D72}"/>
              </a:ext>
            </a:extLst>
          </p:cNvPr>
          <p:cNvSpPr/>
          <p:nvPr/>
        </p:nvSpPr>
        <p:spPr>
          <a:xfrm>
            <a:off x="903007" y="4647504"/>
            <a:ext cx="10541000" cy="830997"/>
          </a:xfrm>
          <a:prstGeom prst="rect">
            <a:avLst/>
          </a:prstGeom>
        </p:spPr>
        <p:txBody>
          <a:bodyPr wrap="square">
            <a:spAutoFit/>
          </a:bodyPr>
          <a:lstStyle/>
          <a:p>
            <a:pPr algn="ctr"/>
            <a:r>
              <a:rPr lang="nl-NL" sz="2400" dirty="0"/>
              <a:t>Elk type AHP wordt veroorzaakt door een unieke genmutatie die de productie</a:t>
            </a:r>
            <a:br>
              <a:rPr lang="nl-NL" sz="2400" dirty="0"/>
            </a:br>
            <a:r>
              <a:rPr lang="nl-NL" sz="2400" dirty="0"/>
              <a:t>van een bepaald enzym in het pad van de heemsynthese blokkeert</a:t>
            </a:r>
            <a:r>
              <a:rPr lang="nl-NL" sz="2400" baseline="30000" dirty="0"/>
              <a:t>3</a:t>
            </a:r>
            <a:r>
              <a:rPr lang="nl-NL" sz="2400" dirty="0"/>
              <a:t> </a:t>
            </a:r>
          </a:p>
        </p:txBody>
      </p:sp>
      <p:sp>
        <p:nvSpPr>
          <p:cNvPr id="9" name="Slide Number Placeholder 8"/>
          <p:cNvSpPr>
            <a:spLocks noGrp="1"/>
          </p:cNvSpPr>
          <p:nvPr>
            <p:ph type="sldNum" sz="quarter" idx="12"/>
          </p:nvPr>
        </p:nvSpPr>
        <p:spPr/>
        <p:txBody>
          <a:bodyPr/>
          <a:lstStyle/>
          <a:p>
            <a:fld id="{DE3260E4-ED7B-584B-A073-E37901C7426D}" type="slidenum">
              <a:rPr lang="en-US" smtClean="0"/>
              <a:t>4</a:t>
            </a:fld>
            <a:endParaRPr lang="en-US"/>
          </a:p>
        </p:txBody>
      </p:sp>
      <p:sp>
        <p:nvSpPr>
          <p:cNvPr id="10" name="Footer Placeholder 6"/>
          <p:cNvSpPr>
            <a:spLocks noGrp="1"/>
          </p:cNvSpPr>
          <p:nvPr>
            <p:ph type="ftr" sz="quarter" idx="11"/>
          </p:nvPr>
        </p:nvSpPr>
        <p:spPr>
          <a:xfrm>
            <a:off x="479592" y="6444977"/>
            <a:ext cx="11615869" cy="385796"/>
          </a:xfrm>
        </p:spPr>
        <p:txBody>
          <a:bodyPr/>
          <a:lstStyle/>
          <a:p>
            <a:pPr>
              <a:spcAft>
                <a:spcPts val="300"/>
              </a:spcAft>
              <a:tabLst>
                <a:tab pos="6977063" algn="l"/>
              </a:tabLst>
            </a:pPr>
            <a:r>
              <a:rPr lang="nl-NL" sz="800" dirty="0">
                <a:solidFill>
                  <a:schemeClr val="bg2">
                    <a:lumMod val="50000"/>
                  </a:schemeClr>
                </a:solidFill>
              </a:rPr>
              <a:t>AHP: Acute hepatische porfyrie; AIP: Acute intermitterende porfyrie; VP: Porphyria variegata; HCP: Hereditaire coproporfyrie; ADP: Porfyrie door ALAD-deficiëntie; ALAD: Aminolevulinezuur-dehydratase  In dit materiaal is geen informatie over medische producten van Alnylam opgenomen. </a:t>
            </a:r>
          </a:p>
          <a:p>
            <a:pPr marL="228600" indent="-228600">
              <a:buFont typeface="+mj-lt"/>
              <a:buAutoNum type="arabicPeriod"/>
            </a:pPr>
            <a:r>
              <a:rPr lang="nl-NL" sz="800" dirty="0">
                <a:solidFill>
                  <a:schemeClr val="tx1">
                    <a:lumMod val="50000"/>
                    <a:lumOff val="50000"/>
                  </a:schemeClr>
                </a:solidFill>
              </a:rPr>
              <a:t>Wang B, Rudnick S, Cengia B, Bonkovsky HL. Acute Hepatic Porphyrias: Review and Recent Progress. Hepatol Commun. 2018;3(2):193-206. Gepubliceerd op 20 dec 2018. doi:10.1002/hep4.1297.</a:t>
            </a:r>
          </a:p>
          <a:p>
            <a:pPr marL="228600" indent="-228600">
              <a:buFont typeface="+mj-lt"/>
              <a:buAutoNum type="arabicPeriod"/>
            </a:pPr>
            <a:r>
              <a:rPr lang="nl-NL" sz="800" dirty="0">
                <a:solidFill>
                  <a:schemeClr val="tx1">
                    <a:lumMod val="50000"/>
                    <a:lumOff val="50000"/>
                  </a:schemeClr>
                </a:solidFill>
              </a:rPr>
              <a:t>Elder G, Harper P, Badminton M, Sandberg S, Deybach JC. The incidence of inherited porphyrias in Europe. J Inherit Metab Dis. 2013;36(5):849-857. doi:10.1007/s10545-012-9544-4</a:t>
            </a:r>
          </a:p>
          <a:p>
            <a:pPr marL="228600" indent="-228600">
              <a:buFont typeface="+mj-lt"/>
              <a:buAutoNum type="arabicPeriod"/>
            </a:pPr>
            <a:r>
              <a:rPr lang="nl-NL" sz="800" dirty="0">
                <a:solidFill>
                  <a:schemeClr val="tx1">
                    <a:lumMod val="50000"/>
                    <a:lumOff val="50000"/>
                  </a:schemeClr>
                </a:solidFill>
              </a:rPr>
              <a:t>Bissell DM &amp; Wang B. J C/,n Transl Hepatol. maart 2015,3(1):17-26.</a:t>
            </a:r>
          </a:p>
        </p:txBody>
      </p:sp>
      <p:pic>
        <p:nvPicPr>
          <p:cNvPr id="12" name="Picture 11">
            <a:extLst>
              <a:ext uri="{FF2B5EF4-FFF2-40B4-BE49-F238E27FC236}">
                <a16:creationId xmlns:a16="http://schemas.microsoft.com/office/drawing/2014/main" id="{0BD8F98E-D617-4343-BFF1-6D4B8C958E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504" y="598752"/>
            <a:ext cx="3232287" cy="596900"/>
          </a:xfrm>
          <a:prstGeom prst="rect">
            <a:avLst/>
          </a:prstGeom>
        </p:spPr>
      </p:pic>
      <p:sp>
        <p:nvSpPr>
          <p:cNvPr id="33" name="Rectangle 32">
            <a:extLst>
              <a:ext uri="{FF2B5EF4-FFF2-40B4-BE49-F238E27FC236}">
                <a16:creationId xmlns:a16="http://schemas.microsoft.com/office/drawing/2014/main" id="{28039A54-289C-9C49-A184-D536F742EF0F}"/>
              </a:ext>
            </a:extLst>
          </p:cNvPr>
          <p:cNvSpPr/>
          <p:nvPr/>
        </p:nvSpPr>
        <p:spPr>
          <a:xfrm>
            <a:off x="176932" y="1225632"/>
            <a:ext cx="3445278" cy="830997"/>
          </a:xfrm>
          <a:prstGeom prst="rect">
            <a:avLst/>
          </a:prstGeom>
        </p:spPr>
        <p:txBody>
          <a:bodyPr wrap="square">
            <a:spAutoFit/>
          </a:bodyPr>
          <a:lstStyle/>
          <a:p>
            <a:pPr marL="0" lvl="1" algn="ctr"/>
            <a:r>
              <a:rPr lang="nl-NL" sz="2400" b="1" dirty="0">
                <a:solidFill>
                  <a:srgbClr val="5C375E"/>
                </a:solidFill>
              </a:rPr>
              <a:t>Acute intermitterende porfyrie (AIP)</a:t>
            </a:r>
            <a:r>
              <a:rPr lang="nl-NL" sz="2400" b="1" baseline="30000" dirty="0">
                <a:solidFill>
                  <a:srgbClr val="5C375E"/>
                </a:solidFill>
              </a:rPr>
              <a:t>1</a:t>
            </a:r>
          </a:p>
        </p:txBody>
      </p:sp>
      <p:sp>
        <p:nvSpPr>
          <p:cNvPr id="35" name="Rectangle 34">
            <a:extLst>
              <a:ext uri="{FF2B5EF4-FFF2-40B4-BE49-F238E27FC236}">
                <a16:creationId xmlns:a16="http://schemas.microsoft.com/office/drawing/2014/main" id="{28039A54-289C-9C49-A184-D536F742EF0F}"/>
              </a:ext>
            </a:extLst>
          </p:cNvPr>
          <p:cNvSpPr/>
          <p:nvPr/>
        </p:nvSpPr>
        <p:spPr>
          <a:xfrm>
            <a:off x="3622210" y="1717814"/>
            <a:ext cx="2804983" cy="769441"/>
          </a:xfrm>
          <a:prstGeom prst="rect">
            <a:avLst/>
          </a:prstGeom>
        </p:spPr>
        <p:txBody>
          <a:bodyPr wrap="square">
            <a:spAutoFit/>
          </a:bodyPr>
          <a:lstStyle/>
          <a:p>
            <a:pPr marL="0" lvl="1" algn="ctr"/>
            <a:r>
              <a:rPr lang="nl-NL" sz="2200" b="1" dirty="0">
                <a:solidFill>
                  <a:srgbClr val="5C375E"/>
                </a:solidFill>
              </a:rPr>
              <a:t>Porphyria variegata (VP)</a:t>
            </a:r>
            <a:r>
              <a:rPr lang="nl-NL" sz="2200" b="1" baseline="30000" dirty="0">
                <a:solidFill>
                  <a:srgbClr val="5C375E"/>
                </a:solidFill>
              </a:rPr>
              <a:t>2</a:t>
            </a:r>
          </a:p>
        </p:txBody>
      </p:sp>
      <p:sp>
        <p:nvSpPr>
          <p:cNvPr id="36" name="Rectangle 35">
            <a:extLst>
              <a:ext uri="{FF2B5EF4-FFF2-40B4-BE49-F238E27FC236}">
                <a16:creationId xmlns:a16="http://schemas.microsoft.com/office/drawing/2014/main" id="{28039A54-289C-9C49-A184-D536F742EF0F}"/>
              </a:ext>
            </a:extLst>
          </p:cNvPr>
          <p:cNvSpPr/>
          <p:nvPr/>
        </p:nvSpPr>
        <p:spPr>
          <a:xfrm>
            <a:off x="6486049" y="2068353"/>
            <a:ext cx="2804983" cy="707886"/>
          </a:xfrm>
          <a:prstGeom prst="rect">
            <a:avLst/>
          </a:prstGeom>
        </p:spPr>
        <p:txBody>
          <a:bodyPr wrap="square">
            <a:spAutoFit/>
          </a:bodyPr>
          <a:lstStyle/>
          <a:p>
            <a:pPr marL="0" lvl="1" algn="ctr"/>
            <a:r>
              <a:rPr lang="nl-NL" sz="2000" b="1" dirty="0">
                <a:solidFill>
                  <a:srgbClr val="5C375E"/>
                </a:solidFill>
              </a:rPr>
              <a:t>Hereditaire coproporfyrie (HCP)</a:t>
            </a:r>
            <a:r>
              <a:rPr lang="nl-NL" sz="2000" b="1" baseline="30000" dirty="0">
                <a:solidFill>
                  <a:srgbClr val="5C375E"/>
                </a:solidFill>
              </a:rPr>
              <a:t>2</a:t>
            </a:r>
          </a:p>
        </p:txBody>
      </p:sp>
      <p:sp>
        <p:nvSpPr>
          <p:cNvPr id="37" name="Rectangle 36">
            <a:extLst>
              <a:ext uri="{FF2B5EF4-FFF2-40B4-BE49-F238E27FC236}">
                <a16:creationId xmlns:a16="http://schemas.microsoft.com/office/drawing/2014/main" id="{28039A54-289C-9C49-A184-D536F742EF0F}"/>
              </a:ext>
            </a:extLst>
          </p:cNvPr>
          <p:cNvSpPr/>
          <p:nvPr/>
        </p:nvSpPr>
        <p:spPr>
          <a:xfrm>
            <a:off x="9307120" y="2616202"/>
            <a:ext cx="2746770" cy="646331"/>
          </a:xfrm>
          <a:prstGeom prst="rect">
            <a:avLst/>
          </a:prstGeom>
        </p:spPr>
        <p:txBody>
          <a:bodyPr wrap="square">
            <a:spAutoFit/>
          </a:bodyPr>
          <a:lstStyle/>
          <a:p>
            <a:pPr marL="0" lvl="1" algn="ctr"/>
            <a:r>
              <a:rPr lang="nl-NL" b="1" dirty="0">
                <a:solidFill>
                  <a:srgbClr val="5C375E"/>
                </a:solidFill>
              </a:rPr>
              <a:t>Porfyrie door</a:t>
            </a:r>
            <a:br>
              <a:rPr lang="nl-NL" b="1" dirty="0">
                <a:solidFill>
                  <a:srgbClr val="5C375E"/>
                </a:solidFill>
              </a:rPr>
            </a:br>
            <a:r>
              <a:rPr lang="nl-NL" b="1" dirty="0">
                <a:solidFill>
                  <a:srgbClr val="5C375E"/>
                </a:solidFill>
              </a:rPr>
              <a:t>ALAD-deficiëntie (ADP)</a:t>
            </a:r>
            <a:r>
              <a:rPr lang="nl-NL" b="1" baseline="30000" dirty="0">
                <a:solidFill>
                  <a:srgbClr val="5C375E"/>
                </a:solidFill>
              </a:rPr>
              <a:t>3</a:t>
            </a:r>
          </a:p>
        </p:txBody>
      </p:sp>
      <p:sp>
        <p:nvSpPr>
          <p:cNvPr id="18" name="Rectangle 17">
            <a:extLst>
              <a:ext uri="{FF2B5EF4-FFF2-40B4-BE49-F238E27FC236}">
                <a16:creationId xmlns:a16="http://schemas.microsoft.com/office/drawing/2014/main" id="{28039A54-289C-9C49-A184-D536F742EF0F}"/>
              </a:ext>
            </a:extLst>
          </p:cNvPr>
          <p:cNvSpPr/>
          <p:nvPr/>
        </p:nvSpPr>
        <p:spPr>
          <a:xfrm>
            <a:off x="9850909" y="3733601"/>
            <a:ext cx="1981660" cy="338554"/>
          </a:xfrm>
          <a:prstGeom prst="rect">
            <a:avLst/>
          </a:prstGeom>
        </p:spPr>
        <p:txBody>
          <a:bodyPr wrap="square">
            <a:spAutoFit/>
          </a:bodyPr>
          <a:lstStyle/>
          <a:p>
            <a:pPr algn="r"/>
            <a:r>
              <a:rPr lang="nl-NL" sz="1600">
                <a:solidFill>
                  <a:schemeClr val="tx2"/>
                </a:solidFill>
              </a:rPr>
              <a:t>Extreem zeldzaam</a:t>
            </a:r>
          </a:p>
        </p:txBody>
      </p:sp>
      <p:sp>
        <p:nvSpPr>
          <p:cNvPr id="8" name="Isosceles Triangle 7"/>
          <p:cNvSpPr/>
          <p:nvPr/>
        </p:nvSpPr>
        <p:spPr>
          <a:xfrm>
            <a:off x="479592" y="2341462"/>
            <a:ext cx="11424334" cy="1373287"/>
          </a:xfrm>
          <a:prstGeom prst="triangle">
            <a:avLst>
              <a:gd name="adj" fmla="val 0"/>
            </a:avLst>
          </a:prstGeom>
          <a:gradFill flip="none" rotWithShape="1">
            <a:gsLst>
              <a:gs pos="0">
                <a:schemeClr val="tx2"/>
              </a:gs>
              <a:gs pos="100000">
                <a:srgbClr val="1B9AB2"/>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899075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 name="Picture 193" descr="wonkybox.png"/>
          <p:cNvPicPr>
            <a:picLocks noChangeAspect="1"/>
          </p:cNvPicPr>
          <p:nvPr/>
        </p:nvPicPr>
        <p:blipFill>
          <a:blip r:embed="rId3">
            <a:alphaModFix amt="7000"/>
            <a:extLst>
              <a:ext uri="{28A0092B-C50C-407E-A947-70E740481C1C}">
                <a14:useLocalDpi xmlns:a14="http://schemas.microsoft.com/office/drawing/2010/main"/>
              </a:ext>
            </a:extLst>
          </a:blip>
          <a:stretch>
            <a:fillRect/>
          </a:stretch>
        </p:blipFill>
        <p:spPr>
          <a:xfrm>
            <a:off x="1570353" y="4127986"/>
            <a:ext cx="1768589" cy="607990"/>
          </a:xfrm>
          <a:prstGeom prst="rect">
            <a:avLst/>
          </a:prstGeom>
        </p:spPr>
      </p:pic>
      <p:sp>
        <p:nvSpPr>
          <p:cNvPr id="2" name="Title 1"/>
          <p:cNvSpPr>
            <a:spLocks noGrp="1"/>
          </p:cNvSpPr>
          <p:nvPr>
            <p:ph type="title"/>
          </p:nvPr>
        </p:nvSpPr>
        <p:spPr/>
        <p:txBody>
          <a:bodyPr/>
          <a:lstStyle/>
          <a:p>
            <a:r>
              <a:rPr lang="nl-NL"/>
              <a:t>Het zit allemaal in uw genen </a:t>
            </a:r>
          </a:p>
        </p:txBody>
      </p:sp>
      <p:sp>
        <p:nvSpPr>
          <p:cNvPr id="9" name="Slide Number Placeholder 8"/>
          <p:cNvSpPr>
            <a:spLocks noGrp="1"/>
          </p:cNvSpPr>
          <p:nvPr>
            <p:ph type="sldNum" sz="quarter" idx="12"/>
          </p:nvPr>
        </p:nvSpPr>
        <p:spPr/>
        <p:txBody>
          <a:bodyPr/>
          <a:lstStyle/>
          <a:p>
            <a:fld id="{DE3260E4-ED7B-584B-A073-E37901C7426D}" type="slidenum">
              <a:rPr lang="en-US" smtClean="0"/>
              <a:t>5</a:t>
            </a:fld>
            <a:endParaRPr lang="en-US"/>
          </a:p>
        </p:txBody>
      </p:sp>
      <p:sp>
        <p:nvSpPr>
          <p:cNvPr id="10" name="Footer Placeholder 6"/>
          <p:cNvSpPr>
            <a:spLocks noGrp="1"/>
          </p:cNvSpPr>
          <p:nvPr>
            <p:ph type="ftr" sz="quarter" idx="11"/>
          </p:nvPr>
        </p:nvSpPr>
        <p:spPr>
          <a:xfrm>
            <a:off x="479593" y="6400147"/>
            <a:ext cx="11474282" cy="365125"/>
          </a:xfrm>
        </p:spPr>
        <p:txBody>
          <a:bodyPr/>
          <a:lstStyle/>
          <a:p>
            <a:pPr>
              <a:spcAft>
                <a:spcPts val="300"/>
              </a:spcAft>
              <a:tabLst>
                <a:tab pos="7543800" algn="l"/>
                <a:tab pos="9261475" algn="l"/>
              </a:tabLst>
            </a:pPr>
            <a:r>
              <a:rPr lang="nl-NL" sz="800" dirty="0">
                <a:solidFill>
                  <a:schemeClr val="bg2">
                    <a:lumMod val="50000"/>
                  </a:schemeClr>
                </a:solidFill>
              </a:rPr>
              <a:t>AHP: Acute hepatische porfyrie	In dit materiaal is geen informatie over medische producten van Alnylam opgenomen. </a:t>
            </a:r>
          </a:p>
          <a:p>
            <a:pPr marL="228600" indent="-228600">
              <a:buFont typeface="+mj-lt"/>
              <a:buAutoNum type="arabicPeriod"/>
            </a:pPr>
            <a:r>
              <a:rPr lang="nl-NL" sz="800" dirty="0">
                <a:solidFill>
                  <a:schemeClr val="bg2">
                    <a:lumMod val="50000"/>
                  </a:schemeClr>
                </a:solidFill>
              </a:rPr>
              <a:t>Wang B, Rudnick S, Cengia B, Bonkovsky HL. Acute Hepatic Porphyrias: Review and Recent Progress. Hepatol Commun. 2018;3(2):193-206. Gepubliceerd op 20 dec 2018. doi:10.1002/hep4.1297.</a:t>
            </a:r>
          </a:p>
        </p:txBody>
      </p:sp>
      <p:pic>
        <p:nvPicPr>
          <p:cNvPr id="13" name="Picture 12">
            <a:extLst>
              <a:ext uri="{FF2B5EF4-FFF2-40B4-BE49-F238E27FC236}">
                <a16:creationId xmlns:a16="http://schemas.microsoft.com/office/drawing/2014/main" id="{0BD8F98E-D617-4343-BFF1-6D4B8C958E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504" y="598752"/>
            <a:ext cx="5727746" cy="596900"/>
          </a:xfrm>
          <a:prstGeom prst="rect">
            <a:avLst/>
          </a:prstGeom>
        </p:spPr>
      </p:pic>
      <p:sp>
        <p:nvSpPr>
          <p:cNvPr id="85" name="TextBox 84">
            <a:extLst>
              <a:ext uri="{FF2B5EF4-FFF2-40B4-BE49-F238E27FC236}">
                <a16:creationId xmlns:a16="http://schemas.microsoft.com/office/drawing/2014/main" id="{23A7F34B-A652-7147-AF23-03A4B0A1CF31}"/>
              </a:ext>
            </a:extLst>
          </p:cNvPr>
          <p:cNvSpPr txBox="1"/>
          <p:nvPr/>
        </p:nvSpPr>
        <p:spPr>
          <a:xfrm>
            <a:off x="688812" y="4818652"/>
            <a:ext cx="5255377" cy="1200328"/>
          </a:xfrm>
          <a:prstGeom prst="rect">
            <a:avLst/>
          </a:prstGeom>
          <a:noFill/>
        </p:spPr>
        <p:txBody>
          <a:bodyPr wrap="square" rtlCol="0">
            <a:spAutoFit/>
          </a:bodyPr>
          <a:lstStyle/>
          <a:p>
            <a:pPr algn="ctr"/>
            <a:r>
              <a:rPr lang="nl-NL" sz="2400" b="1" dirty="0">
                <a:solidFill>
                  <a:schemeClr val="accent2">
                    <a:lumMod val="75000"/>
                  </a:schemeClr>
                </a:solidFill>
                <a:cs typeface="Calibri"/>
              </a:rPr>
              <a:t>Als één ouder drager is van het gewijzigde gen, heeft een kind een kans van 50% om die mutatie over te erven.</a:t>
            </a:r>
          </a:p>
        </p:txBody>
      </p:sp>
      <p:grpSp>
        <p:nvGrpSpPr>
          <p:cNvPr id="146" name="Group 145"/>
          <p:cNvGrpSpPr/>
          <p:nvPr/>
        </p:nvGrpSpPr>
        <p:grpSpPr>
          <a:xfrm>
            <a:off x="2453507" y="884796"/>
            <a:ext cx="1193660" cy="1768668"/>
            <a:chOff x="8126357" y="1378773"/>
            <a:chExt cx="1642345" cy="2433492"/>
          </a:xfrm>
        </p:grpSpPr>
        <p:pic>
          <p:nvPicPr>
            <p:cNvPr id="147" name="Picture 146"/>
            <p:cNvPicPr>
              <a:picLocks noChangeAspect="1"/>
            </p:cNvPicPr>
            <p:nvPr/>
          </p:nvPicPr>
          <p:blipFill rotWithShape="1">
            <a:blip r:embed="rId5"/>
            <a:srcRect l="49149" r="35195"/>
            <a:stretch/>
          </p:blipFill>
          <p:spPr>
            <a:xfrm>
              <a:off x="8581571" y="1378773"/>
              <a:ext cx="381000" cy="2433492"/>
            </a:xfrm>
            <a:prstGeom prst="rect">
              <a:avLst/>
            </a:prstGeom>
          </p:spPr>
        </p:pic>
        <p:pic>
          <p:nvPicPr>
            <p:cNvPr id="148" name="Picture 147"/>
            <p:cNvPicPr>
              <a:picLocks noChangeAspect="1"/>
            </p:cNvPicPr>
            <p:nvPr/>
          </p:nvPicPr>
          <p:blipFill rotWithShape="1">
            <a:blip r:embed="rId5"/>
            <a:srcRect l="49149" r="35195"/>
            <a:stretch/>
          </p:blipFill>
          <p:spPr>
            <a:xfrm flipH="1">
              <a:off x="8932979" y="1378773"/>
              <a:ext cx="381000" cy="2433492"/>
            </a:xfrm>
            <a:prstGeom prst="rect">
              <a:avLst/>
            </a:prstGeom>
          </p:spPr>
        </p:pic>
        <p:sp>
          <p:nvSpPr>
            <p:cNvPr id="149" name="Oval 148"/>
            <p:cNvSpPr/>
            <p:nvPr/>
          </p:nvSpPr>
          <p:spPr>
            <a:xfrm>
              <a:off x="9224735" y="2581189"/>
              <a:ext cx="543967" cy="543967"/>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0" name="Oval 149"/>
            <p:cNvSpPr/>
            <p:nvPr/>
          </p:nvSpPr>
          <p:spPr>
            <a:xfrm>
              <a:off x="8126357" y="2581189"/>
              <a:ext cx="543967" cy="543967"/>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6" name="Group 5"/>
          <p:cNvGrpSpPr/>
          <p:nvPr/>
        </p:nvGrpSpPr>
        <p:grpSpPr>
          <a:xfrm>
            <a:off x="3326683" y="941222"/>
            <a:ext cx="672630" cy="1724436"/>
            <a:chOff x="3646448" y="1616514"/>
            <a:chExt cx="925464" cy="2372633"/>
          </a:xfrm>
        </p:grpSpPr>
        <p:pic>
          <p:nvPicPr>
            <p:cNvPr id="162" name="Picture 161"/>
            <p:cNvPicPr>
              <a:picLocks noChangeAspect="1"/>
            </p:cNvPicPr>
            <p:nvPr/>
          </p:nvPicPr>
          <p:blipFill rotWithShape="1">
            <a:blip r:embed="rId5"/>
            <a:srcRect l="36709" r="47088"/>
            <a:stretch/>
          </p:blipFill>
          <p:spPr>
            <a:xfrm>
              <a:off x="4091459" y="1616514"/>
              <a:ext cx="384434" cy="2372633"/>
            </a:xfrm>
            <a:prstGeom prst="rect">
              <a:avLst/>
            </a:prstGeom>
          </p:spPr>
        </p:pic>
        <p:sp>
          <p:nvSpPr>
            <p:cNvPr id="4" name="Rectangle 3"/>
            <p:cNvSpPr/>
            <p:nvPr/>
          </p:nvSpPr>
          <p:spPr>
            <a:xfrm rot="20689307">
              <a:off x="4407666" y="2414781"/>
              <a:ext cx="164246" cy="42865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5" name="Group 4"/>
            <p:cNvGrpSpPr/>
            <p:nvPr/>
          </p:nvGrpSpPr>
          <p:grpSpPr>
            <a:xfrm flipH="1">
              <a:off x="3646448" y="1616514"/>
              <a:ext cx="480453" cy="2372633"/>
              <a:chOff x="5331924" y="1628142"/>
              <a:chExt cx="480453" cy="2372633"/>
            </a:xfrm>
          </p:grpSpPr>
          <p:pic>
            <p:nvPicPr>
              <p:cNvPr id="181" name="Picture 180"/>
              <p:cNvPicPr>
                <a:picLocks noChangeAspect="1"/>
              </p:cNvPicPr>
              <p:nvPr/>
            </p:nvPicPr>
            <p:blipFill rotWithShape="1">
              <a:blip r:embed="rId5"/>
              <a:srcRect l="36709" r="47088"/>
              <a:stretch/>
            </p:blipFill>
            <p:spPr>
              <a:xfrm>
                <a:off x="5331924" y="1628142"/>
                <a:ext cx="384434" cy="2372633"/>
              </a:xfrm>
              <a:prstGeom prst="rect">
                <a:avLst/>
              </a:prstGeom>
            </p:spPr>
          </p:pic>
          <p:sp>
            <p:nvSpPr>
              <p:cNvPr id="182" name="Rectangle 181"/>
              <p:cNvSpPr/>
              <p:nvPr/>
            </p:nvSpPr>
            <p:spPr>
              <a:xfrm rot="20689307">
                <a:off x="5648131" y="2426409"/>
                <a:ext cx="164246" cy="42865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8" name="Group 7"/>
          <p:cNvGrpSpPr/>
          <p:nvPr/>
        </p:nvGrpSpPr>
        <p:grpSpPr>
          <a:xfrm>
            <a:off x="2844559" y="2444473"/>
            <a:ext cx="400380" cy="171757"/>
            <a:chOff x="1749763" y="1679793"/>
            <a:chExt cx="284542" cy="122064"/>
          </a:xfrm>
        </p:grpSpPr>
        <p:sp>
          <p:nvSpPr>
            <p:cNvPr id="183" name="Oval 182"/>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4" name="Oval 183"/>
            <p:cNvSpPr/>
            <p:nvPr/>
          </p:nvSpPr>
          <p:spPr>
            <a:xfrm>
              <a:off x="1912241" y="1679793"/>
              <a:ext cx="122064" cy="122064"/>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85" name="Group 184"/>
          <p:cNvGrpSpPr/>
          <p:nvPr/>
        </p:nvGrpSpPr>
        <p:grpSpPr>
          <a:xfrm>
            <a:off x="3490285" y="2431105"/>
            <a:ext cx="400380" cy="171757"/>
            <a:chOff x="1749763" y="1679793"/>
            <a:chExt cx="284542" cy="122064"/>
          </a:xfrm>
        </p:grpSpPr>
        <p:sp>
          <p:nvSpPr>
            <p:cNvPr id="186" name="Oval 185"/>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7" name="Oval 186"/>
            <p:cNvSpPr/>
            <p:nvPr/>
          </p:nvSpPr>
          <p:spPr>
            <a:xfrm>
              <a:off x="1912241" y="1679793"/>
              <a:ext cx="122064" cy="12206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88" name="TextBox 187">
            <a:extLst>
              <a:ext uri="{FF2B5EF4-FFF2-40B4-BE49-F238E27FC236}">
                <a16:creationId xmlns:a16="http://schemas.microsoft.com/office/drawing/2014/main" id="{23A7F34B-A652-7147-AF23-03A4B0A1CF31}"/>
              </a:ext>
            </a:extLst>
          </p:cNvPr>
          <p:cNvSpPr txBox="1"/>
          <p:nvPr/>
        </p:nvSpPr>
        <p:spPr>
          <a:xfrm>
            <a:off x="1843994" y="1592804"/>
            <a:ext cx="1443673" cy="523220"/>
          </a:xfrm>
          <a:prstGeom prst="rect">
            <a:avLst/>
          </a:prstGeom>
          <a:noFill/>
        </p:spPr>
        <p:txBody>
          <a:bodyPr wrap="square" rtlCol="0">
            <a:spAutoFit/>
          </a:bodyPr>
          <a:lstStyle/>
          <a:p>
            <a:r>
              <a:rPr lang="nl-NL" sz="1400" dirty="0">
                <a:cs typeface="Calibri"/>
              </a:rPr>
              <a:t>Vader </a:t>
            </a:r>
          </a:p>
          <a:p>
            <a:r>
              <a:rPr lang="nl-NL" sz="1400" dirty="0">
                <a:cs typeface="Calibri"/>
              </a:rPr>
              <a:t>is </a:t>
            </a:r>
            <a:r>
              <a:rPr lang="nl-NL" sz="1400" dirty="0">
                <a:solidFill>
                  <a:schemeClr val="accent2">
                    <a:lumMod val="75000"/>
                  </a:schemeClr>
                </a:solidFill>
                <a:cs typeface="Calibri"/>
              </a:rPr>
              <a:t>getroffen</a:t>
            </a:r>
          </a:p>
        </p:txBody>
      </p:sp>
      <p:sp>
        <p:nvSpPr>
          <p:cNvPr id="189" name="TextBox 188">
            <a:extLst>
              <a:ext uri="{FF2B5EF4-FFF2-40B4-BE49-F238E27FC236}">
                <a16:creationId xmlns:a16="http://schemas.microsoft.com/office/drawing/2014/main" id="{23A7F34B-A652-7147-AF23-03A4B0A1CF31}"/>
              </a:ext>
            </a:extLst>
          </p:cNvPr>
          <p:cNvSpPr txBox="1"/>
          <p:nvPr/>
        </p:nvSpPr>
        <p:spPr>
          <a:xfrm>
            <a:off x="3990033" y="1591276"/>
            <a:ext cx="1443673" cy="523220"/>
          </a:xfrm>
          <a:prstGeom prst="rect">
            <a:avLst/>
          </a:prstGeom>
          <a:noFill/>
        </p:spPr>
        <p:txBody>
          <a:bodyPr wrap="square" rtlCol="0">
            <a:spAutoFit/>
          </a:bodyPr>
          <a:lstStyle/>
          <a:p>
            <a:r>
              <a:rPr lang="nl-NL" sz="1400">
                <a:cs typeface="Calibri"/>
              </a:rPr>
              <a:t>Moeder </a:t>
            </a:r>
          </a:p>
          <a:p>
            <a:r>
              <a:rPr lang="nl-NL" sz="1400">
                <a:cs typeface="Calibri"/>
              </a:rPr>
              <a:t>is niet getroffen</a:t>
            </a:r>
          </a:p>
        </p:txBody>
      </p:sp>
      <p:sp>
        <p:nvSpPr>
          <p:cNvPr id="190" name="Oval 189"/>
          <p:cNvSpPr/>
          <p:nvPr/>
        </p:nvSpPr>
        <p:spPr>
          <a:xfrm>
            <a:off x="638981" y="2511330"/>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1" name="Oval 190"/>
          <p:cNvSpPr/>
          <p:nvPr/>
        </p:nvSpPr>
        <p:spPr>
          <a:xfrm>
            <a:off x="638981" y="2800536"/>
            <a:ext cx="122064" cy="122064"/>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2" name="TextBox 191">
            <a:extLst>
              <a:ext uri="{FF2B5EF4-FFF2-40B4-BE49-F238E27FC236}">
                <a16:creationId xmlns:a16="http://schemas.microsoft.com/office/drawing/2014/main" id="{23A7F34B-A652-7147-AF23-03A4B0A1CF31}"/>
              </a:ext>
            </a:extLst>
          </p:cNvPr>
          <p:cNvSpPr txBox="1"/>
          <p:nvPr/>
        </p:nvSpPr>
        <p:spPr>
          <a:xfrm>
            <a:off x="759517" y="2399627"/>
            <a:ext cx="1201108" cy="307777"/>
          </a:xfrm>
          <a:prstGeom prst="rect">
            <a:avLst/>
          </a:prstGeom>
          <a:noFill/>
        </p:spPr>
        <p:txBody>
          <a:bodyPr wrap="square" rtlCol="0">
            <a:spAutoFit/>
          </a:bodyPr>
          <a:lstStyle/>
          <a:p>
            <a:r>
              <a:rPr lang="nl-NL" sz="1400"/>
              <a:t>Normaal gen</a:t>
            </a:r>
          </a:p>
        </p:txBody>
      </p:sp>
      <p:sp>
        <p:nvSpPr>
          <p:cNvPr id="193" name="TextBox 192">
            <a:extLst>
              <a:ext uri="{FF2B5EF4-FFF2-40B4-BE49-F238E27FC236}">
                <a16:creationId xmlns:a16="http://schemas.microsoft.com/office/drawing/2014/main" id="{23A7F34B-A652-7147-AF23-03A4B0A1CF31}"/>
              </a:ext>
            </a:extLst>
          </p:cNvPr>
          <p:cNvSpPr txBox="1"/>
          <p:nvPr/>
        </p:nvSpPr>
        <p:spPr>
          <a:xfrm>
            <a:off x="759517" y="2688833"/>
            <a:ext cx="1597697" cy="307777"/>
          </a:xfrm>
          <a:prstGeom prst="rect">
            <a:avLst/>
          </a:prstGeom>
          <a:noFill/>
        </p:spPr>
        <p:txBody>
          <a:bodyPr wrap="square" rtlCol="0">
            <a:spAutoFit/>
          </a:bodyPr>
          <a:lstStyle/>
          <a:p>
            <a:r>
              <a:rPr lang="nl-NL" sz="1400"/>
              <a:t>Gewijzigd gen</a:t>
            </a:r>
          </a:p>
        </p:txBody>
      </p:sp>
      <p:grpSp>
        <p:nvGrpSpPr>
          <p:cNvPr id="12" name="Group 11"/>
          <p:cNvGrpSpPr/>
          <p:nvPr/>
        </p:nvGrpSpPr>
        <p:grpSpPr>
          <a:xfrm>
            <a:off x="2642909" y="3050082"/>
            <a:ext cx="500798" cy="840037"/>
            <a:chOff x="3531767" y="2974624"/>
            <a:chExt cx="500798" cy="840037"/>
          </a:xfrm>
        </p:grpSpPr>
        <p:pic>
          <p:nvPicPr>
            <p:cNvPr id="201" name="Picture 200"/>
            <p:cNvPicPr>
              <a:picLocks noChangeAspect="1"/>
            </p:cNvPicPr>
            <p:nvPr/>
          </p:nvPicPr>
          <p:blipFill rotWithShape="1">
            <a:blip r:embed="rId5"/>
            <a:srcRect l="-1637" t="37611" r="87458" b="14803"/>
            <a:stretch/>
          </p:blipFill>
          <p:spPr>
            <a:xfrm flipH="1">
              <a:off x="3782260" y="2974624"/>
              <a:ext cx="250305" cy="840037"/>
            </a:xfrm>
            <a:prstGeom prst="rect">
              <a:avLst/>
            </a:prstGeom>
          </p:spPr>
        </p:pic>
        <p:pic>
          <p:nvPicPr>
            <p:cNvPr id="202" name="Picture 201"/>
            <p:cNvPicPr>
              <a:picLocks noChangeAspect="1"/>
            </p:cNvPicPr>
            <p:nvPr/>
          </p:nvPicPr>
          <p:blipFill rotWithShape="1">
            <a:blip r:embed="rId5"/>
            <a:srcRect l="-1637" t="37611" r="87201" b="14803"/>
            <a:stretch/>
          </p:blipFill>
          <p:spPr>
            <a:xfrm>
              <a:off x="3531767" y="2974624"/>
              <a:ext cx="254844" cy="840037"/>
            </a:xfrm>
            <a:prstGeom prst="rect">
              <a:avLst/>
            </a:prstGeom>
          </p:spPr>
        </p:pic>
      </p:grpSp>
      <p:grpSp>
        <p:nvGrpSpPr>
          <p:cNvPr id="22" name="Group 21"/>
          <p:cNvGrpSpPr/>
          <p:nvPr/>
        </p:nvGrpSpPr>
        <p:grpSpPr>
          <a:xfrm>
            <a:off x="1916693" y="3050082"/>
            <a:ext cx="423827" cy="905773"/>
            <a:chOff x="3241876" y="2961736"/>
            <a:chExt cx="423827" cy="905773"/>
          </a:xfrm>
        </p:grpSpPr>
        <p:pic>
          <p:nvPicPr>
            <p:cNvPr id="196" name="Picture 195"/>
            <p:cNvPicPr>
              <a:picLocks noChangeAspect="1"/>
            </p:cNvPicPr>
            <p:nvPr/>
          </p:nvPicPr>
          <p:blipFill rotWithShape="1">
            <a:blip r:embed="rId5"/>
            <a:srcRect l="87850" t="36880" b="11809"/>
            <a:stretch/>
          </p:blipFill>
          <p:spPr>
            <a:xfrm>
              <a:off x="3451224" y="2961736"/>
              <a:ext cx="214479" cy="905773"/>
            </a:xfrm>
            <a:prstGeom prst="rect">
              <a:avLst/>
            </a:prstGeom>
          </p:spPr>
        </p:pic>
        <p:pic>
          <p:nvPicPr>
            <p:cNvPr id="206" name="Picture 205"/>
            <p:cNvPicPr>
              <a:picLocks noChangeAspect="1"/>
            </p:cNvPicPr>
            <p:nvPr/>
          </p:nvPicPr>
          <p:blipFill rotWithShape="1">
            <a:blip r:embed="rId5"/>
            <a:srcRect l="87850" t="36880" b="11809"/>
            <a:stretch/>
          </p:blipFill>
          <p:spPr>
            <a:xfrm flipH="1">
              <a:off x="3241876" y="2961736"/>
              <a:ext cx="214479" cy="905773"/>
            </a:xfrm>
            <a:prstGeom prst="rect">
              <a:avLst/>
            </a:prstGeom>
          </p:spPr>
        </p:pic>
        <p:cxnSp>
          <p:nvCxnSpPr>
            <p:cNvPr id="16" name="Straight Connector 15"/>
            <p:cNvCxnSpPr/>
            <p:nvPr/>
          </p:nvCxnSpPr>
          <p:spPr>
            <a:xfrm>
              <a:off x="3451224" y="3571875"/>
              <a:ext cx="0" cy="152827"/>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07" name="Group 206"/>
          <p:cNvGrpSpPr/>
          <p:nvPr/>
        </p:nvGrpSpPr>
        <p:grpSpPr>
          <a:xfrm>
            <a:off x="4359743" y="3050082"/>
            <a:ext cx="500798" cy="840037"/>
            <a:chOff x="3531767" y="2974624"/>
            <a:chExt cx="500798" cy="840037"/>
          </a:xfrm>
        </p:grpSpPr>
        <p:pic>
          <p:nvPicPr>
            <p:cNvPr id="208" name="Picture 207"/>
            <p:cNvPicPr>
              <a:picLocks noChangeAspect="1"/>
            </p:cNvPicPr>
            <p:nvPr/>
          </p:nvPicPr>
          <p:blipFill rotWithShape="1">
            <a:blip r:embed="rId5"/>
            <a:srcRect l="-1637" t="37611" r="87458" b="14803"/>
            <a:stretch/>
          </p:blipFill>
          <p:spPr>
            <a:xfrm flipH="1">
              <a:off x="3782260" y="2974624"/>
              <a:ext cx="250305" cy="840037"/>
            </a:xfrm>
            <a:prstGeom prst="rect">
              <a:avLst/>
            </a:prstGeom>
          </p:spPr>
        </p:pic>
        <p:pic>
          <p:nvPicPr>
            <p:cNvPr id="209" name="Picture 208"/>
            <p:cNvPicPr>
              <a:picLocks noChangeAspect="1"/>
            </p:cNvPicPr>
            <p:nvPr/>
          </p:nvPicPr>
          <p:blipFill rotWithShape="1">
            <a:blip r:embed="rId5"/>
            <a:srcRect l="-1637" t="37611" r="87201" b="14803"/>
            <a:stretch/>
          </p:blipFill>
          <p:spPr>
            <a:xfrm>
              <a:off x="3531767" y="2974624"/>
              <a:ext cx="254844" cy="840037"/>
            </a:xfrm>
            <a:prstGeom prst="rect">
              <a:avLst/>
            </a:prstGeom>
          </p:spPr>
        </p:pic>
      </p:grpSp>
      <p:grpSp>
        <p:nvGrpSpPr>
          <p:cNvPr id="210" name="Group 209"/>
          <p:cNvGrpSpPr/>
          <p:nvPr/>
        </p:nvGrpSpPr>
        <p:grpSpPr>
          <a:xfrm>
            <a:off x="3623367" y="3050082"/>
            <a:ext cx="423827" cy="905773"/>
            <a:chOff x="3241876" y="2961736"/>
            <a:chExt cx="423827" cy="905773"/>
          </a:xfrm>
        </p:grpSpPr>
        <p:pic>
          <p:nvPicPr>
            <p:cNvPr id="211" name="Picture 210"/>
            <p:cNvPicPr>
              <a:picLocks noChangeAspect="1"/>
            </p:cNvPicPr>
            <p:nvPr/>
          </p:nvPicPr>
          <p:blipFill rotWithShape="1">
            <a:blip r:embed="rId5"/>
            <a:srcRect l="87850" t="36880" b="11809"/>
            <a:stretch/>
          </p:blipFill>
          <p:spPr>
            <a:xfrm>
              <a:off x="3451224" y="2961736"/>
              <a:ext cx="214479" cy="905773"/>
            </a:xfrm>
            <a:prstGeom prst="rect">
              <a:avLst/>
            </a:prstGeom>
          </p:spPr>
        </p:pic>
        <p:pic>
          <p:nvPicPr>
            <p:cNvPr id="212" name="Picture 211"/>
            <p:cNvPicPr>
              <a:picLocks noChangeAspect="1"/>
            </p:cNvPicPr>
            <p:nvPr/>
          </p:nvPicPr>
          <p:blipFill rotWithShape="1">
            <a:blip r:embed="rId5"/>
            <a:srcRect l="87850" t="36880" b="11809"/>
            <a:stretch/>
          </p:blipFill>
          <p:spPr>
            <a:xfrm flipH="1">
              <a:off x="3241876" y="2961736"/>
              <a:ext cx="214479" cy="905773"/>
            </a:xfrm>
            <a:prstGeom prst="rect">
              <a:avLst/>
            </a:prstGeom>
          </p:spPr>
        </p:pic>
        <p:cxnSp>
          <p:nvCxnSpPr>
            <p:cNvPr id="213" name="Straight Connector 212"/>
            <p:cNvCxnSpPr/>
            <p:nvPr/>
          </p:nvCxnSpPr>
          <p:spPr>
            <a:xfrm>
              <a:off x="3451224" y="3571875"/>
              <a:ext cx="0" cy="152827"/>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14" name="Group 213"/>
          <p:cNvGrpSpPr/>
          <p:nvPr/>
        </p:nvGrpSpPr>
        <p:grpSpPr>
          <a:xfrm>
            <a:off x="4414397" y="3869976"/>
            <a:ext cx="400380" cy="171757"/>
            <a:chOff x="1749763" y="1679793"/>
            <a:chExt cx="284542" cy="122064"/>
          </a:xfrm>
        </p:grpSpPr>
        <p:sp>
          <p:nvSpPr>
            <p:cNvPr id="215" name="Oval 214"/>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6" name="Oval 215"/>
            <p:cNvSpPr/>
            <p:nvPr/>
          </p:nvSpPr>
          <p:spPr>
            <a:xfrm>
              <a:off x="1912241" y="1679793"/>
              <a:ext cx="122064" cy="122064"/>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17" name="Group 216"/>
          <p:cNvGrpSpPr/>
          <p:nvPr/>
        </p:nvGrpSpPr>
        <p:grpSpPr>
          <a:xfrm>
            <a:off x="3623367" y="3869976"/>
            <a:ext cx="400380" cy="171757"/>
            <a:chOff x="1749763" y="1679793"/>
            <a:chExt cx="284542" cy="122064"/>
          </a:xfrm>
        </p:grpSpPr>
        <p:sp>
          <p:nvSpPr>
            <p:cNvPr id="218" name="Oval 217"/>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9" name="Oval 218"/>
            <p:cNvSpPr/>
            <p:nvPr/>
          </p:nvSpPr>
          <p:spPr>
            <a:xfrm>
              <a:off x="1912241" y="1679793"/>
              <a:ext cx="122064" cy="122064"/>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20" name="Group 219"/>
          <p:cNvGrpSpPr/>
          <p:nvPr/>
        </p:nvGrpSpPr>
        <p:grpSpPr>
          <a:xfrm>
            <a:off x="2705637" y="3869976"/>
            <a:ext cx="400380" cy="171757"/>
            <a:chOff x="1749763" y="1679793"/>
            <a:chExt cx="284542" cy="122064"/>
          </a:xfrm>
        </p:grpSpPr>
        <p:sp>
          <p:nvSpPr>
            <p:cNvPr id="221" name="Oval 220"/>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2" name="Oval 221"/>
            <p:cNvSpPr/>
            <p:nvPr/>
          </p:nvSpPr>
          <p:spPr>
            <a:xfrm>
              <a:off x="1912241"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23" name="Group 222"/>
          <p:cNvGrpSpPr/>
          <p:nvPr/>
        </p:nvGrpSpPr>
        <p:grpSpPr>
          <a:xfrm>
            <a:off x="1930982" y="3869976"/>
            <a:ext cx="400380" cy="171757"/>
            <a:chOff x="1749763" y="1679793"/>
            <a:chExt cx="284542" cy="122064"/>
          </a:xfrm>
        </p:grpSpPr>
        <p:sp>
          <p:nvSpPr>
            <p:cNvPr id="224" name="Oval 223"/>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5" name="Oval 224"/>
            <p:cNvSpPr/>
            <p:nvPr/>
          </p:nvSpPr>
          <p:spPr>
            <a:xfrm>
              <a:off x="1912241"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229" name="Picture 228">
            <a:extLst>
              <a:ext uri="{FF2B5EF4-FFF2-40B4-BE49-F238E27FC236}">
                <a16:creationId xmlns:a16="http://schemas.microsoft.com/office/drawing/2014/main" id="{1B789841-BA58-D243-8046-AFCE18504FC3}"/>
              </a:ext>
            </a:extLst>
          </p:cNvPr>
          <p:cNvPicPr>
            <a:picLocks noChangeAspect="1"/>
          </p:cNvPicPr>
          <p:nvPr/>
        </p:nvPicPr>
        <p:blipFill>
          <a:blip r:embed="rId6">
            <a:alphaModFix amt="60000"/>
            <a:duotone>
              <a:prstClr val="black"/>
              <a:schemeClr val="accent2">
                <a:tint val="45000"/>
                <a:satMod val="400000"/>
              </a:schemeClr>
            </a:duotone>
          </a:blip>
          <a:stretch>
            <a:fillRect/>
          </a:stretch>
        </p:blipFill>
        <p:spPr>
          <a:xfrm rot="10800000" flipH="1">
            <a:off x="3338942" y="4127985"/>
            <a:ext cx="1645086" cy="581253"/>
          </a:xfrm>
          <a:prstGeom prst="rect">
            <a:avLst/>
          </a:prstGeom>
        </p:spPr>
      </p:pic>
      <p:sp>
        <p:nvSpPr>
          <p:cNvPr id="230" name="TextBox 229">
            <a:extLst>
              <a:ext uri="{FF2B5EF4-FFF2-40B4-BE49-F238E27FC236}">
                <a16:creationId xmlns:a16="http://schemas.microsoft.com/office/drawing/2014/main" id="{23A7F34B-A652-7147-AF23-03A4B0A1CF31}"/>
              </a:ext>
            </a:extLst>
          </p:cNvPr>
          <p:cNvSpPr txBox="1"/>
          <p:nvPr/>
        </p:nvSpPr>
        <p:spPr>
          <a:xfrm>
            <a:off x="1571689" y="4246053"/>
            <a:ext cx="1768589" cy="323165"/>
          </a:xfrm>
          <a:prstGeom prst="rect">
            <a:avLst/>
          </a:prstGeom>
          <a:noFill/>
        </p:spPr>
        <p:txBody>
          <a:bodyPr wrap="square" rtlCol="0">
            <a:spAutoFit/>
          </a:bodyPr>
          <a:lstStyle/>
          <a:p>
            <a:pPr algn="ctr"/>
            <a:r>
              <a:rPr lang="nl-NL" sz="1500" b="1" dirty="0">
                <a:cs typeface="Calibri"/>
              </a:rPr>
              <a:t>50% niet getroffen</a:t>
            </a:r>
          </a:p>
        </p:txBody>
      </p:sp>
      <p:sp>
        <p:nvSpPr>
          <p:cNvPr id="231" name="TextBox 230">
            <a:extLst>
              <a:ext uri="{FF2B5EF4-FFF2-40B4-BE49-F238E27FC236}">
                <a16:creationId xmlns:a16="http://schemas.microsoft.com/office/drawing/2014/main" id="{23A7F34B-A652-7147-AF23-03A4B0A1CF31}"/>
              </a:ext>
            </a:extLst>
          </p:cNvPr>
          <p:cNvSpPr txBox="1"/>
          <p:nvPr/>
        </p:nvSpPr>
        <p:spPr>
          <a:xfrm>
            <a:off x="3338942" y="4246053"/>
            <a:ext cx="1576768" cy="323165"/>
          </a:xfrm>
          <a:prstGeom prst="rect">
            <a:avLst/>
          </a:prstGeom>
          <a:noFill/>
        </p:spPr>
        <p:txBody>
          <a:bodyPr wrap="square" rtlCol="0">
            <a:spAutoFit/>
          </a:bodyPr>
          <a:lstStyle/>
          <a:p>
            <a:pPr algn="ctr"/>
            <a:r>
              <a:rPr lang="nl-NL" sz="1500" b="1">
                <a:cs typeface="Calibri"/>
              </a:rPr>
              <a:t>50% getroffen</a:t>
            </a:r>
          </a:p>
        </p:txBody>
      </p:sp>
      <p:cxnSp>
        <p:nvCxnSpPr>
          <p:cNvPr id="25" name="Straight Connector 24"/>
          <p:cNvCxnSpPr/>
          <p:nvPr/>
        </p:nvCxnSpPr>
        <p:spPr>
          <a:xfrm flipH="1">
            <a:off x="2187335" y="2513333"/>
            <a:ext cx="738150" cy="625555"/>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232" name="Straight Connector 231"/>
          <p:cNvCxnSpPr/>
          <p:nvPr/>
        </p:nvCxnSpPr>
        <p:spPr>
          <a:xfrm flipH="1">
            <a:off x="2893402" y="2538066"/>
            <a:ext cx="34148" cy="552085"/>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234" name="Straight Connector 233"/>
          <p:cNvCxnSpPr/>
          <p:nvPr/>
        </p:nvCxnSpPr>
        <p:spPr>
          <a:xfrm>
            <a:off x="3160781" y="2538066"/>
            <a:ext cx="634343" cy="600822"/>
          </a:xfrm>
          <a:prstGeom prst="line">
            <a:avLst/>
          </a:prstGeom>
          <a:ln w="1905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6" name="Straight Connector 235"/>
          <p:cNvCxnSpPr/>
          <p:nvPr/>
        </p:nvCxnSpPr>
        <p:spPr>
          <a:xfrm>
            <a:off x="3235867" y="2534888"/>
            <a:ext cx="1290778" cy="597444"/>
          </a:xfrm>
          <a:prstGeom prst="line">
            <a:avLst/>
          </a:prstGeom>
          <a:ln w="1905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241" name="Straight Connector 240"/>
          <p:cNvCxnSpPr>
            <a:stCxn id="186" idx="3"/>
          </p:cNvCxnSpPr>
          <p:nvPr/>
        </p:nvCxnSpPr>
        <p:spPr>
          <a:xfrm flipH="1">
            <a:off x="2224068" y="2577709"/>
            <a:ext cx="1291370" cy="593194"/>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243" name="Straight Connector 242"/>
          <p:cNvCxnSpPr/>
          <p:nvPr/>
        </p:nvCxnSpPr>
        <p:spPr>
          <a:xfrm>
            <a:off x="3592552" y="2561892"/>
            <a:ext cx="245294" cy="568802"/>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249" name="Straight Connector 248"/>
          <p:cNvCxnSpPr/>
          <p:nvPr/>
        </p:nvCxnSpPr>
        <p:spPr>
          <a:xfrm flipH="1">
            <a:off x="2937776" y="2525488"/>
            <a:ext cx="845057" cy="568802"/>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252" name="Straight Connector 251"/>
          <p:cNvCxnSpPr/>
          <p:nvPr/>
        </p:nvCxnSpPr>
        <p:spPr>
          <a:xfrm>
            <a:off x="3821459" y="2514403"/>
            <a:ext cx="748307" cy="597444"/>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pic>
        <p:nvPicPr>
          <p:cNvPr id="74" name="Picture 73">
            <a:extLst>
              <a:ext uri="{FF2B5EF4-FFF2-40B4-BE49-F238E27FC236}">
                <a16:creationId xmlns:a16="http://schemas.microsoft.com/office/drawing/2014/main" id="{DC91B358-605B-4B5E-B537-7DF879D25210}"/>
              </a:ext>
            </a:extLst>
          </p:cNvPr>
          <p:cNvPicPr>
            <a:picLocks noChangeAspect="1"/>
          </p:cNvPicPr>
          <p:nvPr/>
        </p:nvPicPr>
        <p:blipFill>
          <a:blip r:embed="rId6">
            <a:alphaModFix amt="60000"/>
            <a:duotone>
              <a:prstClr val="black"/>
              <a:schemeClr val="accent2">
                <a:tint val="45000"/>
                <a:satMod val="400000"/>
              </a:schemeClr>
            </a:duotone>
          </a:blip>
          <a:stretch>
            <a:fillRect/>
          </a:stretch>
        </p:blipFill>
        <p:spPr>
          <a:xfrm rot="10800000">
            <a:off x="6510421" y="4041733"/>
            <a:ext cx="4998864" cy="1867108"/>
          </a:xfrm>
          <a:prstGeom prst="rect">
            <a:avLst/>
          </a:prstGeom>
        </p:spPr>
      </p:pic>
      <p:pic>
        <p:nvPicPr>
          <p:cNvPr id="75" name="Picture 74">
            <a:extLst>
              <a:ext uri="{FF2B5EF4-FFF2-40B4-BE49-F238E27FC236}">
                <a16:creationId xmlns:a16="http://schemas.microsoft.com/office/drawing/2014/main" id="{004EFE78-626A-4FC1-99F4-1527478495F7}"/>
              </a:ext>
            </a:extLst>
          </p:cNvPr>
          <p:cNvPicPr>
            <a:picLocks noChangeAspect="1"/>
          </p:cNvPicPr>
          <p:nvPr/>
        </p:nvPicPr>
        <p:blipFill>
          <a:blip r:embed="rId6">
            <a:alphaModFix amt="60000"/>
            <a:duotone>
              <a:prstClr val="black"/>
              <a:schemeClr val="accent2">
                <a:tint val="45000"/>
                <a:satMod val="400000"/>
              </a:schemeClr>
            </a:duotone>
          </a:blip>
          <a:stretch>
            <a:fillRect/>
          </a:stretch>
        </p:blipFill>
        <p:spPr>
          <a:xfrm rot="10800000" flipH="1">
            <a:off x="6510421" y="449954"/>
            <a:ext cx="4998864" cy="1704117"/>
          </a:xfrm>
          <a:prstGeom prst="rect">
            <a:avLst/>
          </a:prstGeom>
        </p:spPr>
      </p:pic>
      <p:sp>
        <p:nvSpPr>
          <p:cNvPr id="76" name="TextBox 75">
            <a:extLst>
              <a:ext uri="{FF2B5EF4-FFF2-40B4-BE49-F238E27FC236}">
                <a16:creationId xmlns:a16="http://schemas.microsoft.com/office/drawing/2014/main" id="{2901E943-554F-4B57-88B7-A899CF498FC1}"/>
              </a:ext>
            </a:extLst>
          </p:cNvPr>
          <p:cNvSpPr txBox="1"/>
          <p:nvPr/>
        </p:nvSpPr>
        <p:spPr>
          <a:xfrm>
            <a:off x="6793028" y="797034"/>
            <a:ext cx="4388493" cy="1107996"/>
          </a:xfrm>
          <a:prstGeom prst="rect">
            <a:avLst/>
          </a:prstGeom>
          <a:noFill/>
        </p:spPr>
        <p:txBody>
          <a:bodyPr wrap="square" rtlCol="0">
            <a:spAutoFit/>
          </a:bodyPr>
          <a:lstStyle/>
          <a:p>
            <a:pPr algn="ctr"/>
            <a:r>
              <a:rPr lang="nl-NL" sz="2200" dirty="0"/>
              <a:t>AHP is erfelijk. Dit betekent dat </a:t>
            </a:r>
            <a:br>
              <a:rPr lang="nl-NL" sz="2200" dirty="0"/>
            </a:br>
            <a:r>
              <a:rPr lang="nl-NL" sz="2200" dirty="0"/>
              <a:t>het van de ene generatie naar de volgende kan worden doorgegeven.</a:t>
            </a:r>
            <a:r>
              <a:rPr lang="nl-NL" sz="2200" baseline="30000" dirty="0">
                <a:cs typeface="Calibri"/>
              </a:rPr>
              <a:t>1</a:t>
            </a:r>
          </a:p>
        </p:txBody>
      </p:sp>
      <p:sp>
        <p:nvSpPr>
          <p:cNvPr id="77" name="TextBox 76">
            <a:extLst>
              <a:ext uri="{FF2B5EF4-FFF2-40B4-BE49-F238E27FC236}">
                <a16:creationId xmlns:a16="http://schemas.microsoft.com/office/drawing/2014/main" id="{73D85CF0-C254-4FE3-A783-65043110B9A5}"/>
              </a:ext>
            </a:extLst>
          </p:cNvPr>
          <p:cNvSpPr txBox="1"/>
          <p:nvPr/>
        </p:nvSpPr>
        <p:spPr>
          <a:xfrm>
            <a:off x="6959390" y="4456520"/>
            <a:ext cx="4183014" cy="1107996"/>
          </a:xfrm>
          <a:prstGeom prst="rect">
            <a:avLst/>
          </a:prstGeom>
          <a:noFill/>
        </p:spPr>
        <p:txBody>
          <a:bodyPr wrap="square" rtlCol="0">
            <a:spAutoFit/>
          </a:bodyPr>
          <a:lstStyle/>
          <a:p>
            <a:pPr algn="ctr"/>
            <a:r>
              <a:rPr lang="nl-NL" sz="2200" dirty="0"/>
              <a:t>De meeste mensen die de genmutatie hebben, ontwikkelen echter geen symptomen.</a:t>
            </a:r>
            <a:r>
              <a:rPr lang="nl-NL" sz="2200" baseline="30000" dirty="0"/>
              <a:t>1</a:t>
            </a:r>
          </a:p>
        </p:txBody>
      </p:sp>
      <p:pic>
        <p:nvPicPr>
          <p:cNvPr id="78" name="Picture 77">
            <a:extLst>
              <a:ext uri="{FF2B5EF4-FFF2-40B4-BE49-F238E27FC236}">
                <a16:creationId xmlns:a16="http://schemas.microsoft.com/office/drawing/2014/main" id="{004EFE78-626A-4FC1-99F4-1527478495F7}"/>
              </a:ext>
            </a:extLst>
          </p:cNvPr>
          <p:cNvPicPr>
            <a:picLocks noChangeAspect="1"/>
          </p:cNvPicPr>
          <p:nvPr/>
        </p:nvPicPr>
        <p:blipFill>
          <a:blip r:embed="rId6">
            <a:alphaModFix amt="60000"/>
            <a:duotone>
              <a:prstClr val="black"/>
              <a:schemeClr val="accent2">
                <a:tint val="45000"/>
                <a:satMod val="400000"/>
              </a:schemeClr>
            </a:duotone>
          </a:blip>
          <a:stretch>
            <a:fillRect/>
          </a:stretch>
        </p:blipFill>
        <p:spPr>
          <a:xfrm flipH="1">
            <a:off x="6510421" y="2259788"/>
            <a:ext cx="4998864" cy="1704117"/>
          </a:xfrm>
          <a:prstGeom prst="rect">
            <a:avLst/>
          </a:prstGeom>
        </p:spPr>
      </p:pic>
      <p:sp>
        <p:nvSpPr>
          <p:cNvPr id="79" name="TextBox 78">
            <a:extLst>
              <a:ext uri="{FF2B5EF4-FFF2-40B4-BE49-F238E27FC236}">
                <a16:creationId xmlns:a16="http://schemas.microsoft.com/office/drawing/2014/main" id="{2901E943-554F-4B57-88B7-A899CF498FC1}"/>
              </a:ext>
            </a:extLst>
          </p:cNvPr>
          <p:cNvSpPr txBox="1"/>
          <p:nvPr/>
        </p:nvSpPr>
        <p:spPr>
          <a:xfrm>
            <a:off x="6952053" y="2765892"/>
            <a:ext cx="4171782" cy="769441"/>
          </a:xfrm>
          <a:prstGeom prst="rect">
            <a:avLst/>
          </a:prstGeom>
          <a:noFill/>
        </p:spPr>
        <p:txBody>
          <a:bodyPr wrap="square" rtlCol="0">
            <a:spAutoFit/>
          </a:bodyPr>
          <a:lstStyle/>
          <a:p>
            <a:pPr algn="ctr"/>
            <a:r>
              <a:rPr lang="nl-NL" sz="2200" dirty="0"/>
              <a:t> Als u de mutatie erft, ontwikkelt</a:t>
            </a:r>
            <a:br>
              <a:rPr lang="nl-NL" sz="2200" dirty="0"/>
            </a:br>
            <a:r>
              <a:rPr lang="nl-NL" sz="2200" dirty="0"/>
              <a:t>u mogelijk symptomen.</a:t>
            </a:r>
            <a:r>
              <a:rPr lang="nl-NL" sz="2200" baseline="30000" dirty="0"/>
              <a:t>1</a:t>
            </a:r>
          </a:p>
        </p:txBody>
      </p:sp>
    </p:spTree>
    <p:extLst>
      <p:ext uri="{BB962C8B-B14F-4D97-AF65-F5344CB8AC3E}">
        <p14:creationId xmlns:p14="http://schemas.microsoft.com/office/powerpoint/2010/main" val="13458660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Wat u moet weten over AHP</a:t>
            </a:r>
          </a:p>
        </p:txBody>
      </p:sp>
      <p:sp>
        <p:nvSpPr>
          <p:cNvPr id="9" name="Slide Number Placeholder 8"/>
          <p:cNvSpPr>
            <a:spLocks noGrp="1"/>
          </p:cNvSpPr>
          <p:nvPr>
            <p:ph type="sldNum" sz="quarter" idx="12"/>
          </p:nvPr>
        </p:nvSpPr>
        <p:spPr/>
        <p:txBody>
          <a:bodyPr/>
          <a:lstStyle/>
          <a:p>
            <a:fld id="{DE3260E4-ED7B-584B-A073-E37901C7426D}" type="slidenum">
              <a:rPr lang="en-US" smtClean="0"/>
              <a:t>6</a:t>
            </a:fld>
            <a:endParaRPr lang="en-US"/>
          </a:p>
        </p:txBody>
      </p:sp>
      <p:sp>
        <p:nvSpPr>
          <p:cNvPr id="10" name="Footer Placeholder 6"/>
          <p:cNvSpPr>
            <a:spLocks noGrp="1"/>
          </p:cNvSpPr>
          <p:nvPr>
            <p:ph type="ftr" sz="quarter" idx="11"/>
          </p:nvPr>
        </p:nvSpPr>
        <p:spPr>
          <a:xfrm>
            <a:off x="479593" y="6400147"/>
            <a:ext cx="11569532" cy="365125"/>
          </a:xfrm>
        </p:spPr>
        <p:txBody>
          <a:bodyPr/>
          <a:lstStyle/>
          <a:p>
            <a:pPr>
              <a:spcAft>
                <a:spcPts val="300"/>
              </a:spcAft>
              <a:tabLst>
                <a:tab pos="7543800" algn="l"/>
              </a:tabLst>
            </a:pPr>
            <a:r>
              <a:rPr lang="nl-NL" sz="800" dirty="0">
                <a:solidFill>
                  <a:schemeClr val="bg2">
                    <a:lumMod val="50000"/>
                  </a:schemeClr>
                </a:solidFill>
              </a:rPr>
              <a:t>AHP: Acute hepatische porfyrie	In dit materiaal is geen informatie over medische producten van Alnylam opgenomen. </a:t>
            </a:r>
          </a:p>
          <a:p>
            <a:pPr marL="228600" indent="-228600">
              <a:buFont typeface="+mj-lt"/>
              <a:buAutoNum type="arabicPeriod"/>
            </a:pPr>
            <a:r>
              <a:rPr lang="nl-NL" sz="800" dirty="0">
                <a:solidFill>
                  <a:schemeClr val="bg2">
                    <a:lumMod val="50000"/>
                  </a:schemeClr>
                </a:solidFill>
              </a:rPr>
              <a:t>Wang B, Rudnick S, Cengia B, Bonkovsky HL. Acute Hepatic Porphyrias: Review and Recent Progress. Hepatol Commun. 2018;3(2):193-206. Gepubliceerd op 20 dec 2018. doi:10.1002/hep4.1297</a:t>
            </a:r>
          </a:p>
          <a:p>
            <a:pPr marL="228600" indent="-228600">
              <a:buFont typeface="+mj-lt"/>
              <a:buAutoNum type="arabicPeriod"/>
            </a:pPr>
            <a:r>
              <a:rPr lang="nl-NL" sz="800" dirty="0"/>
              <a:t>Anderson KE, Bloomer JR, Bonkovsky HL, et al. Recommendations for the diagnosis and treatment of the acute porphyrias [published correction appears in Ann Intern Med. 16 aug 2005;143(4):316]. Ann Intern Med. 2005;142(6):439-450. doi:10.7326/0003-4819-142-6-200503150-00010.</a:t>
            </a:r>
          </a:p>
        </p:txBody>
      </p:sp>
      <p:pic>
        <p:nvPicPr>
          <p:cNvPr id="13" name="Picture 12">
            <a:extLst>
              <a:ext uri="{FF2B5EF4-FFF2-40B4-BE49-F238E27FC236}">
                <a16:creationId xmlns:a16="http://schemas.microsoft.com/office/drawing/2014/main" id="{0BD8F98E-D617-4343-BFF1-6D4B8C958E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503" y="598752"/>
            <a:ext cx="5736949" cy="596900"/>
          </a:xfrm>
          <a:prstGeom prst="rect">
            <a:avLst/>
          </a:prstGeom>
        </p:spPr>
      </p:pic>
      <p:pic>
        <p:nvPicPr>
          <p:cNvPr id="17" name="Picture 16" descr="wonkybox.png"/>
          <p:cNvPicPr>
            <a:picLocks noChangeAspect="1"/>
          </p:cNvPicPr>
          <p:nvPr/>
        </p:nvPicPr>
        <p:blipFill>
          <a:blip r:embed="rId4">
            <a:alphaModFix amt="7000"/>
            <a:extLst>
              <a:ext uri="{28A0092B-C50C-407E-A947-70E740481C1C}">
                <a14:useLocalDpi xmlns:a14="http://schemas.microsoft.com/office/drawing/2010/main"/>
              </a:ext>
            </a:extLst>
          </a:blip>
          <a:stretch>
            <a:fillRect/>
          </a:stretch>
        </p:blipFill>
        <p:spPr>
          <a:xfrm>
            <a:off x="263291" y="1116277"/>
            <a:ext cx="3885371" cy="4947974"/>
          </a:xfrm>
          <a:prstGeom prst="rect">
            <a:avLst/>
          </a:prstGeom>
        </p:spPr>
      </p:pic>
      <p:pic>
        <p:nvPicPr>
          <p:cNvPr id="22" name="Picture 21" descr="wonkybox.png"/>
          <p:cNvPicPr>
            <a:picLocks noChangeAspect="1"/>
          </p:cNvPicPr>
          <p:nvPr/>
        </p:nvPicPr>
        <p:blipFill>
          <a:blip r:embed="rId4">
            <a:alphaModFix amt="7000"/>
            <a:extLst>
              <a:ext uri="{28A0092B-C50C-407E-A947-70E740481C1C}">
                <a14:useLocalDpi xmlns:a14="http://schemas.microsoft.com/office/drawing/2010/main"/>
              </a:ext>
            </a:extLst>
          </a:blip>
          <a:stretch>
            <a:fillRect/>
          </a:stretch>
        </p:blipFill>
        <p:spPr>
          <a:xfrm rot="10800000">
            <a:off x="4157565" y="1116276"/>
            <a:ext cx="3885371" cy="4947974"/>
          </a:xfrm>
          <a:prstGeom prst="rect">
            <a:avLst/>
          </a:prstGeom>
        </p:spPr>
      </p:pic>
      <p:pic>
        <p:nvPicPr>
          <p:cNvPr id="23" name="Picture 22" descr="wonkybox.png"/>
          <p:cNvPicPr>
            <a:picLocks noChangeAspect="1"/>
          </p:cNvPicPr>
          <p:nvPr/>
        </p:nvPicPr>
        <p:blipFill>
          <a:blip r:embed="rId4">
            <a:alphaModFix amt="7000"/>
            <a:extLst>
              <a:ext uri="{28A0092B-C50C-407E-A947-70E740481C1C}">
                <a14:useLocalDpi xmlns:a14="http://schemas.microsoft.com/office/drawing/2010/main"/>
              </a:ext>
            </a:extLst>
          </a:blip>
          <a:stretch>
            <a:fillRect/>
          </a:stretch>
        </p:blipFill>
        <p:spPr>
          <a:xfrm>
            <a:off x="8051844" y="1116277"/>
            <a:ext cx="3885371" cy="4947974"/>
          </a:xfrm>
          <a:prstGeom prst="rect">
            <a:avLst/>
          </a:prstGeom>
        </p:spPr>
      </p:pic>
      <p:sp>
        <p:nvSpPr>
          <p:cNvPr id="24" name="TextBox 23">
            <a:extLst>
              <a:ext uri="{FF2B5EF4-FFF2-40B4-BE49-F238E27FC236}">
                <a16:creationId xmlns:a16="http://schemas.microsoft.com/office/drawing/2014/main" id="{23A7F34B-A652-7147-AF23-03A4B0A1CF31}"/>
              </a:ext>
            </a:extLst>
          </p:cNvPr>
          <p:cNvSpPr txBox="1"/>
          <p:nvPr/>
        </p:nvSpPr>
        <p:spPr>
          <a:xfrm>
            <a:off x="529509" y="3600597"/>
            <a:ext cx="3384769" cy="1785104"/>
          </a:xfrm>
          <a:prstGeom prst="rect">
            <a:avLst/>
          </a:prstGeom>
          <a:noFill/>
        </p:spPr>
        <p:txBody>
          <a:bodyPr wrap="square" rtlCol="0">
            <a:spAutoFit/>
          </a:bodyPr>
          <a:lstStyle/>
          <a:p>
            <a:pPr algn="ctr"/>
            <a:r>
              <a:rPr lang="nl-NL" sz="2200" dirty="0"/>
              <a:t>Mannen en vrouwen hebben evenveel kans om het gewijzigde gen te erven, maar </a:t>
            </a:r>
            <a:r>
              <a:rPr lang="nl-NL" sz="2200" b="1" dirty="0"/>
              <a:t>vrouwen hebben vaker symptomen</a:t>
            </a:r>
            <a:r>
              <a:rPr lang="nl-NL" sz="2200" dirty="0"/>
              <a:t>.</a:t>
            </a:r>
            <a:r>
              <a:rPr lang="nl-NL" sz="2200" baseline="30000" dirty="0"/>
              <a:t>1</a:t>
            </a:r>
          </a:p>
        </p:txBody>
      </p:sp>
      <p:sp>
        <p:nvSpPr>
          <p:cNvPr id="25" name="TextBox 24">
            <a:extLst>
              <a:ext uri="{FF2B5EF4-FFF2-40B4-BE49-F238E27FC236}">
                <a16:creationId xmlns:a16="http://schemas.microsoft.com/office/drawing/2014/main" id="{23A7F34B-A652-7147-AF23-03A4B0A1CF31}"/>
              </a:ext>
            </a:extLst>
          </p:cNvPr>
          <p:cNvSpPr txBox="1"/>
          <p:nvPr/>
        </p:nvSpPr>
        <p:spPr>
          <a:xfrm>
            <a:off x="4541228" y="3600597"/>
            <a:ext cx="3092137" cy="1446550"/>
          </a:xfrm>
          <a:prstGeom prst="rect">
            <a:avLst/>
          </a:prstGeom>
          <a:noFill/>
        </p:spPr>
        <p:txBody>
          <a:bodyPr wrap="square" rtlCol="0">
            <a:spAutoFit/>
          </a:bodyPr>
          <a:lstStyle/>
          <a:p>
            <a:pPr algn="ctr"/>
            <a:r>
              <a:rPr lang="nl-NL" sz="2200" dirty="0"/>
              <a:t>De eerste aanval is </a:t>
            </a:r>
          </a:p>
          <a:p>
            <a:pPr algn="ctr"/>
            <a:r>
              <a:rPr lang="nl-NL" sz="2200" dirty="0"/>
              <a:t>vaak na de puberteit, </a:t>
            </a:r>
          </a:p>
          <a:p>
            <a:pPr algn="ctr"/>
            <a:r>
              <a:rPr lang="nl-NL" sz="2200" b="1" dirty="0"/>
              <a:t>tussen 14 en 45 jaar oud.</a:t>
            </a:r>
            <a:r>
              <a:rPr lang="nl-NL" sz="2200" baseline="30000" dirty="0"/>
              <a:t>1</a:t>
            </a:r>
          </a:p>
        </p:txBody>
      </p:sp>
      <p:sp>
        <p:nvSpPr>
          <p:cNvPr id="26" name="TextBox 25">
            <a:extLst>
              <a:ext uri="{FF2B5EF4-FFF2-40B4-BE49-F238E27FC236}">
                <a16:creationId xmlns:a16="http://schemas.microsoft.com/office/drawing/2014/main" id="{23A7F34B-A652-7147-AF23-03A4B0A1CF31}"/>
              </a:ext>
            </a:extLst>
          </p:cNvPr>
          <p:cNvSpPr txBox="1"/>
          <p:nvPr/>
        </p:nvSpPr>
        <p:spPr>
          <a:xfrm>
            <a:off x="8404256" y="3600597"/>
            <a:ext cx="3200222" cy="1107996"/>
          </a:xfrm>
          <a:prstGeom prst="rect">
            <a:avLst/>
          </a:prstGeom>
          <a:noFill/>
        </p:spPr>
        <p:txBody>
          <a:bodyPr wrap="square" rtlCol="0">
            <a:spAutoFit/>
          </a:bodyPr>
          <a:lstStyle/>
          <a:p>
            <a:pPr algn="ctr"/>
            <a:r>
              <a:rPr lang="nl-NL" sz="2200" dirty="0"/>
              <a:t> De AHP-mutatie kan </a:t>
            </a:r>
            <a:r>
              <a:rPr lang="nl-NL" sz="2200" b="1" dirty="0"/>
              <a:t>generaties lang onopgemerkt blijven.</a:t>
            </a:r>
            <a:r>
              <a:rPr lang="nl-NL" sz="2200" baseline="30000" dirty="0"/>
              <a:t>2</a:t>
            </a:r>
          </a:p>
        </p:txBody>
      </p:sp>
      <p:sp>
        <p:nvSpPr>
          <p:cNvPr id="27" name="Oval 26"/>
          <p:cNvSpPr/>
          <p:nvPr/>
        </p:nvSpPr>
        <p:spPr>
          <a:xfrm>
            <a:off x="1250722" y="1873250"/>
            <a:ext cx="1346428" cy="1346428"/>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 name="Oval 27"/>
          <p:cNvSpPr/>
          <p:nvPr/>
        </p:nvSpPr>
        <p:spPr>
          <a:xfrm>
            <a:off x="5219472" y="1873250"/>
            <a:ext cx="1346428" cy="1346428"/>
          </a:xfrm>
          <a:prstGeom prst="ellipse">
            <a:avLst/>
          </a:prstGeom>
          <a:solidFill>
            <a:srgbClr val="47B290"/>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Oval 28"/>
          <p:cNvSpPr/>
          <p:nvPr/>
        </p:nvSpPr>
        <p:spPr>
          <a:xfrm>
            <a:off x="9257186" y="1873250"/>
            <a:ext cx="1346428" cy="1346428"/>
          </a:xfrm>
          <a:prstGeom prst="ellipse">
            <a:avLst/>
          </a:prstGeom>
          <a:solidFill>
            <a:srgbClr val="47B290"/>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31" name="Picture 30"/>
          <p:cNvPicPr>
            <a:picLocks noChangeAspect="1"/>
          </p:cNvPicPr>
          <p:nvPr/>
        </p:nvPicPr>
        <p:blipFill>
          <a:blip r:embed="rId5"/>
          <a:stretch>
            <a:fillRect/>
          </a:stretch>
        </p:blipFill>
        <p:spPr>
          <a:xfrm>
            <a:off x="1509797" y="1777999"/>
            <a:ext cx="1412875" cy="1412875"/>
          </a:xfrm>
          <a:prstGeom prst="rect">
            <a:avLst/>
          </a:prstGeom>
        </p:spPr>
      </p:pic>
      <p:pic>
        <p:nvPicPr>
          <p:cNvPr id="32" name="Picture 31"/>
          <p:cNvPicPr>
            <a:picLocks noChangeAspect="1"/>
          </p:cNvPicPr>
          <p:nvPr/>
        </p:nvPicPr>
        <p:blipFill>
          <a:blip r:embed="rId6"/>
          <a:stretch>
            <a:fillRect/>
          </a:stretch>
        </p:blipFill>
        <p:spPr>
          <a:xfrm>
            <a:off x="9382704" y="1949678"/>
            <a:ext cx="1270000" cy="1270000"/>
          </a:xfrm>
          <a:prstGeom prst="rect">
            <a:avLst/>
          </a:prstGeom>
        </p:spPr>
      </p:pic>
      <p:pic>
        <p:nvPicPr>
          <p:cNvPr id="33" name="Picture 32"/>
          <p:cNvPicPr>
            <a:picLocks noChangeAspect="1"/>
          </p:cNvPicPr>
          <p:nvPr/>
        </p:nvPicPr>
        <p:blipFill>
          <a:blip r:embed="rId7"/>
          <a:stretch>
            <a:fillRect/>
          </a:stretch>
        </p:blipFill>
        <p:spPr>
          <a:xfrm>
            <a:off x="5311860" y="1679804"/>
            <a:ext cx="1587499" cy="1587499"/>
          </a:xfrm>
          <a:prstGeom prst="rect">
            <a:avLst/>
          </a:prstGeom>
        </p:spPr>
      </p:pic>
    </p:spTree>
    <p:extLst>
      <p:ext uri="{BB962C8B-B14F-4D97-AF65-F5344CB8AC3E}">
        <p14:creationId xmlns:p14="http://schemas.microsoft.com/office/powerpoint/2010/main" val="3513696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4">
                <a:tint val="45000"/>
                <a:satMod val="400000"/>
              </a:schemeClr>
            </a:duotone>
          </a:blip>
          <a:stretch>
            <a:fillRect/>
          </a:stretch>
        </p:blipFill>
        <p:spPr>
          <a:xfrm rot="10800000">
            <a:off x="5501384" y="3190873"/>
            <a:ext cx="5944489" cy="2428876"/>
          </a:xfrm>
          <a:prstGeom prst="rect">
            <a:avLst/>
          </a:prstGeom>
        </p:spPr>
      </p:pic>
      <p:pic>
        <p:nvPicPr>
          <p:cNvPr id="20" name="Picture 19">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4">
                <a:tint val="45000"/>
                <a:satMod val="400000"/>
              </a:schemeClr>
            </a:duotone>
          </a:blip>
          <a:stretch>
            <a:fillRect/>
          </a:stretch>
        </p:blipFill>
        <p:spPr>
          <a:xfrm rot="10800000">
            <a:off x="6080120" y="740898"/>
            <a:ext cx="5944489" cy="2254251"/>
          </a:xfrm>
          <a:prstGeom prst="rect">
            <a:avLst/>
          </a:prstGeom>
        </p:spPr>
      </p:pic>
      <p:pic>
        <p:nvPicPr>
          <p:cNvPr id="19" name="Picture 18">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4">
                <a:tint val="45000"/>
                <a:satMod val="400000"/>
              </a:schemeClr>
            </a:duotone>
          </a:blip>
          <a:stretch>
            <a:fillRect/>
          </a:stretch>
        </p:blipFill>
        <p:spPr>
          <a:xfrm rot="10800000">
            <a:off x="278504" y="1222372"/>
            <a:ext cx="5944489" cy="4749150"/>
          </a:xfrm>
          <a:prstGeom prst="rect">
            <a:avLst/>
          </a:prstGeom>
        </p:spPr>
      </p:pic>
      <p:sp>
        <p:nvSpPr>
          <p:cNvPr id="2" name="Title 1"/>
          <p:cNvSpPr>
            <a:spLocks noGrp="1"/>
          </p:cNvSpPr>
          <p:nvPr>
            <p:ph type="title"/>
          </p:nvPr>
        </p:nvSpPr>
        <p:spPr/>
        <p:txBody>
          <a:bodyPr/>
          <a:lstStyle/>
          <a:p>
            <a:r>
              <a:rPr lang="nl-NL"/>
              <a:t>Beleving van AHP</a:t>
            </a:r>
          </a:p>
        </p:txBody>
      </p:sp>
      <p:sp>
        <p:nvSpPr>
          <p:cNvPr id="9" name="TextBox 8">
            <a:extLst>
              <a:ext uri="{FF2B5EF4-FFF2-40B4-BE49-F238E27FC236}">
                <a16:creationId xmlns:a16="http://schemas.microsoft.com/office/drawing/2014/main" id="{1BE7E686-1AE1-4123-A918-7AC07E4C1D32}"/>
              </a:ext>
            </a:extLst>
          </p:cNvPr>
          <p:cNvSpPr txBox="1"/>
          <p:nvPr/>
        </p:nvSpPr>
        <p:spPr>
          <a:xfrm>
            <a:off x="7671991" y="1794218"/>
            <a:ext cx="4026569" cy="1138773"/>
          </a:xfrm>
          <a:prstGeom prst="rect">
            <a:avLst/>
          </a:prstGeom>
          <a:noFill/>
        </p:spPr>
        <p:txBody>
          <a:bodyPr wrap="square" rtlCol="0">
            <a:spAutoFit/>
          </a:bodyPr>
          <a:lstStyle/>
          <a:p>
            <a:pPr marL="174625" indent="-174625">
              <a:buClr>
                <a:srgbClr val="1B9AB2"/>
              </a:buClr>
              <a:buFont typeface="Arial" panose="020B0604020202020204" pitchFamily="34" charset="0"/>
              <a:buChar char="•"/>
            </a:pPr>
            <a:r>
              <a:rPr lang="nl-NL" sz="1700" dirty="0"/>
              <a:t>Chronische pijn</a:t>
            </a:r>
          </a:p>
          <a:p>
            <a:pPr marL="174625" indent="-174625">
              <a:buClr>
                <a:srgbClr val="1B9AB2"/>
              </a:buClr>
              <a:buFont typeface="Arial" panose="020B0604020202020204" pitchFamily="34" charset="0"/>
              <a:buChar char="•"/>
            </a:pPr>
            <a:r>
              <a:rPr lang="nl-NL" sz="1700" dirty="0"/>
              <a:t>Vermoeidheid</a:t>
            </a:r>
          </a:p>
          <a:p>
            <a:pPr marL="174625" indent="-174625">
              <a:buClr>
                <a:srgbClr val="1B9AB2"/>
              </a:buClr>
              <a:buFont typeface="Arial" panose="020B0604020202020204" pitchFamily="34" charset="0"/>
              <a:buChar char="•"/>
            </a:pPr>
            <a:r>
              <a:rPr lang="nl-NL" sz="1700" dirty="0"/>
              <a:t>Misselijkheid</a:t>
            </a:r>
          </a:p>
          <a:p>
            <a:pPr marL="174625" indent="-174625">
              <a:buClr>
                <a:srgbClr val="1B9AB2"/>
              </a:buClr>
              <a:buFont typeface="Arial" panose="020B0604020202020204" pitchFamily="34" charset="0"/>
              <a:buChar char="•"/>
            </a:pPr>
            <a:r>
              <a:rPr lang="nl-NL" sz="1700" dirty="0"/>
              <a:t>Depressiviteit en/of angst</a:t>
            </a:r>
          </a:p>
        </p:txBody>
      </p:sp>
      <p:sp>
        <p:nvSpPr>
          <p:cNvPr id="10" name="TextBox 9">
            <a:extLst>
              <a:ext uri="{FF2B5EF4-FFF2-40B4-BE49-F238E27FC236}">
                <a16:creationId xmlns:a16="http://schemas.microsoft.com/office/drawing/2014/main" id="{A04965F4-AAC5-4B64-B4ED-BF99098B77E6}"/>
              </a:ext>
            </a:extLst>
          </p:cNvPr>
          <p:cNvSpPr txBox="1"/>
          <p:nvPr/>
        </p:nvSpPr>
        <p:spPr>
          <a:xfrm>
            <a:off x="8208328" y="3370984"/>
            <a:ext cx="3888422" cy="1077218"/>
          </a:xfrm>
          <a:prstGeom prst="rect">
            <a:avLst/>
          </a:prstGeom>
          <a:noFill/>
        </p:spPr>
        <p:txBody>
          <a:bodyPr wrap="square" rtlCol="0">
            <a:spAutoFit/>
          </a:bodyPr>
          <a:lstStyle/>
          <a:p>
            <a:r>
              <a:rPr lang="nl-NL" sz="3200" b="1" dirty="0">
                <a:solidFill>
                  <a:srgbClr val="1B9AB2"/>
                </a:solidFill>
              </a:rPr>
              <a:t>Langetermijn-complicaties</a:t>
            </a:r>
            <a:r>
              <a:rPr lang="nl-NL" sz="3200" baseline="30000" dirty="0">
                <a:solidFill>
                  <a:srgbClr val="1B9AB2"/>
                </a:solidFill>
              </a:rPr>
              <a:t>2</a:t>
            </a:r>
          </a:p>
        </p:txBody>
      </p:sp>
      <p:sp>
        <p:nvSpPr>
          <p:cNvPr id="11" name="TextBox 10">
            <a:extLst>
              <a:ext uri="{FF2B5EF4-FFF2-40B4-BE49-F238E27FC236}">
                <a16:creationId xmlns:a16="http://schemas.microsoft.com/office/drawing/2014/main" id="{C6CC4F90-7017-463B-8C45-3DC39782C944}"/>
              </a:ext>
            </a:extLst>
          </p:cNvPr>
          <p:cNvSpPr txBox="1"/>
          <p:nvPr/>
        </p:nvSpPr>
        <p:spPr>
          <a:xfrm>
            <a:off x="8208328" y="4448202"/>
            <a:ext cx="3158172" cy="1051570"/>
          </a:xfrm>
          <a:prstGeom prst="rect">
            <a:avLst/>
          </a:prstGeom>
          <a:noFill/>
        </p:spPr>
        <p:txBody>
          <a:bodyPr wrap="square" rtlCol="0">
            <a:spAutoFit/>
          </a:bodyPr>
          <a:lstStyle/>
          <a:p>
            <a:pPr marL="174625" indent="-174625">
              <a:buClr>
                <a:srgbClr val="1B9AB2"/>
              </a:buClr>
              <a:buFont typeface="Arial" panose="020B0604020202020204" pitchFamily="34" charset="0"/>
              <a:buChar char="•"/>
            </a:pPr>
            <a:r>
              <a:rPr lang="nl-NL" sz="1700"/>
              <a:t>Chronische nieraandoening</a:t>
            </a:r>
          </a:p>
          <a:p>
            <a:pPr marL="174625" indent="-174625">
              <a:buClr>
                <a:srgbClr val="1B9AB2"/>
              </a:buClr>
              <a:buFont typeface="Arial" panose="020B0604020202020204" pitchFamily="34" charset="0"/>
              <a:buChar char="•"/>
            </a:pPr>
            <a:r>
              <a:rPr lang="nl-NL" sz="1700"/>
              <a:t>Hoge bloeddruk</a:t>
            </a:r>
          </a:p>
          <a:p>
            <a:pPr marL="174625" indent="-174625">
              <a:buClr>
                <a:srgbClr val="1B9AB2"/>
              </a:buClr>
              <a:buFont typeface="Arial" panose="020B0604020202020204" pitchFamily="34" charset="0"/>
              <a:buChar char="•"/>
            </a:pPr>
            <a:r>
              <a:rPr lang="nl-NL" sz="1700"/>
              <a:t>Leverkanker</a:t>
            </a:r>
          </a:p>
          <a:p>
            <a:pPr marL="174625" indent="-174625">
              <a:buClr>
                <a:srgbClr val="1B9AB2"/>
              </a:buClr>
              <a:buFont typeface="Arial" panose="020B0604020202020204" pitchFamily="34" charset="0"/>
              <a:buChar char="•"/>
            </a:pPr>
            <a:endParaRPr lang="en-US" sz="1700" baseline="30000" dirty="0"/>
          </a:p>
        </p:txBody>
      </p:sp>
      <p:sp>
        <p:nvSpPr>
          <p:cNvPr id="13" name="Slide Number Placeholder 12"/>
          <p:cNvSpPr>
            <a:spLocks noGrp="1"/>
          </p:cNvSpPr>
          <p:nvPr>
            <p:ph type="sldNum" sz="quarter" idx="12"/>
          </p:nvPr>
        </p:nvSpPr>
        <p:spPr/>
        <p:txBody>
          <a:bodyPr/>
          <a:lstStyle/>
          <a:p>
            <a:fld id="{DE3260E4-ED7B-584B-A073-E37901C7426D}" type="slidenum">
              <a:rPr lang="en-US" smtClean="0"/>
              <a:t>7</a:t>
            </a:fld>
            <a:endParaRPr lang="en-US"/>
          </a:p>
        </p:txBody>
      </p:sp>
      <p:sp>
        <p:nvSpPr>
          <p:cNvPr id="14" name="Footer Placeholder 6"/>
          <p:cNvSpPr>
            <a:spLocks noGrp="1"/>
          </p:cNvSpPr>
          <p:nvPr>
            <p:ph type="ftr" sz="quarter" idx="11"/>
          </p:nvPr>
        </p:nvSpPr>
        <p:spPr>
          <a:xfrm>
            <a:off x="479592" y="6280155"/>
            <a:ext cx="11712407" cy="629775"/>
          </a:xfrm>
        </p:spPr>
        <p:txBody>
          <a:bodyPr/>
          <a:lstStyle/>
          <a:p>
            <a:pPr>
              <a:spcAft>
                <a:spcPts val="300"/>
              </a:spcAft>
              <a:tabLst>
                <a:tab pos="7543800" algn="l"/>
              </a:tabLst>
            </a:pPr>
            <a:r>
              <a:rPr lang="nl-NL" sz="800" dirty="0">
                <a:solidFill>
                  <a:schemeClr val="bg2">
                    <a:lumMod val="50000"/>
                  </a:schemeClr>
                </a:solidFill>
              </a:rPr>
              <a:t>AHP: Acute hepatische porfyrie	In dit materiaal is geen informatie over medische producten van Alnylam opgenomen. </a:t>
            </a:r>
          </a:p>
          <a:p>
            <a:pPr marL="228600" indent="-228600">
              <a:buFont typeface="+mj-lt"/>
              <a:buAutoNum type="arabicPeriod"/>
            </a:pPr>
            <a:r>
              <a:rPr lang="nl-NL" sz="800" dirty="0">
                <a:solidFill>
                  <a:schemeClr val="bg2">
                    <a:lumMod val="50000"/>
                  </a:schemeClr>
                </a:solidFill>
              </a:rPr>
              <a:t>Anderson KE, Bloomer JR, Bonkovsky HL, et al. Recommendations for the diagnosis and treatment of the acute porphyrias [published correction appears in Ann Intern Med. 16 aug 2005;143(4):316]. Ann Intern Med. 2005;142(6):439-450. doi:10.7326/0003-4819-142-6-200503150-00010</a:t>
            </a:r>
          </a:p>
          <a:p>
            <a:pPr marL="228600" indent="-228600">
              <a:buFont typeface="+mj-lt"/>
              <a:buAutoNum type="arabicPeriod"/>
            </a:pPr>
            <a:r>
              <a:rPr lang="nl-NL" sz="800" dirty="0">
                <a:solidFill>
                  <a:schemeClr val="bg2">
                    <a:lumMod val="50000"/>
                  </a:schemeClr>
                </a:solidFill>
              </a:rPr>
              <a:t>Gouya L, Ventura P, Balwani M, et al. EXPLORE: A Prospective, Multinational, Natural History Study of Patients with Acute Hepatic Porphyria with Recurrent Attacks. Hepatology. 2020;71(5):1546-1558. doi:10.1002/hep.30936</a:t>
            </a:r>
          </a:p>
        </p:txBody>
      </p:sp>
      <p:pic>
        <p:nvPicPr>
          <p:cNvPr id="16" name="Picture 15">
            <a:extLst>
              <a:ext uri="{FF2B5EF4-FFF2-40B4-BE49-F238E27FC236}">
                <a16:creationId xmlns:a16="http://schemas.microsoft.com/office/drawing/2014/main" id="{0BD8F98E-D617-4343-BFF1-6D4B8C958E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504" y="598752"/>
            <a:ext cx="3759430" cy="596900"/>
          </a:xfrm>
          <a:prstGeom prst="rect">
            <a:avLst/>
          </a:prstGeom>
        </p:spPr>
      </p:pic>
      <p:sp>
        <p:nvSpPr>
          <p:cNvPr id="6" name="TextBox 5">
            <a:extLst>
              <a:ext uri="{FF2B5EF4-FFF2-40B4-BE49-F238E27FC236}">
                <a16:creationId xmlns:a16="http://schemas.microsoft.com/office/drawing/2014/main" id="{C1E61C57-BB37-DD4F-AD75-286FA1CC3C7E}"/>
              </a:ext>
            </a:extLst>
          </p:cNvPr>
          <p:cNvSpPr txBox="1"/>
          <p:nvPr/>
        </p:nvSpPr>
        <p:spPr>
          <a:xfrm>
            <a:off x="551860" y="1406272"/>
            <a:ext cx="3532314" cy="584775"/>
          </a:xfrm>
          <a:prstGeom prst="rect">
            <a:avLst/>
          </a:prstGeom>
          <a:noFill/>
        </p:spPr>
        <p:txBody>
          <a:bodyPr wrap="none" rtlCol="0">
            <a:spAutoFit/>
          </a:bodyPr>
          <a:lstStyle/>
          <a:p>
            <a:r>
              <a:rPr lang="nl-NL" sz="3200" b="1">
                <a:solidFill>
                  <a:srgbClr val="1B9AB2"/>
                </a:solidFill>
              </a:rPr>
              <a:t>Acute aanvallen van AHP</a:t>
            </a:r>
            <a:r>
              <a:rPr lang="nl-NL" sz="3200" baseline="30000">
                <a:solidFill>
                  <a:srgbClr val="1B9AB2"/>
                </a:solidFill>
              </a:rPr>
              <a:t>1</a:t>
            </a:r>
          </a:p>
        </p:txBody>
      </p:sp>
      <p:sp>
        <p:nvSpPr>
          <p:cNvPr id="7" name="TextBox 6">
            <a:extLst>
              <a:ext uri="{FF2B5EF4-FFF2-40B4-BE49-F238E27FC236}">
                <a16:creationId xmlns:a16="http://schemas.microsoft.com/office/drawing/2014/main" id="{F3E8AB5B-DF48-0442-9E9E-12BA1B642241}"/>
              </a:ext>
            </a:extLst>
          </p:cNvPr>
          <p:cNvSpPr txBox="1"/>
          <p:nvPr/>
        </p:nvSpPr>
        <p:spPr>
          <a:xfrm>
            <a:off x="551859" y="1947398"/>
            <a:ext cx="4178892" cy="877163"/>
          </a:xfrm>
          <a:prstGeom prst="rect">
            <a:avLst/>
          </a:prstGeom>
          <a:noFill/>
        </p:spPr>
        <p:txBody>
          <a:bodyPr wrap="square" rtlCol="0">
            <a:spAutoFit/>
          </a:bodyPr>
          <a:lstStyle/>
          <a:p>
            <a:r>
              <a:rPr lang="nl-NL" sz="1700" dirty="0"/>
              <a:t>Het meest voorkomende symptoom dat meer dan 90% van de mensen die een AHP-aanval meemaken treft, is </a:t>
            </a:r>
            <a:r>
              <a:rPr lang="nl-NL" sz="1700" b="1" dirty="0"/>
              <a:t>ernstige buikpijn</a:t>
            </a:r>
            <a:r>
              <a:rPr lang="nl-NL" sz="1700" dirty="0"/>
              <a:t>.</a:t>
            </a:r>
          </a:p>
        </p:txBody>
      </p:sp>
      <p:sp>
        <p:nvSpPr>
          <p:cNvPr id="4" name="TextBox 3"/>
          <p:cNvSpPr txBox="1"/>
          <p:nvPr/>
        </p:nvSpPr>
        <p:spPr>
          <a:xfrm>
            <a:off x="551861" y="2883893"/>
            <a:ext cx="4079262" cy="2977738"/>
          </a:xfrm>
          <a:prstGeom prst="rect">
            <a:avLst/>
          </a:prstGeom>
          <a:noFill/>
        </p:spPr>
        <p:txBody>
          <a:bodyPr wrap="square" rtlCol="0">
            <a:spAutoFit/>
          </a:bodyPr>
          <a:lstStyle/>
          <a:p>
            <a:pPr>
              <a:spcAft>
                <a:spcPts val="300"/>
              </a:spcAft>
              <a:buClr>
                <a:srgbClr val="1B9AB2"/>
              </a:buClr>
            </a:pPr>
            <a:r>
              <a:rPr lang="nl-NL" sz="1700" b="1"/>
              <a:t>Andere symptomen:</a:t>
            </a:r>
          </a:p>
          <a:p>
            <a:pPr marL="174625" indent="-174625">
              <a:spcAft>
                <a:spcPts val="300"/>
              </a:spcAft>
              <a:buClr>
                <a:srgbClr val="1B9AB2"/>
              </a:buClr>
              <a:buFont typeface="Arial" panose="020B0604020202020204" pitchFamily="34" charset="0"/>
              <a:buChar char="•"/>
            </a:pPr>
            <a:r>
              <a:rPr lang="nl-NL" sz="1700"/>
              <a:t>Misselijkheid en braken</a:t>
            </a:r>
          </a:p>
          <a:p>
            <a:pPr marL="174625" indent="-174625">
              <a:spcAft>
                <a:spcPts val="300"/>
              </a:spcAft>
              <a:buClr>
                <a:srgbClr val="1B9AB2"/>
              </a:buClr>
              <a:buFont typeface="Arial" panose="020B0604020202020204" pitchFamily="34" charset="0"/>
              <a:buChar char="•"/>
            </a:pPr>
            <a:r>
              <a:rPr lang="nl-NL" sz="1700"/>
              <a:t>Donkere urine</a:t>
            </a:r>
          </a:p>
          <a:p>
            <a:pPr marL="174625" indent="-174625">
              <a:spcAft>
                <a:spcPts val="300"/>
              </a:spcAft>
              <a:buClr>
                <a:srgbClr val="1B9AB2"/>
              </a:buClr>
              <a:buFont typeface="Arial" panose="020B0604020202020204" pitchFamily="34" charset="0"/>
              <a:buChar char="•"/>
            </a:pPr>
            <a:r>
              <a:rPr lang="nl-NL" sz="1700"/>
              <a:t>Psychiatrische problemen</a:t>
            </a:r>
          </a:p>
          <a:p>
            <a:pPr marL="174625" indent="-174625">
              <a:spcAft>
                <a:spcPts val="300"/>
              </a:spcAft>
              <a:buClr>
                <a:srgbClr val="1B9AB2"/>
              </a:buClr>
              <a:buFont typeface="Arial" panose="020B0604020202020204" pitchFamily="34" charset="0"/>
              <a:buChar char="•"/>
            </a:pPr>
            <a:r>
              <a:rPr lang="nl-NL" sz="1700"/>
              <a:t>Spierzwakte en verlamming</a:t>
            </a:r>
          </a:p>
          <a:p>
            <a:pPr marL="174625" indent="-174625">
              <a:spcAft>
                <a:spcPts val="300"/>
              </a:spcAft>
              <a:buClr>
                <a:srgbClr val="1B9AB2"/>
              </a:buClr>
              <a:buFont typeface="Arial" panose="020B0604020202020204" pitchFamily="34" charset="0"/>
              <a:buChar char="•"/>
            </a:pPr>
            <a:r>
              <a:rPr lang="nl-NL" sz="1700"/>
              <a:t>Constipatie </a:t>
            </a:r>
          </a:p>
          <a:p>
            <a:pPr marL="174625" indent="-174625">
              <a:spcAft>
                <a:spcPts val="300"/>
              </a:spcAft>
              <a:buClr>
                <a:srgbClr val="1B9AB2"/>
              </a:buClr>
              <a:buFont typeface="Arial" panose="020B0604020202020204" pitchFamily="34" charset="0"/>
              <a:buChar char="•"/>
            </a:pPr>
            <a:r>
              <a:rPr lang="nl-NL" sz="1700"/>
              <a:t>Hartkloppingen</a:t>
            </a:r>
          </a:p>
          <a:p>
            <a:pPr marL="174625" indent="-174625">
              <a:spcAft>
                <a:spcPts val="300"/>
              </a:spcAft>
              <a:buClr>
                <a:srgbClr val="1B9AB2"/>
              </a:buClr>
              <a:buFont typeface="Arial" panose="020B0604020202020204" pitchFamily="34" charset="0"/>
              <a:buChar char="•"/>
            </a:pPr>
            <a:r>
              <a:rPr lang="nl-NL" sz="1700"/>
              <a:t>Laesies of blaren op aan de zon blootgestelde huid (alleen bij hereditaire coproporfyrie of porphyria variegata)</a:t>
            </a:r>
          </a:p>
        </p:txBody>
      </p:sp>
      <p:sp>
        <p:nvSpPr>
          <p:cNvPr id="32" name="TextBox 31">
            <a:extLst>
              <a:ext uri="{FF2B5EF4-FFF2-40B4-BE49-F238E27FC236}">
                <a16:creationId xmlns:a16="http://schemas.microsoft.com/office/drawing/2014/main" id="{D15C0234-351B-A04F-9A96-C0B30733CD61}"/>
              </a:ext>
            </a:extLst>
          </p:cNvPr>
          <p:cNvSpPr txBox="1"/>
          <p:nvPr/>
        </p:nvSpPr>
        <p:spPr>
          <a:xfrm>
            <a:off x="7656432" y="5781022"/>
            <a:ext cx="2785378" cy="243785"/>
          </a:xfrm>
          <a:prstGeom prst="rect">
            <a:avLst/>
          </a:prstGeom>
          <a:noFill/>
        </p:spPr>
        <p:txBody>
          <a:bodyPr wrap="none" rtlCol="0">
            <a:spAutoFit/>
          </a:bodyPr>
          <a:lstStyle/>
          <a:p>
            <a:pPr>
              <a:lnSpc>
                <a:spcPct val="80000"/>
              </a:lnSpc>
            </a:pPr>
            <a:r>
              <a:rPr lang="nl-NL" sz="1200">
                <a:solidFill>
                  <a:srgbClr val="68365E"/>
                </a:solidFill>
              </a:rPr>
              <a:t>Veronica, AHP-patiënt en belangenbehartiger, AEP </a:t>
            </a:r>
          </a:p>
        </p:txBody>
      </p:sp>
      <p:pic>
        <p:nvPicPr>
          <p:cNvPr id="12" name="Picture 11" descr="Veronica.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095749" y="96862"/>
            <a:ext cx="4203097" cy="6195677"/>
          </a:xfrm>
          <a:prstGeom prst="rect">
            <a:avLst/>
          </a:prstGeom>
        </p:spPr>
      </p:pic>
      <p:grpSp>
        <p:nvGrpSpPr>
          <p:cNvPr id="17" name="Group 16"/>
          <p:cNvGrpSpPr/>
          <p:nvPr/>
        </p:nvGrpSpPr>
        <p:grpSpPr>
          <a:xfrm rot="15560951" flipH="1">
            <a:off x="4908259" y="846090"/>
            <a:ext cx="309994" cy="485807"/>
            <a:chOff x="1653118" y="2060096"/>
            <a:chExt cx="309994" cy="485807"/>
          </a:xfrm>
          <a:solidFill>
            <a:srgbClr val="67365E"/>
          </a:solidFill>
        </p:grpSpPr>
        <p:sp>
          <p:nvSpPr>
            <p:cNvPr id="22" name="Oval 21"/>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Oval 22"/>
            <p:cNvSpPr/>
            <p:nvPr/>
          </p:nvSpPr>
          <p:spPr>
            <a:xfrm>
              <a:off x="1692180" y="2274971"/>
              <a:ext cx="270932" cy="27093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Oval 23"/>
            <p:cNvSpPr/>
            <p:nvPr/>
          </p:nvSpPr>
          <p:spPr>
            <a:xfrm>
              <a:off x="1653118" y="2168046"/>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5" name="Group 24"/>
          <p:cNvGrpSpPr/>
          <p:nvPr/>
        </p:nvGrpSpPr>
        <p:grpSpPr>
          <a:xfrm rot="14400000" flipH="1">
            <a:off x="7330918" y="5699686"/>
            <a:ext cx="248427" cy="189708"/>
            <a:chOff x="1792241" y="2060096"/>
            <a:chExt cx="248427" cy="189708"/>
          </a:xfrm>
          <a:solidFill>
            <a:srgbClr val="67365E"/>
          </a:solidFill>
        </p:grpSpPr>
        <p:sp>
          <p:nvSpPr>
            <p:cNvPr id="26" name="Oval 25"/>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Oval 26"/>
            <p:cNvSpPr/>
            <p:nvPr/>
          </p:nvSpPr>
          <p:spPr>
            <a:xfrm>
              <a:off x="1962545" y="2171681"/>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p:cNvSpPr/>
            <p:nvPr/>
          </p:nvSpPr>
          <p:spPr>
            <a:xfrm>
              <a:off x="1975881" y="2074826"/>
              <a:ext cx="47281" cy="47281"/>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8" name="TextBox 7">
            <a:extLst>
              <a:ext uri="{FF2B5EF4-FFF2-40B4-BE49-F238E27FC236}">
                <a16:creationId xmlns:a16="http://schemas.microsoft.com/office/drawing/2014/main" id="{8D12905A-183D-492F-8442-E00F95DC1A9B}"/>
              </a:ext>
            </a:extLst>
          </p:cNvPr>
          <p:cNvSpPr txBox="1"/>
          <p:nvPr/>
        </p:nvSpPr>
        <p:spPr>
          <a:xfrm>
            <a:off x="7656879" y="809810"/>
            <a:ext cx="4290863" cy="584775"/>
          </a:xfrm>
          <a:prstGeom prst="rect">
            <a:avLst/>
          </a:prstGeom>
          <a:noFill/>
        </p:spPr>
        <p:txBody>
          <a:bodyPr wrap="square" rtlCol="0">
            <a:spAutoFit/>
          </a:bodyPr>
          <a:lstStyle/>
          <a:p>
            <a:r>
              <a:rPr lang="nl-NL" sz="3200" b="1" dirty="0">
                <a:solidFill>
                  <a:srgbClr val="1B9AB2"/>
                </a:solidFill>
              </a:rPr>
              <a:t>Chronische symptomen van AHP</a:t>
            </a:r>
            <a:r>
              <a:rPr lang="nl-NL" sz="3200" baseline="30000" dirty="0">
                <a:solidFill>
                  <a:srgbClr val="1B9AB2"/>
                </a:solidFill>
              </a:rPr>
              <a:t>2</a:t>
            </a:r>
          </a:p>
        </p:txBody>
      </p:sp>
    </p:spTree>
    <p:extLst>
      <p:ext uri="{BB962C8B-B14F-4D97-AF65-F5344CB8AC3E}">
        <p14:creationId xmlns:p14="http://schemas.microsoft.com/office/powerpoint/2010/main" val="4037132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tx2">
                <a:tint val="45000"/>
                <a:satMod val="400000"/>
              </a:schemeClr>
            </a:duotone>
          </a:blip>
          <a:stretch>
            <a:fillRect/>
          </a:stretch>
        </p:blipFill>
        <p:spPr>
          <a:xfrm rot="10800000">
            <a:off x="288058" y="1136596"/>
            <a:ext cx="11615869" cy="4959403"/>
          </a:xfrm>
          <a:prstGeom prst="rect">
            <a:avLst/>
          </a:prstGeom>
        </p:spPr>
      </p:pic>
      <p:sp>
        <p:nvSpPr>
          <p:cNvPr id="13" name="Title 12"/>
          <p:cNvSpPr>
            <a:spLocks noGrp="1"/>
          </p:cNvSpPr>
          <p:nvPr>
            <p:ph type="title"/>
          </p:nvPr>
        </p:nvSpPr>
        <p:spPr/>
        <p:txBody>
          <a:bodyPr>
            <a:normAutofit/>
          </a:bodyPr>
          <a:lstStyle/>
          <a:p>
            <a:r>
              <a:rPr lang="nl-NL"/>
              <a:t>Let op AHP-triggers</a:t>
            </a:r>
          </a:p>
        </p:txBody>
      </p:sp>
      <p:sp>
        <p:nvSpPr>
          <p:cNvPr id="9" name="Slide Number Placeholder 8"/>
          <p:cNvSpPr>
            <a:spLocks noGrp="1"/>
          </p:cNvSpPr>
          <p:nvPr>
            <p:ph type="sldNum" sz="quarter" idx="12"/>
          </p:nvPr>
        </p:nvSpPr>
        <p:spPr/>
        <p:txBody>
          <a:bodyPr/>
          <a:lstStyle/>
          <a:p>
            <a:fld id="{DE3260E4-ED7B-584B-A073-E37901C7426D}" type="slidenum">
              <a:rPr lang="en-US" smtClean="0"/>
              <a:pPr/>
              <a:t>8</a:t>
            </a:fld>
            <a:endParaRPr lang="en-US"/>
          </a:p>
        </p:txBody>
      </p:sp>
      <p:sp>
        <p:nvSpPr>
          <p:cNvPr id="19" name="Footer Placeholder 6"/>
          <p:cNvSpPr>
            <a:spLocks noGrp="1"/>
          </p:cNvSpPr>
          <p:nvPr>
            <p:ph type="ftr" sz="quarter" idx="11"/>
          </p:nvPr>
        </p:nvSpPr>
        <p:spPr>
          <a:xfrm>
            <a:off x="479592" y="6352522"/>
            <a:ext cx="11553657" cy="457853"/>
          </a:xfrm>
        </p:spPr>
        <p:txBody>
          <a:bodyPr/>
          <a:lstStyle/>
          <a:p>
            <a:pPr>
              <a:spcAft>
                <a:spcPts val="300"/>
              </a:spcAft>
              <a:tabLst>
                <a:tab pos="7543800" algn="l"/>
              </a:tabLst>
            </a:pPr>
            <a:r>
              <a:rPr lang="nl-NL" sz="800" dirty="0"/>
              <a:t>AHP: Acute hepatische porfyrie	In dit materiaal is geen informatie over medische producten van Alnylam opgenomen. </a:t>
            </a:r>
          </a:p>
          <a:p>
            <a:pPr marL="228600" indent="-228600">
              <a:buFont typeface="+mj-lt"/>
              <a:buAutoNum type="arabicPeriod"/>
            </a:pPr>
            <a:r>
              <a:rPr lang="nl-NL" sz="800" dirty="0"/>
              <a:t>Balwani M, Wang B, Anderson KE, et al. Acute hepatic porphyrias: Recommendations for evaluation and long-term management. </a:t>
            </a:r>
            <a:r>
              <a:rPr lang="nl-NL" sz="800" i="1" dirty="0"/>
              <a:t>Hepatology</a:t>
            </a:r>
            <a:r>
              <a:rPr lang="nl-NL" sz="800" dirty="0"/>
              <a:t>. 2017;66(4):1314-1322. doi:10.1002/hep.29313</a:t>
            </a:r>
          </a:p>
          <a:p>
            <a:pPr marL="228600" indent="-228600">
              <a:buFont typeface="+mj-lt"/>
              <a:buAutoNum type="arabicPeriod"/>
            </a:pPr>
            <a:r>
              <a:rPr lang="nl-NL" sz="800" dirty="0">
                <a:solidFill>
                  <a:srgbClr val="858585"/>
                </a:solidFill>
              </a:rPr>
              <a:t>Wang B, Rudnick S, Cengia B, Bonkovsky HL. Acute Hepatic Porphyrias: Review and Recent Progress. Hepatol Commun. 2018;3(2):193-206. Gepubliceerd op 20 dec 2018. doi:10.1002/hep4.1297.</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114311" y="598752"/>
            <a:ext cx="4010428" cy="596900"/>
          </a:xfrm>
          <a:prstGeom prst="rect">
            <a:avLst/>
          </a:prstGeom>
        </p:spPr>
      </p:pic>
      <p:sp>
        <p:nvSpPr>
          <p:cNvPr id="20" name="TextBox 19">
            <a:extLst>
              <a:ext uri="{FF2B5EF4-FFF2-40B4-BE49-F238E27FC236}">
                <a16:creationId xmlns:a16="http://schemas.microsoft.com/office/drawing/2014/main" id="{D2CBDA73-FAB9-3E40-B6E6-FE4DADD482A6}"/>
              </a:ext>
            </a:extLst>
          </p:cNvPr>
          <p:cNvSpPr txBox="1"/>
          <p:nvPr/>
        </p:nvSpPr>
        <p:spPr>
          <a:xfrm>
            <a:off x="7933595" y="3522128"/>
            <a:ext cx="3020155" cy="461665"/>
          </a:xfrm>
          <a:prstGeom prst="rect">
            <a:avLst/>
          </a:prstGeom>
          <a:noFill/>
        </p:spPr>
        <p:txBody>
          <a:bodyPr wrap="square" rtlCol="0">
            <a:spAutoFit/>
          </a:bodyPr>
          <a:lstStyle/>
          <a:p>
            <a:r>
              <a:rPr lang="nl-NL" sz="2400" b="1"/>
              <a:t>Roken</a:t>
            </a:r>
            <a:r>
              <a:rPr lang="nl-NL" sz="2400" baseline="30000"/>
              <a:t>2</a:t>
            </a:r>
            <a:r>
              <a:rPr lang="nl-NL" sz="2400" b="1" baseline="30000"/>
              <a:t> </a:t>
            </a:r>
          </a:p>
        </p:txBody>
      </p:sp>
      <p:sp>
        <p:nvSpPr>
          <p:cNvPr id="2" name="Oval 1"/>
          <p:cNvSpPr/>
          <p:nvPr/>
        </p:nvSpPr>
        <p:spPr>
          <a:xfrm>
            <a:off x="897212" y="3338744"/>
            <a:ext cx="914400" cy="9144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p:cNvSpPr/>
          <p:nvPr/>
        </p:nvSpPr>
        <p:spPr>
          <a:xfrm>
            <a:off x="897212" y="1571728"/>
            <a:ext cx="914400" cy="9144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D2CBDA73-FAB9-3E40-B6E6-FE4DADD482A6}"/>
              </a:ext>
            </a:extLst>
          </p:cNvPr>
          <p:cNvSpPr txBox="1"/>
          <p:nvPr/>
        </p:nvSpPr>
        <p:spPr>
          <a:xfrm>
            <a:off x="2036671" y="1504362"/>
            <a:ext cx="3265578" cy="461665"/>
          </a:xfrm>
          <a:prstGeom prst="rect">
            <a:avLst/>
          </a:prstGeom>
          <a:noFill/>
        </p:spPr>
        <p:txBody>
          <a:bodyPr wrap="square" rtlCol="0">
            <a:spAutoFit/>
          </a:bodyPr>
          <a:lstStyle/>
          <a:p>
            <a:r>
              <a:rPr lang="nl-NL" sz="2400" b="1"/>
              <a:t>Sommige medicaties</a:t>
            </a:r>
            <a:r>
              <a:rPr lang="nl-NL" sz="2400" baseline="30000"/>
              <a:t>1</a:t>
            </a:r>
          </a:p>
        </p:txBody>
      </p:sp>
      <p:sp>
        <p:nvSpPr>
          <p:cNvPr id="15" name="TextBox 14">
            <a:extLst>
              <a:ext uri="{FF2B5EF4-FFF2-40B4-BE49-F238E27FC236}">
                <a16:creationId xmlns:a16="http://schemas.microsoft.com/office/drawing/2014/main" id="{D2CBDA73-FAB9-3E40-B6E6-FE4DADD482A6}"/>
              </a:ext>
            </a:extLst>
          </p:cNvPr>
          <p:cNvSpPr txBox="1"/>
          <p:nvPr/>
        </p:nvSpPr>
        <p:spPr>
          <a:xfrm>
            <a:off x="2036672" y="1914536"/>
            <a:ext cx="3540949" cy="646331"/>
          </a:xfrm>
          <a:prstGeom prst="rect">
            <a:avLst/>
          </a:prstGeom>
          <a:noFill/>
        </p:spPr>
        <p:txBody>
          <a:bodyPr wrap="square" rtlCol="0">
            <a:spAutoFit/>
          </a:bodyPr>
          <a:lstStyle/>
          <a:p>
            <a:pPr marL="0" lvl="1">
              <a:spcBef>
                <a:spcPts val="300"/>
              </a:spcBef>
            </a:pPr>
            <a:r>
              <a:rPr lang="nl-NL" dirty="0"/>
              <a:t>Overleg met uw arts als u vragen hebt over AHP en medicatie. </a:t>
            </a:r>
          </a:p>
        </p:txBody>
      </p:sp>
      <p:sp>
        <p:nvSpPr>
          <p:cNvPr id="16" name="Oval 15"/>
          <p:cNvSpPr/>
          <p:nvPr/>
        </p:nvSpPr>
        <p:spPr>
          <a:xfrm>
            <a:off x="6767516" y="1571728"/>
            <a:ext cx="914400" cy="9144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D2CBDA73-FAB9-3E40-B6E6-FE4DADD482A6}"/>
              </a:ext>
            </a:extLst>
          </p:cNvPr>
          <p:cNvSpPr txBox="1"/>
          <p:nvPr/>
        </p:nvSpPr>
        <p:spPr>
          <a:xfrm>
            <a:off x="2036672" y="3203032"/>
            <a:ext cx="3499424" cy="1200328"/>
          </a:xfrm>
          <a:prstGeom prst="rect">
            <a:avLst/>
          </a:prstGeom>
          <a:noFill/>
        </p:spPr>
        <p:txBody>
          <a:bodyPr wrap="square" rtlCol="0">
            <a:spAutoFit/>
          </a:bodyPr>
          <a:lstStyle/>
          <a:p>
            <a:r>
              <a:rPr lang="nl-NL" sz="2400" b="1" dirty="0"/>
              <a:t>Schommelingen in de hormoonspiegel tijdens de menstruatiecyclus</a:t>
            </a:r>
            <a:r>
              <a:rPr lang="nl-NL" sz="2400" baseline="30000" dirty="0"/>
              <a:t>2</a:t>
            </a:r>
          </a:p>
        </p:txBody>
      </p:sp>
      <p:sp>
        <p:nvSpPr>
          <p:cNvPr id="18" name="TextBox 17">
            <a:extLst>
              <a:ext uri="{FF2B5EF4-FFF2-40B4-BE49-F238E27FC236}">
                <a16:creationId xmlns:a16="http://schemas.microsoft.com/office/drawing/2014/main" id="{D2CBDA73-FAB9-3E40-B6E6-FE4DADD482A6}"/>
              </a:ext>
            </a:extLst>
          </p:cNvPr>
          <p:cNvSpPr txBox="1"/>
          <p:nvPr/>
        </p:nvSpPr>
        <p:spPr>
          <a:xfrm>
            <a:off x="7933594" y="1516371"/>
            <a:ext cx="3401156" cy="461665"/>
          </a:xfrm>
          <a:prstGeom prst="rect">
            <a:avLst/>
          </a:prstGeom>
          <a:noFill/>
        </p:spPr>
        <p:txBody>
          <a:bodyPr wrap="square" rtlCol="0">
            <a:spAutoFit/>
          </a:bodyPr>
          <a:lstStyle/>
          <a:p>
            <a:r>
              <a:rPr lang="nl-NL" sz="2400" b="1"/>
              <a:t>Stress veroorzaakt door:</a:t>
            </a:r>
            <a:r>
              <a:rPr lang="nl-NL" sz="2400" baseline="30000"/>
              <a:t>2 </a:t>
            </a:r>
          </a:p>
        </p:txBody>
      </p:sp>
      <p:sp>
        <p:nvSpPr>
          <p:cNvPr id="21" name="TextBox 20">
            <a:extLst>
              <a:ext uri="{FF2B5EF4-FFF2-40B4-BE49-F238E27FC236}">
                <a16:creationId xmlns:a16="http://schemas.microsoft.com/office/drawing/2014/main" id="{D2CBDA73-FAB9-3E40-B6E6-FE4DADD482A6}"/>
              </a:ext>
            </a:extLst>
          </p:cNvPr>
          <p:cNvSpPr txBox="1"/>
          <p:nvPr/>
        </p:nvSpPr>
        <p:spPr>
          <a:xfrm>
            <a:off x="7933594" y="1914536"/>
            <a:ext cx="3970334" cy="1158779"/>
          </a:xfrm>
          <a:prstGeom prst="rect">
            <a:avLst/>
          </a:prstGeom>
          <a:noFill/>
        </p:spPr>
        <p:txBody>
          <a:bodyPr wrap="square" rtlCol="0">
            <a:spAutoFit/>
          </a:bodyPr>
          <a:lstStyle/>
          <a:p>
            <a:pPr marL="174625" lvl="1" indent="-174625">
              <a:lnSpc>
                <a:spcPct val="130000"/>
              </a:lnSpc>
              <a:buClr>
                <a:schemeClr val="tx2"/>
              </a:buClr>
              <a:buFont typeface="Arial"/>
              <a:buChar char="•"/>
            </a:pPr>
            <a:r>
              <a:rPr lang="nl-NL"/>
              <a:t>Infecties</a:t>
            </a:r>
          </a:p>
          <a:p>
            <a:pPr marL="174625" lvl="1" indent="-174625">
              <a:lnSpc>
                <a:spcPct val="130000"/>
              </a:lnSpc>
              <a:buClr>
                <a:schemeClr val="tx2"/>
              </a:buClr>
              <a:buFont typeface="Arial"/>
              <a:buChar char="•"/>
            </a:pPr>
            <a:r>
              <a:rPr lang="nl-NL"/>
              <a:t>Operaties</a:t>
            </a:r>
          </a:p>
          <a:p>
            <a:pPr marL="174625" lvl="1" indent="-174625">
              <a:lnSpc>
                <a:spcPct val="130000"/>
              </a:lnSpc>
              <a:buClr>
                <a:schemeClr val="tx2"/>
              </a:buClr>
              <a:buFont typeface="Arial"/>
              <a:buChar char="•"/>
            </a:pPr>
            <a:r>
              <a:rPr lang="nl-NL"/>
              <a:t>Fysieke of emotionele uitputting</a:t>
            </a:r>
          </a:p>
        </p:txBody>
      </p:sp>
      <p:sp>
        <p:nvSpPr>
          <p:cNvPr id="23" name="Oval 22"/>
          <p:cNvSpPr/>
          <p:nvPr/>
        </p:nvSpPr>
        <p:spPr>
          <a:xfrm>
            <a:off x="6767516" y="3338744"/>
            <a:ext cx="914400" cy="9144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Oval 23"/>
          <p:cNvSpPr/>
          <p:nvPr/>
        </p:nvSpPr>
        <p:spPr>
          <a:xfrm>
            <a:off x="897212" y="4855669"/>
            <a:ext cx="914400" cy="9144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D2CBDA73-FAB9-3E40-B6E6-FE4DADD482A6}"/>
              </a:ext>
            </a:extLst>
          </p:cNvPr>
          <p:cNvSpPr txBox="1"/>
          <p:nvPr/>
        </p:nvSpPr>
        <p:spPr>
          <a:xfrm>
            <a:off x="2046478" y="5070775"/>
            <a:ext cx="3020155" cy="461665"/>
          </a:xfrm>
          <a:prstGeom prst="rect">
            <a:avLst/>
          </a:prstGeom>
          <a:noFill/>
        </p:spPr>
        <p:txBody>
          <a:bodyPr wrap="square" rtlCol="0">
            <a:spAutoFit/>
          </a:bodyPr>
          <a:lstStyle/>
          <a:p>
            <a:r>
              <a:rPr lang="nl-NL" sz="2400" b="1"/>
              <a:t>Alcohol</a:t>
            </a:r>
            <a:r>
              <a:rPr lang="nl-NL" sz="2400" baseline="30000"/>
              <a:t>2</a:t>
            </a:r>
          </a:p>
        </p:txBody>
      </p:sp>
      <p:sp>
        <p:nvSpPr>
          <p:cNvPr id="26" name="Oval 25"/>
          <p:cNvSpPr/>
          <p:nvPr/>
        </p:nvSpPr>
        <p:spPr>
          <a:xfrm>
            <a:off x="6767516" y="4855669"/>
            <a:ext cx="914400" cy="9144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D2CBDA73-FAB9-3E40-B6E6-FE4DADD482A6}"/>
              </a:ext>
            </a:extLst>
          </p:cNvPr>
          <p:cNvSpPr txBox="1"/>
          <p:nvPr/>
        </p:nvSpPr>
        <p:spPr>
          <a:xfrm>
            <a:off x="7933595" y="5050197"/>
            <a:ext cx="3020155" cy="461665"/>
          </a:xfrm>
          <a:prstGeom prst="rect">
            <a:avLst/>
          </a:prstGeom>
          <a:noFill/>
        </p:spPr>
        <p:txBody>
          <a:bodyPr wrap="square" rtlCol="0">
            <a:spAutoFit/>
          </a:bodyPr>
          <a:lstStyle/>
          <a:p>
            <a:r>
              <a:rPr lang="nl-NL" sz="2400" b="1"/>
              <a:t>Vasten</a:t>
            </a:r>
            <a:r>
              <a:rPr lang="nl-NL" sz="2400" baseline="30000"/>
              <a:t>2</a:t>
            </a:r>
            <a:r>
              <a:rPr lang="nl-NL" sz="2400" b="1" baseline="30000"/>
              <a:t> </a:t>
            </a:r>
          </a:p>
        </p:txBody>
      </p:sp>
      <p:pic>
        <p:nvPicPr>
          <p:cNvPr id="4" name="Picture 3"/>
          <p:cNvPicPr>
            <a:picLocks noChangeAspect="1"/>
          </p:cNvPicPr>
          <p:nvPr/>
        </p:nvPicPr>
        <p:blipFill>
          <a:blip r:embed="rId5"/>
          <a:stretch>
            <a:fillRect/>
          </a:stretch>
        </p:blipFill>
        <p:spPr>
          <a:xfrm>
            <a:off x="767037" y="1571728"/>
            <a:ext cx="889000" cy="889000"/>
          </a:xfrm>
          <a:prstGeom prst="rect">
            <a:avLst/>
          </a:prstGeom>
        </p:spPr>
      </p:pic>
      <p:pic>
        <p:nvPicPr>
          <p:cNvPr id="28" name="Picture 27"/>
          <p:cNvPicPr>
            <a:picLocks noChangeAspect="1"/>
          </p:cNvPicPr>
          <p:nvPr/>
        </p:nvPicPr>
        <p:blipFill>
          <a:blip r:embed="rId6"/>
          <a:stretch>
            <a:fillRect/>
          </a:stretch>
        </p:blipFill>
        <p:spPr>
          <a:xfrm>
            <a:off x="766933" y="3203032"/>
            <a:ext cx="889104" cy="889104"/>
          </a:xfrm>
          <a:prstGeom prst="rect">
            <a:avLst/>
          </a:prstGeom>
        </p:spPr>
      </p:pic>
      <p:pic>
        <p:nvPicPr>
          <p:cNvPr id="7" name="Picture 6"/>
          <p:cNvPicPr>
            <a:picLocks noChangeAspect="1"/>
          </p:cNvPicPr>
          <p:nvPr/>
        </p:nvPicPr>
        <p:blipFill>
          <a:blip r:embed="rId7"/>
          <a:stretch>
            <a:fillRect/>
          </a:stretch>
        </p:blipFill>
        <p:spPr>
          <a:xfrm>
            <a:off x="766933" y="4824750"/>
            <a:ext cx="879559" cy="879559"/>
          </a:xfrm>
          <a:prstGeom prst="rect">
            <a:avLst/>
          </a:prstGeom>
        </p:spPr>
      </p:pic>
      <p:pic>
        <p:nvPicPr>
          <p:cNvPr id="29" name="Picture 28"/>
          <p:cNvPicPr>
            <a:picLocks noChangeAspect="1"/>
          </p:cNvPicPr>
          <p:nvPr/>
        </p:nvPicPr>
        <p:blipFill>
          <a:blip r:embed="rId8"/>
          <a:stretch>
            <a:fillRect/>
          </a:stretch>
        </p:blipFill>
        <p:spPr>
          <a:xfrm>
            <a:off x="6492144" y="1479653"/>
            <a:ext cx="1044575" cy="1044575"/>
          </a:xfrm>
          <a:prstGeom prst="rect">
            <a:avLst/>
          </a:prstGeom>
        </p:spPr>
      </p:pic>
      <p:pic>
        <p:nvPicPr>
          <p:cNvPr id="34" name="Picture 33"/>
          <p:cNvPicPr>
            <a:picLocks noChangeAspect="1"/>
          </p:cNvPicPr>
          <p:nvPr/>
        </p:nvPicPr>
        <p:blipFill>
          <a:blip r:embed="rId9"/>
          <a:stretch>
            <a:fillRect/>
          </a:stretch>
        </p:blipFill>
        <p:spPr>
          <a:xfrm>
            <a:off x="6759460" y="3409238"/>
            <a:ext cx="717447" cy="717447"/>
          </a:xfrm>
          <a:prstGeom prst="rect">
            <a:avLst/>
          </a:prstGeom>
        </p:spPr>
      </p:pic>
      <p:pic>
        <p:nvPicPr>
          <p:cNvPr id="36" name="Graphic 35" descr="Table setting">
            <a:extLst>
              <a:ext uri="{FF2B5EF4-FFF2-40B4-BE49-F238E27FC236}">
                <a16:creationId xmlns:a16="http://schemas.microsoft.com/office/drawing/2014/main" id="{ED8A7809-C185-4616-BB1D-A799A42C236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68637" y="4988218"/>
            <a:ext cx="630936" cy="630936"/>
          </a:xfrm>
          <a:prstGeom prst="rect">
            <a:avLst/>
          </a:prstGeom>
        </p:spPr>
      </p:pic>
      <p:sp>
        <p:nvSpPr>
          <p:cNvPr id="41" name="Flowchart: Connector 40">
            <a:extLst>
              <a:ext uri="{FF2B5EF4-FFF2-40B4-BE49-F238E27FC236}">
                <a16:creationId xmlns:a16="http://schemas.microsoft.com/office/drawing/2014/main" id="{88B623A6-2CE0-4BE7-B866-322753CAD1AA}"/>
              </a:ext>
            </a:extLst>
          </p:cNvPr>
          <p:cNvSpPr/>
          <p:nvPr/>
        </p:nvSpPr>
        <p:spPr>
          <a:xfrm>
            <a:off x="6633884" y="4837486"/>
            <a:ext cx="905246" cy="914400"/>
          </a:xfrm>
          <a:prstGeom prst="flowChartConnector">
            <a:avLst/>
          </a:prstGeom>
          <a:noFill/>
          <a:ln w="571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76200">
                <a:solidFill>
                  <a:schemeClr val="tx1"/>
                </a:solidFill>
              </a:ln>
            </a:endParaRPr>
          </a:p>
        </p:txBody>
      </p:sp>
      <p:cxnSp>
        <p:nvCxnSpPr>
          <p:cNvPr id="42" name="Straight Connector 41">
            <a:extLst>
              <a:ext uri="{FF2B5EF4-FFF2-40B4-BE49-F238E27FC236}">
                <a16:creationId xmlns:a16="http://schemas.microsoft.com/office/drawing/2014/main" id="{A51C2EA9-401A-4E02-AAE2-4F4EE5C43F59}"/>
              </a:ext>
            </a:extLst>
          </p:cNvPr>
          <p:cNvCxnSpPr>
            <a:cxnSpLocks/>
            <a:stCxn id="41" idx="1"/>
            <a:endCxn id="41" idx="5"/>
          </p:cNvCxnSpPr>
          <p:nvPr/>
        </p:nvCxnSpPr>
        <p:spPr>
          <a:xfrm>
            <a:off x="6766454" y="4971397"/>
            <a:ext cx="640106" cy="646578"/>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46894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wonkybox.png"/>
          <p:cNvPicPr>
            <a:picLocks noChangeAspect="1"/>
          </p:cNvPicPr>
          <p:nvPr/>
        </p:nvPicPr>
        <p:blipFill>
          <a:blip r:embed="rId3">
            <a:alphaModFix amt="7000"/>
            <a:extLst>
              <a:ext uri="{28A0092B-C50C-407E-A947-70E740481C1C}">
                <a14:useLocalDpi xmlns:a14="http://schemas.microsoft.com/office/drawing/2010/main"/>
              </a:ext>
            </a:extLst>
          </a:blip>
          <a:stretch>
            <a:fillRect/>
          </a:stretch>
        </p:blipFill>
        <p:spPr>
          <a:xfrm>
            <a:off x="4490380" y="1624277"/>
            <a:ext cx="7493654" cy="4011348"/>
          </a:xfrm>
          <a:prstGeom prst="rect">
            <a:avLst/>
          </a:prstGeom>
        </p:spPr>
      </p:pic>
      <p:sp>
        <p:nvSpPr>
          <p:cNvPr id="13" name="Title 12"/>
          <p:cNvSpPr>
            <a:spLocks noGrp="1"/>
          </p:cNvSpPr>
          <p:nvPr>
            <p:ph type="title"/>
          </p:nvPr>
        </p:nvSpPr>
        <p:spPr/>
        <p:txBody>
          <a:bodyPr>
            <a:normAutofit/>
          </a:bodyPr>
          <a:lstStyle/>
          <a:p>
            <a:r>
              <a:rPr lang="nl-NL"/>
              <a:t>AHP wordt gediagnosticeerd met biochemische tests</a:t>
            </a:r>
            <a:r>
              <a:rPr lang="nl-NL" b="0" baseline="30000"/>
              <a:t>1</a:t>
            </a:r>
          </a:p>
        </p:txBody>
      </p:sp>
      <p:sp>
        <p:nvSpPr>
          <p:cNvPr id="9" name="Slide Number Placeholder 8"/>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3260E4-ED7B-584B-A073-E37901C7426D}" type="slidenum">
              <a:rPr kumimoji="0" lang="en-US" sz="1000" b="0" i="0" u="none" strike="noStrike" kern="1200" cap="none" spc="0" normalizeH="0" baseline="0" noProof="0" smtClean="0">
                <a:ln>
                  <a:noFill/>
                </a:ln>
                <a:solidFill>
                  <a:srgbClr val="0A0A0A">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a:ln>
                <a:noFill/>
              </a:ln>
              <a:solidFill>
                <a:srgbClr val="0A0A0A">
                  <a:tint val="75000"/>
                </a:srgbClr>
              </a:solidFill>
              <a:effectLst/>
              <a:uLnTx/>
              <a:uFillTx/>
              <a:latin typeface="Calibri"/>
              <a:ea typeface="+mn-ea"/>
              <a:cs typeface="+mn-cs"/>
            </a:endParaRPr>
          </a:p>
        </p:txBody>
      </p:sp>
      <p:sp>
        <p:nvSpPr>
          <p:cNvPr id="19" name="Footer Placeholder 6"/>
          <p:cNvSpPr>
            <a:spLocks noGrp="1"/>
          </p:cNvSpPr>
          <p:nvPr>
            <p:ph type="ftr" sz="quarter" idx="11"/>
          </p:nvPr>
        </p:nvSpPr>
        <p:spPr>
          <a:xfrm>
            <a:off x="479592" y="6400147"/>
            <a:ext cx="11504441" cy="365125"/>
          </a:xfrm>
        </p:spPr>
        <p:txBody>
          <a:bodyPr/>
          <a:lstStyle/>
          <a:p>
            <a:pPr lvl="0">
              <a:spcAft>
                <a:spcPts val="300"/>
              </a:spcAft>
              <a:tabLst>
                <a:tab pos="7543800" algn="l"/>
              </a:tabLst>
              <a:defRPr/>
            </a:pPr>
            <a:r>
              <a:rPr lang="nl-NL" sz="800" dirty="0">
                <a:solidFill>
                  <a:srgbClr val="E7E6E6">
                    <a:lumMod val="50000"/>
                  </a:srgbClr>
                </a:solidFill>
              </a:rPr>
              <a:t>AHP: Acute hepatische porfyrie; PBG: Porfobilinogeen; ALA: Aminolevulinezuur	In dit materiaal is geen informatie over medische producten van Alnylam opgenomen.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nl-NL" sz="800" b="0" i="0" u="none" strike="noStrike" cap="none" normalizeH="0" baseline="0" noProof="0" dirty="0">
                <a:ln>
                  <a:noFill/>
                </a:ln>
                <a:solidFill>
                  <a:srgbClr val="E7E6E6">
                    <a:lumMod val="50000"/>
                  </a:srgbClr>
                </a:solidFill>
                <a:effectLst/>
                <a:uLnTx/>
                <a:uFillTx/>
                <a:latin typeface="Calibri"/>
                <a:ea typeface="+mn-ea"/>
                <a:cs typeface="+mn-cs"/>
              </a:rPr>
              <a:t>Wang B, Rudnick S, Cengia B, Bonkovsky HL. Acute Hepatic Porphyrias: Review and Recent Progress. Hepatol Commun. 2018;3(2):193-206. Gepubliceerd op 20 dec 2018. doi:10.1002/hep4.1297.</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208722" y="598752"/>
            <a:ext cx="10765979" cy="596900"/>
          </a:xfrm>
          <a:prstGeom prst="rect">
            <a:avLst/>
          </a:prstGeom>
        </p:spPr>
      </p:pic>
      <p:sp>
        <p:nvSpPr>
          <p:cNvPr id="4" name="TextBox 3"/>
          <p:cNvSpPr txBox="1"/>
          <p:nvPr/>
        </p:nvSpPr>
        <p:spPr>
          <a:xfrm>
            <a:off x="6248400" y="2590800"/>
            <a:ext cx="1846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A0A0A"/>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D2CBDA73-FAB9-3E40-B6E6-FE4DADD482A6}"/>
              </a:ext>
            </a:extLst>
          </p:cNvPr>
          <p:cNvSpPr txBox="1"/>
          <p:nvPr/>
        </p:nvSpPr>
        <p:spPr>
          <a:xfrm>
            <a:off x="5256291" y="2004955"/>
            <a:ext cx="6014959" cy="5847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3200" b="1">
                <a:solidFill>
                  <a:srgbClr val="7FCCB4">
                    <a:lumMod val="75000"/>
                  </a:srgbClr>
                </a:solidFill>
                <a:latin typeface="Calibri"/>
                <a:ea typeface="+mn-ea"/>
                <a:cs typeface="+mn-cs"/>
              </a:rPr>
              <a:t>Biochemische</a:t>
            </a:r>
            <a:r>
              <a:rPr kumimoji="0" lang="nl-NL" sz="3200" b="1" i="0" u="none" strike="noStrike" cap="none" normalizeH="0" baseline="0" noProof="0">
                <a:ln>
                  <a:noFill/>
                </a:ln>
                <a:solidFill>
                  <a:srgbClr val="7FCCB4">
                    <a:lumMod val="75000"/>
                  </a:srgbClr>
                </a:solidFill>
                <a:effectLst/>
                <a:uLnTx/>
                <a:uFillTx/>
                <a:latin typeface="Calibri"/>
                <a:ea typeface="+mn-ea"/>
                <a:cs typeface="+mn-cs"/>
              </a:rPr>
              <a:t> test</a:t>
            </a:r>
          </a:p>
        </p:txBody>
      </p:sp>
      <p:sp>
        <p:nvSpPr>
          <p:cNvPr id="12" name="Oval 11"/>
          <p:cNvSpPr/>
          <p:nvPr/>
        </p:nvSpPr>
        <p:spPr>
          <a:xfrm>
            <a:off x="685968" y="2114550"/>
            <a:ext cx="2955957" cy="2955957"/>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D2CBDA73-FAB9-3E40-B6E6-FE4DADD482A6}"/>
              </a:ext>
            </a:extLst>
          </p:cNvPr>
          <p:cNvSpPr txBox="1"/>
          <p:nvPr/>
        </p:nvSpPr>
        <p:spPr>
          <a:xfrm>
            <a:off x="5256291" y="2658826"/>
            <a:ext cx="5617118" cy="707886"/>
          </a:xfrm>
          <a:prstGeom prst="rect">
            <a:avLst/>
          </a:prstGeom>
          <a:noFill/>
        </p:spPr>
        <p:txBody>
          <a:bodyPr wrap="square" rtlCol="0">
            <a:spAutoFit/>
          </a:bodyPr>
          <a:lstStyle/>
          <a:p>
            <a:pPr lvl="0"/>
            <a:r>
              <a:rPr kumimoji="0" lang="nl-NL" sz="2000" b="0" i="0" u="none" strike="noStrike" cap="none" normalizeH="0" baseline="0" noProof="0" dirty="0">
                <a:ln>
                  <a:noFill/>
                </a:ln>
                <a:solidFill>
                  <a:srgbClr val="0A0A0A"/>
                </a:solidFill>
                <a:effectLst/>
                <a:uLnTx/>
                <a:uFillTx/>
                <a:latin typeface="Calibri"/>
                <a:ea typeface="+mn-ea"/>
                <a:cs typeface="+mn-cs"/>
              </a:rPr>
              <a:t>Test niveaus </a:t>
            </a:r>
            <a:r>
              <a:rPr lang="nl-NL" sz="2000" dirty="0">
                <a:solidFill>
                  <a:srgbClr val="0A0A0A"/>
                </a:solidFill>
              </a:rPr>
              <a:t>van </a:t>
            </a:r>
            <a:r>
              <a:rPr lang="nl-NL" sz="2000" dirty="0"/>
              <a:t>ALA (aminolevulinezuur), </a:t>
            </a:r>
            <a:br>
              <a:rPr lang="nl-NL" sz="2000" dirty="0"/>
            </a:br>
            <a:r>
              <a:rPr lang="nl-NL" sz="2000" dirty="0">
                <a:solidFill>
                  <a:srgbClr val="0A0A0A"/>
                </a:solidFill>
              </a:rPr>
              <a:t>PBG (porfobilinogeen) en porfyrinen in de urine</a:t>
            </a:r>
          </a:p>
        </p:txBody>
      </p:sp>
      <p:pic>
        <p:nvPicPr>
          <p:cNvPr id="2" name="Picture 1"/>
          <p:cNvPicPr>
            <a:picLocks noChangeAspect="1"/>
          </p:cNvPicPr>
          <p:nvPr/>
        </p:nvPicPr>
        <p:blipFill>
          <a:blip r:embed="rId5"/>
          <a:stretch>
            <a:fillRect/>
          </a:stretch>
        </p:blipFill>
        <p:spPr>
          <a:xfrm>
            <a:off x="1417912" y="2466074"/>
            <a:ext cx="2443750" cy="2443750"/>
          </a:xfrm>
          <a:prstGeom prst="rect">
            <a:avLst/>
          </a:prstGeom>
        </p:spPr>
      </p:pic>
      <p:sp>
        <p:nvSpPr>
          <p:cNvPr id="15" name="Rectangle 11">
            <a:extLst>
              <a:ext uri="{FF2B5EF4-FFF2-40B4-BE49-F238E27FC236}">
                <a16:creationId xmlns:a16="http://schemas.microsoft.com/office/drawing/2014/main" id="{2A11F506-AAA9-AE4A-A8E1-960D6FD3FD27}"/>
              </a:ext>
            </a:extLst>
          </p:cNvPr>
          <p:cNvSpPr/>
          <p:nvPr/>
        </p:nvSpPr>
        <p:spPr>
          <a:xfrm>
            <a:off x="5346251" y="3710138"/>
            <a:ext cx="6382532" cy="1392119"/>
          </a:xfrm>
          <a:custGeom>
            <a:avLst/>
            <a:gdLst>
              <a:gd name="connsiteX0" fmla="*/ 0 w 6658081"/>
              <a:gd name="connsiteY0" fmla="*/ 0 h 2278716"/>
              <a:gd name="connsiteX1" fmla="*/ 6658081 w 6658081"/>
              <a:gd name="connsiteY1" fmla="*/ 0 h 2278716"/>
              <a:gd name="connsiteX2" fmla="*/ 6658081 w 6658081"/>
              <a:gd name="connsiteY2" fmla="*/ 2278716 h 2278716"/>
              <a:gd name="connsiteX3" fmla="*/ 0 w 6658081"/>
              <a:gd name="connsiteY3" fmla="*/ 2278716 h 2278716"/>
              <a:gd name="connsiteX4" fmla="*/ 0 w 6658081"/>
              <a:gd name="connsiteY4" fmla="*/ 0 h 2278716"/>
              <a:gd name="connsiteX0" fmla="*/ 0 w 6658081"/>
              <a:gd name="connsiteY0" fmla="*/ 0 h 2278716"/>
              <a:gd name="connsiteX1" fmla="*/ 6658081 w 6658081"/>
              <a:gd name="connsiteY1" fmla="*/ 0 h 2278716"/>
              <a:gd name="connsiteX2" fmla="*/ 6621039 w 6658081"/>
              <a:gd name="connsiteY2" fmla="*/ 2278716 h 2278716"/>
              <a:gd name="connsiteX3" fmla="*/ 0 w 6658081"/>
              <a:gd name="connsiteY3" fmla="*/ 2278716 h 2278716"/>
              <a:gd name="connsiteX4" fmla="*/ 0 w 6658081"/>
              <a:gd name="connsiteY4" fmla="*/ 0 h 2278716"/>
              <a:gd name="connsiteX0" fmla="*/ 0 w 6673956"/>
              <a:gd name="connsiteY0" fmla="*/ 0 h 2278716"/>
              <a:gd name="connsiteX1" fmla="*/ 6673956 w 6673956"/>
              <a:gd name="connsiteY1" fmla="*/ 0 h 2278716"/>
              <a:gd name="connsiteX2" fmla="*/ 6621039 w 6673956"/>
              <a:gd name="connsiteY2" fmla="*/ 2278716 h 2278716"/>
              <a:gd name="connsiteX3" fmla="*/ 0 w 6673956"/>
              <a:gd name="connsiteY3" fmla="*/ 2278716 h 2278716"/>
              <a:gd name="connsiteX4" fmla="*/ 0 w 6673956"/>
              <a:gd name="connsiteY4" fmla="*/ 0 h 2278716"/>
              <a:gd name="connsiteX0" fmla="*/ 0 w 6673956"/>
              <a:gd name="connsiteY0" fmla="*/ 0 h 2278716"/>
              <a:gd name="connsiteX1" fmla="*/ 6673956 w 6673956"/>
              <a:gd name="connsiteY1" fmla="*/ 0 h 2278716"/>
              <a:gd name="connsiteX2" fmla="*/ 6594795 w 6673956"/>
              <a:gd name="connsiteY2" fmla="*/ 2266048 h 2278716"/>
              <a:gd name="connsiteX3" fmla="*/ 0 w 6673956"/>
              <a:gd name="connsiteY3" fmla="*/ 2278716 h 2278716"/>
              <a:gd name="connsiteX4" fmla="*/ 0 w 6673956"/>
              <a:gd name="connsiteY4" fmla="*/ 0 h 2278716"/>
              <a:gd name="connsiteX0" fmla="*/ 0 w 6594795"/>
              <a:gd name="connsiteY0" fmla="*/ 0 h 2278716"/>
              <a:gd name="connsiteX1" fmla="*/ 6549294 w 6594795"/>
              <a:gd name="connsiteY1" fmla="*/ 12668 h 2278716"/>
              <a:gd name="connsiteX2" fmla="*/ 6594795 w 6594795"/>
              <a:gd name="connsiteY2" fmla="*/ 2266048 h 2278716"/>
              <a:gd name="connsiteX3" fmla="*/ 0 w 6594795"/>
              <a:gd name="connsiteY3" fmla="*/ 2278716 h 2278716"/>
              <a:gd name="connsiteX4" fmla="*/ 0 w 6594795"/>
              <a:gd name="connsiteY4" fmla="*/ 0 h 227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4795" h="2278716">
                <a:moveTo>
                  <a:pt x="0" y="0"/>
                </a:moveTo>
                <a:lnTo>
                  <a:pt x="6549294" y="12668"/>
                </a:lnTo>
                <a:lnTo>
                  <a:pt x="6594795" y="2266048"/>
                </a:lnTo>
                <a:lnTo>
                  <a:pt x="0" y="2278716"/>
                </a:lnTo>
                <a:lnTo>
                  <a:pt x="0" y="0"/>
                </a:lnTo>
                <a:close/>
              </a:path>
            </a:pathLst>
          </a:custGeom>
          <a:solidFill>
            <a:srgbClr val="47B2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D2CBDA73-FAB9-3E40-B6E6-FE4DADD482A6}"/>
              </a:ext>
            </a:extLst>
          </p:cNvPr>
          <p:cNvSpPr txBox="1"/>
          <p:nvPr/>
        </p:nvSpPr>
        <p:spPr>
          <a:xfrm>
            <a:off x="5568501" y="4001114"/>
            <a:ext cx="5563325" cy="707886"/>
          </a:xfrm>
          <a:prstGeom prst="rect">
            <a:avLst/>
          </a:prstGeom>
          <a:noFill/>
        </p:spPr>
        <p:txBody>
          <a:bodyPr wrap="square" rtlCol="0">
            <a:spAutoFit/>
          </a:bodyPr>
          <a:lstStyle/>
          <a:p>
            <a:pPr lvl="0">
              <a:defRPr/>
            </a:pPr>
            <a:r>
              <a:rPr lang="nl-NL" sz="2000" dirty="0">
                <a:solidFill>
                  <a:srgbClr val="0A0A0A"/>
                </a:solidFill>
              </a:rPr>
              <a:t>Aanbevolen tijdens of kort na een aanval wanneer de niveaus van ALA en PBG nog hoog zijn</a:t>
            </a:r>
          </a:p>
        </p:txBody>
      </p:sp>
    </p:spTree>
    <p:extLst>
      <p:ext uri="{BB962C8B-B14F-4D97-AF65-F5344CB8AC3E}">
        <p14:creationId xmlns:p14="http://schemas.microsoft.com/office/powerpoint/2010/main" val="2797524419"/>
      </p:ext>
    </p:extLst>
  </p:cSld>
  <p:clrMapOvr>
    <a:masterClrMapping/>
  </p:clrMapOvr>
</p:sld>
</file>

<file path=ppt/theme/theme1.xml><?xml version="1.0" encoding="utf-8"?>
<a:theme xmlns:a="http://schemas.openxmlformats.org/drawingml/2006/main" name="Office Theme">
  <a:themeElements>
    <a:clrScheme name="MIAB">
      <a:dk1>
        <a:srgbClr val="0A0A0A"/>
      </a:dk1>
      <a:lt1>
        <a:srgbClr val="FFFFFF"/>
      </a:lt1>
      <a:dk2>
        <a:srgbClr val="5C375E"/>
      </a:dk2>
      <a:lt2>
        <a:srgbClr val="E7E6E6"/>
      </a:lt2>
      <a:accent1>
        <a:srgbClr val="E6D98F"/>
      </a:accent1>
      <a:accent2>
        <a:srgbClr val="7FCCB4"/>
      </a:accent2>
      <a:accent3>
        <a:srgbClr val="D8A8B6"/>
      </a:accent3>
      <a:accent4>
        <a:srgbClr val="8BCAD9"/>
      </a:accent4>
      <a:accent5>
        <a:srgbClr val="D1C4CD"/>
      </a:accent5>
      <a:accent6>
        <a:srgbClr val="C6E0ED"/>
      </a:accent6>
      <a:hlink>
        <a:srgbClr val="05A7C1"/>
      </a:hlink>
      <a:folHlink>
        <a:srgbClr val="954FC3"/>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B9AB2"/>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17874</TotalTime>
  <Words>6107</Words>
  <Application>Microsoft Office PowerPoint</Application>
  <PresentationFormat>Widescreen</PresentationFormat>
  <Paragraphs>380</Paragraphs>
  <Slides>24</Slides>
  <Notes>24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Open Sans</vt:lpstr>
      <vt:lpstr>Office Theme</vt:lpstr>
      <vt:lpstr>Het belang van genetische familietests voor acute hepatische porfyrie (AHP) </vt:lpstr>
      <vt:lpstr>Wat is acute hepatische porfyrie (AHP)? </vt:lpstr>
      <vt:lpstr>Deze toxines veroorzaken AHP</vt:lpstr>
      <vt:lpstr>Vier typen AHP </vt:lpstr>
      <vt:lpstr>Het zit allemaal in uw genen </vt:lpstr>
      <vt:lpstr>Wat u moet weten over AHP</vt:lpstr>
      <vt:lpstr>Beleving van AHP</vt:lpstr>
      <vt:lpstr>Let op AHP-triggers</vt:lpstr>
      <vt:lpstr>AHP wordt gediagnosticeerd met biochemische tests1</vt:lpstr>
      <vt:lpstr>AHP en genetische tests</vt:lpstr>
      <vt:lpstr>Waarom is een diagnose nuttig?</vt:lpstr>
      <vt:lpstr>Genetische tests: had ik het maar eerder geweten...</vt:lpstr>
      <vt:lpstr>Wie moet genetische tests overwegen?1</vt:lpstr>
      <vt:lpstr>Waar kan ik een genetische test laten doen?</vt:lpstr>
      <vt:lpstr>Een genetisch adviseur kan u helpen1  </vt:lpstr>
      <vt:lpstr>Genetische tests hebben mijn zus en mijzelf geholpen </vt:lpstr>
      <vt:lpstr>Met uw naasten praten over AHP</vt:lpstr>
      <vt:lpstr>Vroegtijdige AHP-tests hebben een groot verschil gemaakt voor mij en mijn familie </vt:lpstr>
      <vt:lpstr>Breng de AHP-geschiedenis van uw familie in kaart</vt:lpstr>
      <vt:lpstr>Anderen uitleg geven over AHP</vt:lpstr>
      <vt:lpstr>Uw mantelzorger en u </vt:lpstr>
      <vt:lpstr>AHP: De feiten begrijpen</vt:lpstr>
      <vt:lpstr>Hulpbronnen en informatie</vt:lpstr>
      <vt:lpstr>Het belang van genetische familietests voor acute hepatische porfyrie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Acute Hepatic Porphyria A guide for patients</dc:title>
  <dc:subject/>
  <dc:creator>Editor</dc:creator>
  <cp:keywords/>
  <dc:description/>
  <cp:lastModifiedBy>annegret wenzel</cp:lastModifiedBy>
  <cp:revision>970</cp:revision>
  <cp:lastPrinted>2021-09-13T15:09:48Z</cp:lastPrinted>
  <dcterms:created xsi:type="dcterms:W3CDTF">2021-03-12T17:48:17Z</dcterms:created>
  <dcterms:modified xsi:type="dcterms:W3CDTF">2022-06-24T08:38:45Z</dcterms:modified>
  <cp:category/>
</cp:coreProperties>
</file>