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ejV+fKNP00ZtKt0FanDdQ==" hashData="xRCqjKDAu0iFtbD7Uoj6X4aITUbpOxPzcYxSnPHMv9pbk4rgER1wHDyk0403/FUumgCi4eKS2OcEilnbeCj7I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B8404-46C7-BD6D-FDC3-62B50C2E7A6A}" name="Ulrike Irene" initials="UI" userId="94d6f4be3290de8c" providerId="Windows Live"/>
  <p188:author id="{7A722928-DFDC-07AD-E67D-D205EC118D28}" name="Annegret Wenzel" initials="AW" userId="S::annegret.wenzel@healthwareinternational.com::8b1db1ce-9461-48b4-b233-fc010038baa2" providerId="AD"/>
  <p188:author id="{3D0BD27A-5A6B-0890-99F7-978E23F567D2}" name="Bjoern Ambrosius" initials="BA" userId="S::bambrosius@alnylam.com::0fc9b445-acc3-4ec9-8255-b4b46b221378" providerId="AD"/>
  <p188:author id="{2FE2B3B2-41EB-0B63-C66A-69E4E133766E}" name="Alina Luput" initials="AL" userId="S::Alina.Luput@corptransinc.com::e14bbeb1-fefc-4faa-9cf3-fc245194ae35" providerId="AD"/>
  <p188:author id="{C8CB4FEB-6E2A-6231-500F-3111D2DBD2D8}" name="elisa illichmann" initials="ei" userId="79d5d1d3d9321cd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435"/>
    <a:srgbClr val="FEFEFE"/>
    <a:srgbClr val="43019F"/>
    <a:srgbClr val="C9091E"/>
    <a:srgbClr val="0ABFD8"/>
    <a:srgbClr val="621C64"/>
    <a:srgbClr val="5B2274"/>
    <a:srgbClr val="442686"/>
    <a:srgbClr val="522EA2"/>
    <a:srgbClr val="67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1877" autoAdjust="0"/>
  </p:normalViewPr>
  <p:slideViewPr>
    <p:cSldViewPr snapToGrid="0" snapToObjects="1">
      <p:cViewPr varScale="1">
        <p:scale>
          <a:sx n="59" d="100"/>
          <a:sy n="59" d="100"/>
        </p:scale>
        <p:origin x="736" y="2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4/5/2022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‹N›</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4/5/2022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‹N›</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Wenn Sie akute hepatische Porphyrie (AHP) haben oder diese vor kurzem bei Ihnen diagnostiziert wurde, sollten Sie eventuell mit Ihrer Familie über die Krankheit und ihre möglichen Auswirkungen sprechen. In diesem Vortrag erfahren Sie mehr über akute hepatische Porphyrie: worum es sich dabei handelt, wie die Betroffenen sie erleben und welche Tipps es gibt, um mit ihr zu leben. Außerdem werden wir über die familiäre Vererbung und genetische Testung reden. Ziel ist es, Sie und Ihre Familienangehörigen zu informieren und zu befähigen, die richtigen Entscheidungen für Ihre Gesundheit und Ihre Zukunft zu treffen.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Bei symptomatischen Personen mit positivem biochemischem Test kann ein Gentest eingesetzt werden, um die AHP-Diagnose zu bestätigen und den spezifischen AHP-Typ zu bestimmen.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Bei diesem Gentest wird eine Probe Ihres Bluts oder Speichels entnommen und auf eine AHP-Mutation hin untersucht.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Da die Veranlagung zur AHP vererbt wird, ist ein Gentest für Familienangehörige eine Möglichkeit, um festzustellen, ob sie Träger der AHP-Mutation sind und ein Risiko für AHP-Symptome haben. Sie erhalten also nicht nur Ihre eigene Diagnose, sondern können auch Ihre eigene Krankheitsgeschichte besser verstehen und sich auf die Zukunft vorbereiten.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Die AHP-Mutation kann über Generationen hinweg unbemerkt bleiben, aber von Eltern an Kinder weitergegeben werden, bis eines Tages Symptome auftreten. Gentests erlauben den Betroffenen die Bestimmung ihres genetischen AHP-Risikos und die Möglichkeit des Treffens fundierter Entscheidungen hinsichtlich Lebensstils und Behandlungsplans.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Sie sollten einen Gentest in Betracht ziehen, wenn in Ihrer Familie AHP vorkommt oder wenn Ihnen nach einem biochemischen Test mitgeteilt wurde, dass Sie AHP haben. Ein Gentest kann auch Ihren Familienangehörigen zugute kommen, falls diese ihren eigenen AHP-Status bestimmen möchten.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Wenden Sie sich an Ihre medizinische Fachkraft, wenn Sie wissen möchten, welche Schritte zu unternehmen sind. Sie kann Ihnen die in Ihrer Region verfügbaren Möglichkeiten mitteilen und nach Ihrem Gentest bei der Bewältigung des Ergebnisses, der Symptome und dem Erhalt Ihrer Gesundheit helfen.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Nicht jeder, der von einer eventuellen genetischen Veranlagung zu AHP erfährt, möchte sich testen lassen. Unabhängig davon, ob das in Ihrem Fall zutrifft oder nicht, kann Ihnen ein Arzt helfen, fundierte Entscheidungen zu treffen. Er kann Ihnen erklären, wie sich AHP auf Sie, Ihre Gesundheit und Ihre Entscheidungen zur Familienplanung auswirken kann, und auch Vorschläge machen, wie Sie mehr über Ihre Familienanamnese erfahren können.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Da AHP eine seltene genetische Erkrankung ist, die jahrelang unerkannt bleiben kann, stellt sie für Familien eine besondere Herausforderung dar. Auch wenn Sie sich nicht sicher sind, ob jemand in Ihrer Familie AHP-Symptome hatte, kann er oder sie trotzdem ein Träger sein. Indem Sie Ihre Familienangehörigen über Ihre AHP-Diagnose informieren, können Sie ihnen helfen herauszufinden, ob sie ebenfalls gefährdet sind.</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Ein erstes Gespräch über AHP anzuregen, ist dabei vielleicht das Schwierigste, aber je früher die Diagnose gestellt wird, desto eher können Auslöser vermieden und die Behandlung begonnen werden.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Fragen Sie sich zunächst, ob Sie emotional bereit sind, mit Ihren Familienangehörigen darüber zu sprechen. Glauben Sie, dass Sie mit den verschiedenen Fragen und Emotionen Ihrer Gesprächspartner umgehen können? Sind Sie in der Lage, AHP zu erklären?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Berücksichtigen Sie, ob AHP bereits bei anderen Familienangehörigen diagnostiziert wurde oder ob sie Symptome hatten, die damit in Zusammenhang stehen können.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Nachdem Sie das Gespräch mit Ihrer Familie angestoßen haben, können Sie herausfinden, bei welchen anderen Familienangehörigen ein Verdacht auf AHP besteht oder bestand.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Fügen Sie in diese Stammbaumvorlage die Namen Ihrer Verwandten wie Mutter, Vater, Großeltern, die eigenen Kinder usw. ein, um die AHP-Anamnese Ihrer Familie darzustellen.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Beginnen Sie mit Ihrem eigenen Wissen und arbeiten Sie sich dann behutsam vor! Sie können Ihren Stammbaum als Hilfe im Gespräch verwenden.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AHP steht für eine Familie seltener genetischer Erkrankungen, die jeweils durch eine Mutation verursacht werden. Diese beeinträchtigt die Fähigkeit des Körpers zur Bildung von Häm, das für die Funktion unserer Leber benötigt wird. (1,2) Die Folge ist eine Ansammlung von toxischen Vorläuferprodukten, die im gesamten Körper freigesetzt werden.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Da AHP eine seltene genetische Erkrankung ist, die zum Teil jahrelang trotz Symptomen unerkannt bleibt, stellt sie sowohl für Patienten als auch ihr Umfeld eine besondere Belastung dar. AHP-Attacken können schwerwiegende Konsequenzen haben und das tägliche Leben beeinträchtigen, sowie zu Stress und Missverständnissen führen. Wenn Sie andere Menschen in Ihrem Leben über Ihre AHP-Diagnose informieren, geben Sie ihnen die Möglichkeit, Ihnen mehr Unterstützung und Verständnis entgegenzubringen.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Die AHP wirkt sich auf jeden Menschen anders aus. Während manche Menschen keine Symptome haben, leiden andere unter chronischen und akut lähmenden Schmerzen, die oft zu Krankenhausaufenthalten führen.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Eine Pflegeperson kann ein Familienangehöriger, ein Partner oder sogar ein guter Freund sein und im Fall einer Attacke einen großen Unterschied ausmachen.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Pflegepersonen bemerken möglicherweise als erstes eine bevorstehende Attacke. Sie werden gebeten, die betroffene Person zu Arztterminen zu fahren, Medikamente zu überwachen, Fragen zu stellen, Einkäufe zu erledigen, bei finanziellen oder rechtlichen Angelegenheiten zu helfen oder einfach nur emotionale Unterstützung bei Traurigkeit und Ängsten zu geben.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Wenn Sie eine geschätzte Person mit AHP betreuen, vergessen Sie nicht, auch auf sich selbst zu achten!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AHP ist eine seltene Erkrankung, und je mehr Sie über die Fakten wissen, desto besser können Sie sich um Ihre Gesundheit kümmern. Hier ein kurzer Überblick über einige der häufigsten Missverständnisse.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Mythos: Ich habe eine </a:t>
            </a:r>
            <a:r>
              <a:rPr lang="en-GB" sz="1800" b="0" i="0" u="none" strike="noStrike" baseline="0" dirty="0">
                <a:solidFill>
                  <a:srgbClr val="333333"/>
                </a:solidFill>
                <a:latin typeface="Arial" panose="020B0604020202020204" pitchFamily="34" charset="0"/>
              </a:rPr>
              <a:t>AHP-Mutation</a:t>
            </a:r>
            <a:r>
              <a:rPr lang="de-DE" sz="1800" dirty="0">
                <a:effectLst/>
                <a:latin typeface="Calibri" panose="020F0502020204030204" pitchFamily="34" charset="0"/>
                <a:ea typeface="DengXian" panose="02010600030101010101" pitchFamily="2" charset="-122"/>
                <a:cs typeface="Arial" panose="020B0604020202020204" pitchFamily="34" charset="0"/>
              </a:rPr>
              <a:t>, aber keine Symptome. Das bedeutet, dass meine Familie nicht betroffen ist, oder?</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Wahrheit: Auch eine Person ohne Symptome kann eine AHP-Mutation an ein Kind weitergeben, das dann möglicherweise Symptome entwickelt.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Mythos: Ich habe AHP, aber niemand in meiner Familie hat Symptome, also müssen sie nicht getestet werden.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Wahrheit: Ein Gentest ist wichtig, um Ihren Familienangehörigen mit möglichem AHP-Risiko zu helfen, eine Diagnose zu erhalten und künftige Attacken zu verhindern.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Mythos: Die AHP betrifft nur die körperliche Gesundheit, oder?</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l"/>
            <a:r>
              <a:rPr lang="de-DE" sz="1800" dirty="0">
                <a:effectLst/>
                <a:latin typeface="Calibri" panose="020F0502020204030204" pitchFamily="34" charset="0"/>
                <a:ea typeface="DengXian" panose="02010600030101010101" pitchFamily="2" charset="-122"/>
                <a:cs typeface="Arial" panose="020B0604020202020204" pitchFamily="34" charset="0"/>
              </a:rPr>
              <a:t>Wahrheit: Obwohl AHP eine Erkrankung des Körpers ist, </a:t>
            </a:r>
            <a:r>
              <a:rPr lang="en-GB" sz="1800" b="0" i="0" u="none" strike="noStrike" baseline="0" dirty="0" err="1">
                <a:solidFill>
                  <a:srgbClr val="333333"/>
                </a:solidFill>
                <a:latin typeface="Arial" panose="020B0604020202020204" pitchFamily="34" charset="0"/>
              </a:rPr>
              <a:t>können</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sich</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psychiche</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Symptome</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zeigen</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wie</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z.B.</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Erschöpfung</a:t>
            </a:r>
            <a:r>
              <a:rPr lang="de-DE" sz="1800" b="0" i="0" u="none" strike="noStrike" baseline="0" dirty="0">
                <a:solidFill>
                  <a:srgbClr val="333333"/>
                </a:solidFill>
                <a:latin typeface="Arial" panose="020B0604020202020204" pitchFamily="34" charset="0"/>
              </a:rPr>
              <a:t>, die sich auf das </a:t>
            </a:r>
            <a:r>
              <a:rPr lang="en-GB" sz="1800" b="0" i="0" u="none" strike="noStrike" baseline="0" dirty="0" err="1">
                <a:solidFill>
                  <a:srgbClr val="333333"/>
                </a:solidFill>
                <a:latin typeface="Arial" panose="020B0604020202020204" pitchFamily="34" charset="0"/>
              </a:rPr>
              <a:t>Sozialleben</a:t>
            </a:r>
            <a:r>
              <a:rPr lang="en-GB" sz="1800" b="0" i="0" u="none" strike="noStrike" baseline="0" dirty="0">
                <a:solidFill>
                  <a:srgbClr val="333333"/>
                </a:solidFill>
                <a:latin typeface="Arial" panose="020B0604020202020204" pitchFamily="34" charset="0"/>
              </a:rPr>
              <a:t>, die </a:t>
            </a:r>
            <a:r>
              <a:rPr lang="en-GB" sz="1800" b="0" i="0" u="none" strike="noStrike" baseline="0" dirty="0" err="1">
                <a:solidFill>
                  <a:srgbClr val="333333"/>
                </a:solidFill>
                <a:latin typeface="Arial" panose="020B0604020202020204" pitchFamily="34" charset="0"/>
              </a:rPr>
              <a:t>Karriere</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Geldangelegenheiten</a:t>
            </a:r>
            <a:r>
              <a:rPr lang="en-GB" sz="1800" b="0" i="0" u="none" strike="noStrike" baseline="0" dirty="0">
                <a:solidFill>
                  <a:srgbClr val="333333"/>
                </a:solidFill>
                <a:latin typeface="Arial" panose="020B0604020202020204" pitchFamily="34" charset="0"/>
              </a:rPr>
              <a:t> und die </a:t>
            </a:r>
            <a:r>
              <a:rPr lang="de-DE" sz="1800" dirty="0">
                <a:effectLst/>
                <a:latin typeface="Calibri" panose="020F0502020204030204" pitchFamily="34" charset="0"/>
                <a:ea typeface="DengXian" panose="02010600030101010101" pitchFamily="2" charset="-122"/>
                <a:cs typeface="Arial" panose="020B0604020202020204" pitchFamily="34" charset="0"/>
              </a:rPr>
              <a:t>Ernährung </a:t>
            </a:r>
            <a:r>
              <a:rPr lang="en-GB" sz="1800" b="0" i="0" u="none" strike="noStrike" baseline="0" dirty="0" err="1">
                <a:solidFill>
                  <a:srgbClr val="333333"/>
                </a:solidFill>
                <a:latin typeface="Arial" panose="020B0604020202020204" pitchFamily="34" charset="0"/>
              </a:rPr>
              <a:t>auswirken</a:t>
            </a:r>
            <a:r>
              <a:rPr lang="en-GB" sz="1800" b="0" i="0" u="none" strike="noStrike" baseline="0" dirty="0">
                <a:solidFill>
                  <a:srgbClr val="333333"/>
                </a:solidFill>
                <a:latin typeface="Arial" panose="020B0604020202020204" pitchFamily="34" charset="0"/>
              </a:rPr>
              <a:t> </a:t>
            </a:r>
            <a:r>
              <a:rPr lang="en-GB" sz="1800" b="0" i="0" u="none" strike="noStrike" baseline="0" dirty="0" err="1">
                <a:solidFill>
                  <a:srgbClr val="333333"/>
                </a:solidFill>
                <a:latin typeface="Arial" panose="020B0604020202020204" pitchFamily="34" charset="0"/>
              </a:rPr>
              <a:t>können</a:t>
            </a:r>
            <a:r>
              <a:rPr lang="en-GB" sz="1800" b="0" i="0" u="none" strike="noStrike" baseline="0" dirty="0">
                <a:solidFill>
                  <a:srgbClr val="333333"/>
                </a:solidFill>
                <a:latin typeface="Arial" panose="020B0604020202020204" pitchFamily="34" charset="0"/>
              </a:rPr>
              <a:t>. </a:t>
            </a:r>
            <a:r>
              <a:rPr lang="de-DE" sz="1800" dirty="0">
                <a:effectLst/>
                <a:latin typeface="Calibri" panose="020F0502020204030204" pitchFamily="34" charset="0"/>
                <a:ea typeface="DengXian" panose="02010600030101010101" pitchFamily="2" charset="-122"/>
                <a:cs typeface="Arial" panose="020B0604020202020204" pitchFamily="34" charset="0"/>
              </a:rPr>
              <a:t>(2)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Mythos: Nur Frauen haben AHP-Attacken.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Wahrheit: Sowohl Männer als auch Frauen können von den verschiedenen AHP-Symptomen/-Attacken betroffen sein, wenngleich Frauen tendenziell stärker gefährdet sind.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Mythos: Ein einziger Gentest reicht nicht aus.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Wahrheit: Da die Präzision von Gentests bei bis zu 95 % liegt, ist es sehr unwahrscheinlich, dass Sie in Ihrem Leben mehr als einen durchführen lassen müssen. (4)</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Die AHP tritt auf, wenn diese toxischen Vorläuferprodukte sich im ganzen </a:t>
            </a:r>
            <a:r>
              <a:rPr lang="de-DE" sz="1800">
                <a:effectLst/>
                <a:latin typeface="Calibri" panose="020F0502020204030204" pitchFamily="34" charset="0"/>
                <a:ea typeface="DengXian" panose="02010600030101010101" pitchFamily="2" charset="-122"/>
                <a:cs typeface="Arial" panose="020B0604020202020204" pitchFamily="34" charset="0"/>
              </a:rPr>
              <a:t>Körper ausbreiten,</a:t>
            </a:r>
            <a:r>
              <a:rPr lang="de-DE" sz="1800">
                <a:effectLst/>
                <a:latin typeface="Segoe UI" panose="020B0502040204020203" pitchFamily="34" charset="0"/>
              </a:rPr>
              <a:t> </a:t>
            </a:r>
            <a:r>
              <a:rPr lang="de-DE" sz="1800" dirty="0">
                <a:effectLst/>
                <a:latin typeface="Segoe UI" panose="020B0502040204020203" pitchFamily="34" charset="0"/>
              </a:rPr>
              <a:t>durch Interaktionen und ausgelöste Prozesse Nerven schädigen</a:t>
            </a:r>
            <a:r>
              <a:rPr lang="de-DE" sz="1800" dirty="0">
                <a:effectLst/>
                <a:latin typeface="Calibri" panose="020F0502020204030204" pitchFamily="34" charset="0"/>
                <a:ea typeface="DengXian" panose="02010600030101010101" pitchFamily="2" charset="-122"/>
                <a:cs typeface="Arial" panose="020B0604020202020204" pitchFamily="34" charset="0"/>
              </a:rPr>
              <a:t>, und dadurch eine Vielzahl von körperlichen Symptomen wie akute Attacken, chronische Symptome oder andere Spätfolgen verursachen. AHP kann den Schlaf, die Arbeit und das tägliche Leben erheblich beeinträchtigen. (1,2) Zu den toxischen Vorläuferprodukten gehören Aminolävulinsäure (ALA), Porphobilinogen (PBG) und Porphyrine.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Es gibt vier Typen von AHP: Akute intermittierende Porphyrie (AIP), Porphyria variegata (VP), hereditäre Koproporphyrie (HCP) und ALAD-Mangel-Porphyrie (ADP). (1) AIP ist die häufigste Form von AHP und betrifft 5 bis 10 von 100.000 Personen. (1,3) VP und HCP sind seltenere Formen der Erkrankung (2) und ADP ist der seltenste Typ. Es gibt nur wenige bekannte Fälle von ADP.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Jeder AHP-Typ wird durch eine Mutation verursacht, die die Funktion eines bestimmten Enzyms des Häm-Synthesewegs hemmt.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AHP ist hereditär, d. h. sie kann von einer Generation zur nächsten weitergegeben werden. Die drei häufigsten AHP-Typen werden autosomal dominant vererbt. Das bedeutet, dass nur eine einzige Kopie des defekten Gens von einem Elternteil geerbt werden muss, damit ein Erkrankungsrisiko besteht. (1) Wenn ein Elternteil Träger einer Mutation ist, beträgt die Wahrscheinlichkeit, die Mutation zu erben, bei jedem Kind 50 %. Diese Mutation kann zu der Erkrankung führen.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Dabei muss beachtet werden, dass ein Familienangehöriger das veränderte Gen, das die AHP verursacht, erben kann, ohne jemals Symptome zu entwickeln. Vielleicht haben Sie von Ihrem Arzt den Begriff „Penetranz“ gehört, der sich auf die Wahrscheinlichkeit bezieht, Symptome zu entwickeln.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Der vierte und extrem seltene AHP-Typ ist die ALAD-Mangel-Porphyrie (ADP), die autosomal rezessiv vererbt wird, d. h. eine Person muss von jedem Elternteil eine Kopie des betroffenen Gens erben, damit ein Erkrankungsrisiko besteht. Mit anderen Worten: es sind zwei Kopien des betroffenen Gens erforderlich.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Das AHP-Gen ist nicht geschlechtsspezifisch. Die Wahrscheinlichkeit, das mutierte Gen zu erben, ist daher bei Frauen und Männern gleich hoch. Bei Frauen ist jedoch die Wahrscheinlichkeit höher, dass sie Symptome entwickeln. (1) Die erste Attacke tritt häufig nach der Pubertät im Alter zwischen 14 und 45 Jahren auf. (1) Manchmal treten keine Symptome auf, sodass AHP über Generationen hinweg unentdeckt bleiben und plötzlich ohne Vorwarnung auftritt.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Der Schweregrad und die Art der Symptome bei AHP sind zwar sehr unterschiedlich, am häufigsten sind jedoch starke Bauchschmerzen, die bei etwa 90 % der Patienten auftreten. Symptome können akut oder chronisch sein und zu kurzfristigen und langfristigen Konsequenzen führen. Da die Symptome bei der AHP variieren und unspezifisch sind, werden sie oft anderen Erkrankungen zugeschrieben, weswegen die Diagnose lange dauern kann.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 </a:t>
            </a:r>
            <a:r>
              <a:rPr lang="de-DE" sz="1800" dirty="0">
                <a:effectLst/>
                <a:latin typeface="Calibri" panose="020F0502020204030204" pitchFamily="34" charset="0"/>
                <a:ea typeface="DengXian" panose="02010600030101010101" pitchFamily="2" charset="-122"/>
                <a:cs typeface="Arial" panose="020B0604020202020204" pitchFamily="34" charset="0"/>
              </a:rPr>
              <a:t>Neben der Vielzahl von Symptomen gibt es auch Auslöser, die eine AHP-Attacke verursachen können. Die Auslöser sind bei jedem Menschen verschieden, können aber bestimmte Medikamente, Verhütungsmittel, Schwankungen des Hormonspiegels, insbesondere während des Menstruationszyklus einer Frau, Stress, Alkohol, Rauchen und Fasten umfassen. Die Vermeidung von Auslösern ist einer der besten Wege zur Prävention von Attacken. Ohne eine bestätigte AHP-Diagnose ist dies jedoch schwer zu bewerkstelligen.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de-DE" sz="1800" b="1" dirty="0">
                <a:effectLst/>
                <a:latin typeface="Calibri" panose="020F0502020204030204" pitchFamily="34" charset="0"/>
                <a:ea typeface="DengXian" panose="02010600030101010101" pitchFamily="2" charset="-122"/>
                <a:cs typeface="Arial" panose="020B0604020202020204" pitchFamily="34" charset="0"/>
              </a:rPr>
              <a:t>Redner</a:t>
            </a:r>
            <a:r>
              <a:rPr lang="de-DE" sz="1800" dirty="0">
                <a:effectLst/>
                <a:latin typeface="Calibri" panose="020F0502020204030204" pitchFamily="34" charset="0"/>
                <a:ea typeface="DengXian" panose="02010600030101010101" pitchFamily="2" charset="-122"/>
                <a:cs typeface="Arial" panose="020B0604020202020204" pitchFamily="34" charset="0"/>
              </a:rPr>
              <a:t>: Die Diagnose von AHP erfolgt durch biochemische Tests bei Personen mit Symptomen, die auf AHP hindeuten.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de-DE" sz="1800" dirty="0">
                <a:effectLst/>
                <a:latin typeface="Calibri" panose="020F0502020204030204" pitchFamily="34" charset="0"/>
                <a:ea typeface="DengXian" panose="02010600030101010101" pitchFamily="2" charset="-122"/>
                <a:cs typeface="Arial" panose="020B0604020202020204" pitchFamily="34" charset="0"/>
              </a:rPr>
              <a:t>Zu diesem Zweck wird eine kleine Urinprobe genommen und auf die toxischen Vorläuferprodukte ALA, PBG und Porphyrine untersucht, die im Körper von Menschen mit AHP zirkulieren.  Der biochemische Test sollte während oder kurz nach einer Attacke durchgeführt werden, da die ALA- und PBG-Werte noch erhöht sind.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4/5/2022</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4/5/2022</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4/5/2022</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4/5/2022</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‹N›</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4/5/2022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4/5/2022</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4/5/2022</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‹N›</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4/5/2022</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4/5/2022</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4/5/2022</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‹N›</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4/5/2022</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4/5/2022</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‹N›</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4/5/2022</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‹N›</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4/5/2022</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‹N›</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4/5/2022</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‹N›</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04/Familien-Kartierungstool-AHP.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2.png"/><Relationship Id="rId7" Type="http://schemas.openxmlformats.org/officeDocument/2006/relationships/hyperlink" Target="http://www.porphyria.org.uk/" TargetMode="External"/><Relationship Id="rId12" Type="http://schemas.openxmlformats.org/officeDocument/2006/relationships/hyperlink" Target="https://www.gpac-porphyria.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berliner-leberring.de/" TargetMode="External"/><Relationship Id="rId11" Type="http://schemas.openxmlformats.org/officeDocument/2006/relationships/image" Target="../media/image59.jpg"/><Relationship Id="rId5" Type="http://schemas.openxmlformats.org/officeDocument/2006/relationships/hyperlink" Target="https://www.livingwithporphyria.eu/de" TargetMode="External"/><Relationship Id="rId10" Type="http://schemas.openxmlformats.org/officeDocument/2006/relationships/image" Target="../media/image58.gif"/><Relationship Id="rId4" Type="http://schemas.openxmlformats.org/officeDocument/2006/relationships/image" Target="../media/image1.emf"/><Relationship Id="rId9" Type="http://schemas.openxmlformats.org/officeDocument/2006/relationships/hyperlink" Target="https://www.achse-online.de/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271191"/>
            <a:ext cx="7256892" cy="1384995"/>
          </a:xfrm>
        </p:spPr>
        <p:txBody>
          <a:bodyPr wrap="square" anchor="ctr">
            <a:spAutoFit/>
          </a:bodyPr>
          <a:lstStyle/>
          <a:p>
            <a:pPr>
              <a:lnSpc>
                <a:spcPct val="100000"/>
              </a:lnSpc>
            </a:pPr>
            <a:r>
              <a:rPr lang="de-DE" sz="2800" dirty="0">
                <a:solidFill>
                  <a:schemeClr val="bg1"/>
                </a:solidFill>
              </a:rPr>
              <a:t>Die Bedeutung genetischer Testung</a:t>
            </a:r>
            <a:br>
              <a:rPr lang="de-DE" sz="2800" dirty="0">
                <a:solidFill>
                  <a:schemeClr val="bg1"/>
                </a:solidFill>
              </a:rPr>
            </a:br>
            <a:r>
              <a:rPr lang="de-DE" sz="2800" dirty="0">
                <a:solidFill>
                  <a:schemeClr val="bg1"/>
                </a:solidFill>
              </a:rPr>
              <a:t>auf akute hepatische Porphyrie</a:t>
            </a:r>
            <a:br>
              <a:rPr lang="de-DE" sz="2800" dirty="0">
                <a:solidFill>
                  <a:schemeClr val="bg1"/>
                </a:solidFill>
              </a:rPr>
            </a:br>
            <a:r>
              <a:rPr lang="de-DE" sz="2800" dirty="0">
                <a:solidFill>
                  <a:schemeClr val="bg1"/>
                </a:solidFill>
              </a:rPr>
              <a:t>für betroffene Familien</a:t>
            </a:r>
            <a:endParaRPr lang="de-DE" sz="2800" strike="sngStrike" dirty="0">
              <a:solidFill>
                <a:schemeClr val="bg1"/>
              </a:solidFill>
            </a:endParaRP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524048"/>
            <a:ext cx="2064989" cy="276999"/>
          </a:xfrm>
          <a:prstGeom prst="rect">
            <a:avLst/>
          </a:prstGeom>
          <a:noFill/>
        </p:spPr>
        <p:txBody>
          <a:bodyPr wrap="none" rtlCol="0">
            <a:spAutoFit/>
          </a:bodyPr>
          <a:lstStyle/>
          <a:p>
            <a:r>
              <a:rPr lang="de-DE" sz="1200" dirty="0">
                <a:solidFill>
                  <a:srgbClr val="68365E"/>
                </a:solidFill>
              </a:rPr>
              <a:t>AS1-DEU-00232  –  März 2022</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353240" y="6301053"/>
            <a:ext cx="7753341" cy="243785"/>
          </a:xfrm>
          <a:prstGeom prst="rect">
            <a:avLst/>
          </a:prstGeom>
          <a:noFill/>
        </p:spPr>
        <p:txBody>
          <a:bodyPr wrap="none" rtlCol="0">
            <a:spAutoFit/>
          </a:bodyPr>
          <a:lstStyle/>
          <a:p>
            <a:pPr>
              <a:lnSpc>
                <a:spcPct val="80000"/>
              </a:lnSpc>
            </a:pPr>
            <a:r>
              <a:rPr lang="de-DE" sz="1200" dirty="0">
                <a:solidFill>
                  <a:srgbClr val="68365E"/>
                </a:solidFill>
              </a:rPr>
              <a:t>Isabelle, AHP-Patientin und Patientenfürsprecherin, AFMAP (Französischer Verein der an Porphyrie erkrankten Patienten)  </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79187" y="3490082"/>
            <a:ext cx="1648785" cy="276999"/>
          </a:xfrm>
          <a:prstGeom prst="rect">
            <a:avLst/>
          </a:prstGeom>
        </p:spPr>
        <p:txBody>
          <a:bodyPr wrap="none">
            <a:spAutoFit/>
          </a:bodyPr>
          <a:lstStyle/>
          <a:p>
            <a:pPr algn="ctr"/>
            <a:r>
              <a:rPr lang="de-DE" sz="1200" dirty="0">
                <a:solidFill>
                  <a:schemeClr val="tx2"/>
                </a:solidFill>
              </a:rPr>
              <a:t>Im Auftrag von Alnylam</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6087753" y="4318360"/>
            <a:ext cx="1949187" cy="461665"/>
          </a:xfrm>
          <a:prstGeom prst="rect">
            <a:avLst/>
          </a:prstGeom>
        </p:spPr>
        <p:txBody>
          <a:bodyPr wrap="none">
            <a:spAutoFit/>
          </a:bodyPr>
          <a:lstStyle/>
          <a:p>
            <a:pPr algn="ctr"/>
            <a:r>
              <a:rPr lang="de-DE" sz="1200" dirty="0">
                <a:solidFill>
                  <a:schemeClr val="tx2"/>
                </a:solidFill>
              </a:rPr>
              <a:t>www.livingwithporphyria.eu</a:t>
            </a:r>
          </a:p>
          <a:p>
            <a:pPr algn="ctr"/>
            <a:r>
              <a:rPr lang="de-DE" sz="1200" dirty="0">
                <a:solidFill>
                  <a:schemeClr val="tx2"/>
                </a:solidFill>
              </a:rPr>
              <a:t>Im Auftrag von Alnylam</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092607"/>
          </a:xfrm>
          <a:prstGeom prst="rect">
            <a:avLst/>
          </a:prstGeom>
          <a:noFill/>
        </p:spPr>
        <p:txBody>
          <a:bodyPr wrap="square" rtlCol="0">
            <a:spAutoFit/>
          </a:bodyPr>
          <a:lstStyle/>
          <a:p>
            <a:r>
              <a:rPr lang="de-DE" sz="1050" b="1" dirty="0">
                <a:solidFill>
                  <a:srgbClr val="1B9AB2"/>
                </a:solidFill>
              </a:rPr>
              <a:t>Alnylam Pharmaceuticals ist für die Finanzierung und den Inhalt dieses Dokuments verantwortlich. </a:t>
            </a:r>
          </a:p>
          <a:p>
            <a:r>
              <a:rPr lang="de-DE" sz="900" dirty="0">
                <a:solidFill>
                  <a:srgbClr val="1B9AB2"/>
                </a:solidFill>
              </a:rPr>
              <a:t>Dieses Dokument richtet sich an die allgemeine Öffentlichkeit in Europa, dem Nahen Osten und Afrika und dient der Gesundheitsförderung, Krankheitsvorbeugung und Bereitstellung von Ratschlägen, um das Verständnis für den Verlauf der Krankheit zu fördern und die Lebensqualität zu verbessern. Die Angaben in diesem Dokument stellen keine individuelle medizinische Beratung dar. Für eine korrekte Diagnose und Behandlung der Krankheit wird empfohlen, einen Arzt oder eine andere geeignete medizinische Fachkraft zu konsultieren. Alle Abbildungen wurde von Alnylam erstellt. Dieses Dokument enthält keine Informationen über die Arzneimittel von Alnylam. Alle in dieser Präsentation vorgestellten Patienten und Pfleger haben ihre Zustimmung gegeben.</a:t>
            </a:r>
          </a:p>
        </p:txBody>
      </p:sp>
      <p:grpSp>
        <p:nvGrpSpPr>
          <p:cNvPr id="9" name="Group 8">
            <a:extLst>
              <a:ext uri="{FF2B5EF4-FFF2-40B4-BE49-F238E27FC236}">
                <a16:creationId xmlns:a16="http://schemas.microsoft.com/office/drawing/2014/main" id="{C35A2ACA-FDA5-4A2E-A4D9-42A3F4AF3465}"/>
              </a:ext>
            </a:extLst>
          </p:cNvPr>
          <p:cNvGrpSpPr/>
          <p:nvPr/>
        </p:nvGrpSpPr>
        <p:grpSpPr>
          <a:xfrm>
            <a:off x="5626520" y="3224947"/>
            <a:ext cx="2790107" cy="1300291"/>
            <a:chOff x="5626520" y="3224947"/>
            <a:chExt cx="2790107" cy="1300291"/>
          </a:xfrm>
        </p:grpSpPr>
        <p:pic>
          <p:nvPicPr>
            <p:cNvPr id="4" name="Picture 3"/>
            <p:cNvPicPr>
              <a:picLocks noChangeAspect="1"/>
            </p:cNvPicPr>
            <p:nvPr/>
          </p:nvPicPr>
          <p:blipFill>
            <a:blip r:embed="rId6"/>
            <a:srcRect l="201" r="201"/>
            <a:stretch/>
          </p:blipFill>
          <p:spPr>
            <a:xfrm>
              <a:off x="5626520" y="3224947"/>
              <a:ext cx="2790107"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de-DE" sz="2000" b="1">
                  <a:solidFill>
                    <a:srgbClr val="621C64"/>
                  </a:solidFill>
                  <a:latin typeface="Arial" panose="020B0604020202020204" pitchFamily="34" charset="0"/>
                  <a:cs typeface="Arial" panose="020B0604020202020204" pitchFamily="34" charset="0"/>
                </a:rPr>
                <a:t>PORPHYRIE</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53957"/>
              <a:ext cx="2034363" cy="292388"/>
            </a:xfrm>
            <a:prstGeom prst="rect">
              <a:avLst/>
            </a:prstGeom>
            <a:noFill/>
          </p:spPr>
          <p:txBody>
            <a:bodyPr wrap="square" rtlCol="0">
              <a:spAutoFit/>
            </a:bodyPr>
            <a:lstStyle/>
            <a:p>
              <a:r>
                <a:rPr lang="de-DE" sz="1300" i="1">
                  <a:solidFill>
                    <a:srgbClr val="0ABFD8"/>
                  </a:solidFill>
                  <a:latin typeface="Arial" panose="020B0604020202020204" pitchFamily="34" charset="0"/>
                  <a:cs typeface="Arial" panose="020B0604020202020204" pitchFamily="34" charset="0"/>
                </a:rPr>
                <a:t>Leben mit</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250457" y="4053272"/>
              <a:ext cx="2034363" cy="238527"/>
            </a:xfrm>
            <a:prstGeom prst="rect">
              <a:avLst/>
            </a:prstGeom>
            <a:noFill/>
          </p:spPr>
          <p:txBody>
            <a:bodyPr wrap="square" rtlCol="0">
              <a:spAutoFit/>
            </a:bodyPr>
            <a:lstStyle/>
            <a:p>
              <a:pPr algn="ctr"/>
              <a:r>
                <a:rPr lang="de-DE" sz="950" dirty="0">
                  <a:solidFill>
                    <a:schemeClr val="bg1">
                      <a:lumMod val="50000"/>
                    </a:schemeClr>
                  </a:solidFill>
                  <a:latin typeface="Arial" panose="020B0604020202020204" pitchFamily="34" charset="0"/>
                  <a:cs typeface="Arial" panose="020B0604020202020204" pitchFamily="34" charset="0"/>
                </a:rPr>
                <a:t>Akute hepathische Porphyrie</a:t>
              </a:r>
            </a:p>
          </p:txBody>
        </p:sp>
      </p:gr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de-DE" dirty="0"/>
              <a:t>AHP und Gentests</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777163" algn="l"/>
              </a:tabLst>
              <a:defRPr/>
            </a:pPr>
            <a:r>
              <a:rPr lang="de-DE" sz="800" dirty="0">
                <a:solidFill>
                  <a:srgbClr val="E7E6E6">
                    <a:lumMod val="50000"/>
                  </a:srgbClr>
                </a:solidFill>
              </a:rPr>
              <a:t>AHP: Akute hepatische Porphyrie	Dieses Dokument enthält keine Informationen über die Arzneimittel von Alnylam. </a:t>
            </a:r>
          </a:p>
          <a:p>
            <a:pPr marL="228600" lvl="0" indent="-228600">
              <a:buFont typeface="+mj-lt"/>
              <a:buAutoNum type="arabicPeriod"/>
              <a:defRPr/>
            </a:pPr>
            <a:r>
              <a:rPr lang="de-DE" sz="800" dirty="0">
                <a:solidFill>
                  <a:srgbClr val="E7E6E6">
                    <a:lumMod val="50000"/>
                  </a:srgbClr>
                </a:solidFill>
              </a:rPr>
              <a:t>Bissell DM &amp; Wang B. J C/,n Transl Hepatol. 3. März 2015 (1):17-26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800" b="0" i="0" u="none" strike="noStrike" cap="none" normalizeH="0" baseline="0" noProof="0" dirty="0">
                <a:ln>
                  <a:noFill/>
                </a:ln>
                <a:solidFill>
                  <a:srgbClr val="E7E6E6">
                    <a:lumMod val="50000"/>
                  </a:srgbClr>
                </a:solidFill>
                <a:effectLst/>
                <a:uLnTx/>
                <a:uFillTx/>
                <a:latin typeface="Calibri"/>
                <a:ea typeface="+mn-ea"/>
                <a:cs typeface="+mn-cs"/>
              </a:rPr>
              <a:t>Balwani M, Wang B, Anderson KE, et al. Acute hepatic porphyrias: Recommendations for evaluation and long-term management. Hepatology.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0383" y="598752"/>
            <a:ext cx="3878522"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49863"/>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cap="none" normalizeH="0" baseline="0" noProof="0" dirty="0">
                <a:ln>
                  <a:noFill/>
                </a:ln>
                <a:solidFill>
                  <a:srgbClr val="1B9AB2"/>
                </a:solidFill>
                <a:effectLst/>
                <a:uLnTx/>
                <a:uFillTx/>
                <a:latin typeface="Calibri"/>
                <a:ea typeface="+mn-ea"/>
                <a:cs typeface="+mn-cs"/>
              </a:rPr>
              <a:t>Gentest</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677811"/>
            <a:ext cx="65758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dirty="0">
                <a:ln>
                  <a:noFill/>
                </a:ln>
                <a:solidFill>
                  <a:srgbClr val="0A0A0A"/>
                </a:solidFill>
                <a:effectLst/>
                <a:uLnTx/>
                <a:uFillTx/>
                <a:latin typeface="Calibri"/>
                <a:ea typeface="+mn-ea"/>
                <a:cs typeface="+mn-cs"/>
              </a:rPr>
              <a:t>Test von Blut oder Speichel auf eine AHP-Mutation</a:t>
            </a:r>
            <a:r>
              <a:rPr kumimoji="0" lang="de-DE"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28182"/>
            <a:ext cx="5894629" cy="707886"/>
          </a:xfrm>
          <a:prstGeom prst="rect">
            <a:avLst/>
          </a:prstGeom>
          <a:noFill/>
        </p:spPr>
        <p:txBody>
          <a:bodyPr wrap="square" rtlCol="0">
            <a:spAutoFit/>
          </a:bodyPr>
          <a:lstStyle/>
          <a:p>
            <a:pPr lvl="0">
              <a:defRPr/>
            </a:pPr>
            <a:r>
              <a:rPr kumimoji="0" lang="de-DE" sz="2000" b="0" i="0" u="none" strike="noStrike" cap="none" normalizeH="0" baseline="0" noProof="0" dirty="0">
                <a:ln>
                  <a:noFill/>
                </a:ln>
                <a:solidFill>
                  <a:srgbClr val="0A0A0A"/>
                </a:solidFill>
                <a:effectLst/>
                <a:uLnTx/>
                <a:uFillTx/>
                <a:latin typeface="Calibri"/>
                <a:ea typeface="+mn-ea"/>
                <a:cs typeface="+mn-cs"/>
              </a:rPr>
              <a:t>Kann Aufschluss darüber geben, bei wem ein Risiko von AHP-Symptomen bestehen kann</a:t>
            </a:r>
            <a:r>
              <a:rPr lang="de-DE"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233133"/>
            <a:ext cx="6178999" cy="6052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cap="none" normalizeH="0" baseline="0" noProof="0" dirty="0">
                <a:ln>
                  <a:noFill/>
                </a:ln>
                <a:solidFill>
                  <a:srgbClr val="0A0A0A"/>
                </a:solidFill>
                <a:effectLst/>
                <a:uLnTx/>
                <a:uFillTx/>
                <a:latin typeface="Calibri"/>
                <a:ea typeface="+mn-ea"/>
                <a:cs typeface="+mn-cs"/>
              </a:rPr>
              <a:t>Aussage über Unterform der AHP mit Gentest möglich</a:t>
            </a:r>
            <a:r>
              <a:rPr kumimoji="0" lang="de-DE" sz="2000" b="0" i="0" u="none" strike="noStrike" cap="none" normalizeH="0" baseline="30000" noProof="0" dirty="0">
                <a:ln>
                  <a:noFill/>
                </a:ln>
                <a:solidFill>
                  <a:srgbClr val="0A0A0A"/>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de-DE"/>
              <a:t>Warum ist eine Diagnose hilfreich?</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777163" algn="l"/>
              </a:tabLst>
            </a:pPr>
            <a:r>
              <a:rPr lang="de-DE" sz="800" dirty="0">
                <a:solidFill>
                  <a:schemeClr val="tx1">
                    <a:lumMod val="50000"/>
                    <a:lumOff val="50000"/>
                  </a:schemeClr>
                </a:solidFill>
              </a:rPr>
              <a:t>	Dieses Dokument enthält keine Informationen über die Arzneimittel von Alnylam. </a:t>
            </a:r>
          </a:p>
          <a:p>
            <a:pPr marL="228600" indent="-228600">
              <a:buFont typeface="+mj-lt"/>
              <a:buAutoNum type="arabicPeriod"/>
            </a:pPr>
            <a:r>
              <a:rPr lang="de-DE" sz="800" dirty="0">
                <a:solidFill>
                  <a:schemeClr val="tx1">
                    <a:lumMod val="50000"/>
                    <a:lumOff val="50000"/>
                  </a:schemeClr>
                </a:solidFill>
              </a:rPr>
              <a:t>Balwani M, Wang B, Anderson KE, et al. Acute hepatic porphyrias: Recommendations for evaluation and long-term management. Hepatology. 2017;66(4):1314-1322. doi:10.1002/hep.29313</a:t>
            </a:r>
          </a:p>
          <a:p>
            <a:pPr marL="228600" indent="-228600">
              <a:buFont typeface="+mj-lt"/>
              <a:buAutoNum type="arabicPeriod"/>
            </a:pPr>
            <a:r>
              <a:rPr lang="de-DE" sz="800" dirty="0">
                <a:solidFill>
                  <a:schemeClr val="tx1">
                    <a:lumMod val="50000"/>
                    <a:lumOff val="50000"/>
                  </a:schemeClr>
                </a:solidFill>
              </a:rPr>
              <a:t>Anderson KE, Bloomer JR, Bonkovsky HL, et al. Recommendations for the diagnosis and treatment of the acute porphyrias [Korrektur veröffentlicht im Ann Intern Med. 16. Aug.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13692"/>
            <a:ext cx="7048891"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646331"/>
          </a:xfrm>
          <a:prstGeom prst="rect">
            <a:avLst/>
          </a:prstGeom>
          <a:noFill/>
        </p:spPr>
        <p:txBody>
          <a:bodyPr wrap="square" rtlCol="0">
            <a:spAutoFit/>
          </a:bodyPr>
          <a:lstStyle/>
          <a:p>
            <a:pPr marL="0" lvl="1" algn="ctr"/>
            <a:r>
              <a:rPr lang="de-DE"/>
              <a:t>Eine Diagnose kann Ihnen helfen, Auslöser zu vermeiden.</a:t>
            </a:r>
            <a:r>
              <a:rPr lang="de-DE" baseline="30000"/>
              <a:t>1</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560509" y="3441932"/>
            <a:ext cx="3173790" cy="1477328"/>
          </a:xfrm>
          <a:prstGeom prst="rect">
            <a:avLst/>
          </a:prstGeom>
          <a:noFill/>
        </p:spPr>
        <p:txBody>
          <a:bodyPr wrap="square" rtlCol="0">
            <a:spAutoFit/>
          </a:bodyPr>
          <a:lstStyle/>
          <a:p>
            <a:pPr marL="0" lvl="1" algn="ctr"/>
            <a:r>
              <a:rPr lang="de-DE" dirty="0"/>
              <a:t>Sie kann Ihnen helfen, rechtzeitig eine angemessene Behandlung der Symptome </a:t>
            </a:r>
            <a:br>
              <a:rPr lang="de-DE" dirty="0"/>
            </a:br>
            <a:r>
              <a:rPr lang="de-DE" dirty="0"/>
              <a:t>zu erhalten, falls diese auftreten.</a:t>
            </a:r>
            <a:r>
              <a:rPr lang="de-DE" baseline="30000" dirty="0"/>
              <a:t>1</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477328"/>
          </a:xfrm>
          <a:prstGeom prst="rect">
            <a:avLst/>
          </a:prstGeom>
          <a:noFill/>
        </p:spPr>
        <p:txBody>
          <a:bodyPr wrap="square" rtlCol="0">
            <a:spAutoFit/>
          </a:bodyPr>
          <a:lstStyle/>
          <a:p>
            <a:pPr marL="0" lvl="1" algn="ctr"/>
            <a:r>
              <a:rPr lang="de-DE" dirty="0"/>
              <a:t>Sie gibt Ihnen die Möglichkeit, </a:t>
            </a:r>
          </a:p>
          <a:p>
            <a:pPr marL="0" lvl="1" algn="ctr"/>
            <a:r>
              <a:rPr lang="de-DE" dirty="0"/>
              <a:t>Familienangehörige zu informieren und zu ermutigen, einen Gentest durchführen zu lassen.</a:t>
            </a:r>
            <a:r>
              <a:rPr lang="de-DE" baseline="30000" dirty="0"/>
              <a:t>2</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de-DE" sz="2200" dirty="0"/>
              <a:t>Gentests: Wenn ich das doch nur früher gewusst hätte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923330"/>
          </a:xfrm>
          <a:prstGeom prst="rect">
            <a:avLst/>
          </a:prstGeom>
          <a:noFill/>
        </p:spPr>
        <p:txBody>
          <a:bodyPr wrap="square" rtlCol="0">
            <a:spAutoFit/>
          </a:bodyPr>
          <a:lstStyle/>
          <a:p>
            <a:pPr algn="r"/>
            <a:r>
              <a:rPr lang="de-DE" dirty="0">
                <a:solidFill>
                  <a:srgbClr val="2F7660"/>
                </a:solidFill>
              </a:rPr>
              <a:t>- Alicia, AHP-Patientin und ehrenamtliche Mitarbeiterin von BPA (Britischer Porphyrie-Verband) </a:t>
            </a:r>
          </a:p>
          <a:p>
            <a:pPr algn="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98752"/>
            <a:ext cx="8777209"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8" y="1909804"/>
            <a:ext cx="5998662" cy="3231654"/>
          </a:xfrm>
          <a:prstGeom prst="rect">
            <a:avLst/>
          </a:prstGeom>
          <a:noFill/>
        </p:spPr>
        <p:txBody>
          <a:bodyPr wrap="square" rtlCol="0">
            <a:spAutoFit/>
          </a:bodyPr>
          <a:lstStyle/>
          <a:p>
            <a:r>
              <a:rPr lang="de-DE" sz="3400" dirty="0">
                <a:solidFill>
                  <a:schemeClr val="accent2">
                    <a:lumMod val="50000"/>
                  </a:schemeClr>
                </a:solidFill>
              </a:rPr>
              <a:t>Wenn klar gewesen wäre, dass ich eine erbliche Vorbelastung für Porphyrie habe, hätte ich vielleicht das Medikament nicht bekommen, das die erste Attacke ausgelöst hat ...</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de-DE" sz="800">
                <a:solidFill>
                  <a:schemeClr val="bg2">
                    <a:lumMod val="50000"/>
                  </a:schemeClr>
                </a:solidFill>
              </a:rPr>
              <a:t>AHP: Akute hepatische Porphyrie</a:t>
            </a:r>
          </a:p>
          <a:p>
            <a:pPr>
              <a:spcAft>
                <a:spcPts val="300"/>
              </a:spcAft>
            </a:pPr>
            <a:r>
              <a:rPr lang="de-DE" sz="800">
                <a:solidFill>
                  <a:schemeClr val="bg2">
                    <a:lumMod val="50000"/>
                  </a:schemeClr>
                </a:solidFill>
              </a:rPr>
              <a:t>Dieses Dokument enthält keine Informationen über die Arzneimittel von Alnylam.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de-DE" dirty="0"/>
              <a:t>Wer sollte einen Gentest in Betracht ziehen?</a:t>
            </a:r>
            <a:r>
              <a:rPr lang="de-DE" b="0" baseline="30000" dirty="0"/>
              <a:t>1</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777163" algn="l"/>
              </a:tabLst>
            </a:pPr>
            <a:r>
              <a:rPr lang="de-DE" sz="800" dirty="0">
                <a:solidFill>
                  <a:schemeClr val="bg2">
                    <a:lumMod val="50000"/>
                  </a:schemeClr>
                </a:solidFill>
              </a:rPr>
              <a:t> AHP: Akute hepatische Porphyrie	Dieses Dokument enthält keine Informationen über die Arzneimittel von Alnylam. </a:t>
            </a:r>
          </a:p>
          <a:p>
            <a:pPr marL="228600" indent="-228600">
              <a:buFont typeface="+mj-lt"/>
              <a:buAutoNum type="arabicPeriod"/>
            </a:pPr>
            <a:r>
              <a:rPr lang="de-DE" sz="800" dirty="0">
                <a:solidFill>
                  <a:schemeClr val="bg2">
                    <a:lumMod val="50000"/>
                  </a:schemeClr>
                </a:solidFill>
              </a:rPr>
              <a:t>Anderson KE, Bloomer JR, Bonkovsky HL, et al. Recommendations for the diagnosis and treatment of the acute porphyrias [Korrektur veröffentlicht im Ann Intern Med. 16. Aug.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8942647"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49" y="4135769"/>
            <a:ext cx="5637547" cy="1446550"/>
          </a:xfrm>
          <a:prstGeom prst="rect">
            <a:avLst/>
          </a:prstGeom>
          <a:noFill/>
        </p:spPr>
        <p:txBody>
          <a:bodyPr wrap="square" rtlCol="0">
            <a:spAutoFit/>
          </a:bodyPr>
          <a:lstStyle/>
          <a:p>
            <a:r>
              <a:rPr lang="de-DE" sz="2200" dirty="0"/>
              <a:t>Personen mit positivem Ergebnis bei einem biochemischen Test, denen von ihrem Arzt gesagt wurde, dass sie Porphyrie haben und sich einem Gentest unterziehen sollten</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5042087" cy="1107996"/>
          </a:xfrm>
          <a:prstGeom prst="rect">
            <a:avLst/>
          </a:prstGeom>
          <a:noFill/>
        </p:spPr>
        <p:txBody>
          <a:bodyPr wrap="square" rtlCol="0">
            <a:spAutoFit/>
          </a:bodyPr>
          <a:lstStyle/>
          <a:p>
            <a:r>
              <a:rPr lang="de-DE" sz="2200" dirty="0"/>
              <a:t>Personen, bei denen das Risiko besteht, AHP von einem Familienangehörigen geerbt zu haben</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de-DE" dirty="0"/>
              <a:t>Wo kann ein Gentest durchgeführt werden?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8643170"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240931"/>
            <a:ext cx="5901809" cy="400110"/>
          </a:xfrm>
          <a:prstGeom prst="rect">
            <a:avLst/>
          </a:prstGeom>
          <a:noFill/>
        </p:spPr>
        <p:txBody>
          <a:bodyPr wrap="square" rtlCol="0">
            <a:spAutoFit/>
          </a:bodyPr>
          <a:lstStyle/>
          <a:p>
            <a:r>
              <a:rPr lang="de-DE" sz="2000" dirty="0"/>
              <a:t>Wenn Sie sich für einen Gentest interessieren,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3" y="2599054"/>
            <a:ext cx="6353404" cy="2708434"/>
          </a:xfrm>
          <a:prstGeom prst="rect">
            <a:avLst/>
          </a:prstGeom>
          <a:noFill/>
        </p:spPr>
        <p:txBody>
          <a:bodyPr wrap="square" rtlCol="0">
            <a:spAutoFit/>
          </a:bodyPr>
          <a:lstStyle/>
          <a:p>
            <a:r>
              <a:rPr lang="de-DE" sz="3400" b="1" dirty="0">
                <a:solidFill>
                  <a:srgbClr val="1B9AB2"/>
                </a:solidFill>
              </a:rPr>
              <a:t>sprechen Sie mit Ihrem behandelnden Arzt/Ihrer behandelnden Ärztin darüber, wo Sie einen Gentest machen lassen können.</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de-DE" sz="800" dirty="0">
                <a:solidFill>
                  <a:schemeClr val="bg2">
                    <a:lumMod val="50000"/>
                  </a:schemeClr>
                </a:solidFill>
              </a:rPr>
              <a:t>	Dieses Dokument enthält keine Informationen über die Arzneimittel von Alnylam.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de-DE" dirty="0"/>
              <a:t>Ihr Arzt kann Sie unterstützen</a:t>
            </a:r>
            <a:r>
              <a:rPr lang="de-DE" baseline="30000" dirty="0"/>
              <a:t>1</a:t>
            </a:r>
            <a:r>
              <a:rPr lang="de-DE"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a:p>
            <a:pPr marL="228600" indent="-228600">
              <a:buFont typeface="+mj-lt"/>
              <a:buAutoNum type="arabicPeriod"/>
            </a:pPr>
            <a:r>
              <a:rPr lang="de-DE" sz="800" dirty="0">
                <a:solidFill>
                  <a:schemeClr val="bg2">
                    <a:lumMod val="50000"/>
                  </a:schemeClr>
                </a:solidFill>
              </a:rPr>
              <a:t>Patch, C., &amp; Middleton, A. (2018). Genetic counselling in the era of genomic medicine. British medical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1947" y="598752"/>
            <a:ext cx="9009840"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0" y="1255943"/>
            <a:ext cx="12192000" cy="1015663"/>
          </a:xfrm>
          <a:prstGeom prst="rect">
            <a:avLst/>
          </a:prstGeom>
        </p:spPr>
        <p:txBody>
          <a:bodyPr wrap="square">
            <a:spAutoFit/>
          </a:bodyPr>
          <a:lstStyle/>
          <a:p>
            <a:pPr algn="ctr"/>
            <a:r>
              <a:rPr lang="de-DE" sz="3000" b="1" dirty="0">
                <a:solidFill>
                  <a:srgbClr val="1B9AB2"/>
                </a:solidFill>
              </a:rPr>
              <a:t>Ärzte können Ihnen helfen, Ihre Situation zu verstehen und fundierte Entscheidungen zu verschiedenen Themen zu treffen. Dafür werden sie:</a:t>
            </a:r>
          </a:p>
        </p:txBody>
      </p:sp>
      <p:sp>
        <p:nvSpPr>
          <p:cNvPr id="14" name="Rectangle 13"/>
          <p:cNvSpPr/>
          <p:nvPr/>
        </p:nvSpPr>
        <p:spPr>
          <a:xfrm>
            <a:off x="1842924" y="2910804"/>
            <a:ext cx="2308225" cy="1015663"/>
          </a:xfrm>
          <a:prstGeom prst="rect">
            <a:avLst/>
          </a:prstGeom>
        </p:spPr>
        <p:txBody>
          <a:bodyPr wrap="square">
            <a:spAutoFit/>
          </a:bodyPr>
          <a:lstStyle/>
          <a:p>
            <a:pPr marL="0" lvl="1"/>
            <a:r>
              <a:rPr lang="de-DE" sz="2000" dirty="0"/>
              <a:t>Ihnen helfen, Ihre Familiengeschichte zu verstehen</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136307" cy="1015663"/>
          </a:xfrm>
          <a:prstGeom prst="rect">
            <a:avLst/>
          </a:prstGeom>
        </p:spPr>
        <p:txBody>
          <a:bodyPr wrap="square">
            <a:spAutoFit/>
          </a:bodyPr>
          <a:lstStyle/>
          <a:p>
            <a:pPr marL="0" lvl="1"/>
            <a:r>
              <a:rPr lang="de-DE" sz="2000" dirty="0"/>
              <a:t>die genetischen Grundlagen von AHP erläutern</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1015663"/>
          </a:xfrm>
          <a:prstGeom prst="rect">
            <a:avLst/>
          </a:prstGeom>
        </p:spPr>
        <p:txBody>
          <a:bodyPr wrap="square">
            <a:spAutoFit/>
          </a:bodyPr>
          <a:lstStyle/>
          <a:p>
            <a:pPr marL="0" lvl="1"/>
            <a:r>
              <a:rPr lang="de-DE" sz="2000"/>
              <a:t>bei der Familienplanung helfen</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707886"/>
          </a:xfrm>
          <a:prstGeom prst="rect">
            <a:avLst/>
          </a:prstGeom>
        </p:spPr>
        <p:txBody>
          <a:bodyPr wrap="square">
            <a:spAutoFit/>
          </a:bodyPr>
          <a:lstStyle/>
          <a:p>
            <a:pPr marL="0" lvl="1"/>
            <a:r>
              <a:rPr lang="de-DE" sz="2000" dirty="0"/>
              <a:t>Gerüchte und Mythen ausräumen</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707886"/>
          </a:xfrm>
          <a:prstGeom prst="rect">
            <a:avLst/>
          </a:prstGeom>
        </p:spPr>
        <p:txBody>
          <a:bodyPr wrap="square">
            <a:spAutoFit/>
          </a:bodyPr>
          <a:lstStyle/>
          <a:p>
            <a:pPr marL="0" lvl="1"/>
            <a:r>
              <a:rPr lang="de-DE" sz="2000"/>
              <a:t>Lösungen für individuelle Probleme finden</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015663"/>
          </a:xfrm>
          <a:prstGeom prst="rect">
            <a:avLst/>
          </a:prstGeom>
        </p:spPr>
        <p:txBody>
          <a:bodyPr wrap="square">
            <a:spAutoFit/>
          </a:bodyPr>
          <a:lstStyle/>
          <a:p>
            <a:pPr marL="0" lvl="1"/>
            <a:r>
              <a:rPr lang="de-DE" sz="2000"/>
              <a:t>Gespräche mit Familienangehörigen unterstützen</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de-DE" sz="2400" dirty="0"/>
              <a:t>Gentests haben meiner Schwester und mir geholfen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7" y="598752"/>
            <a:ext cx="8897769"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1154889" y="5088098"/>
            <a:ext cx="6143625" cy="369332"/>
          </a:xfrm>
          <a:prstGeom prst="rect">
            <a:avLst/>
          </a:prstGeom>
          <a:noFill/>
        </p:spPr>
        <p:txBody>
          <a:bodyPr wrap="square" rtlCol="0">
            <a:spAutoFit/>
          </a:bodyPr>
          <a:lstStyle/>
          <a:p>
            <a:pPr algn="r"/>
            <a:r>
              <a:rPr lang="de-DE" dirty="0">
                <a:solidFill>
                  <a:srgbClr val="5C375E"/>
                </a:solidFill>
              </a:rPr>
              <a:t>- Alicia, AHP-Patientin und ehrenamtliche Mitarbeiterin von BPA</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6" y="1909804"/>
            <a:ext cx="6143625" cy="2862322"/>
          </a:xfrm>
          <a:prstGeom prst="rect">
            <a:avLst/>
          </a:prstGeom>
          <a:noFill/>
        </p:spPr>
        <p:txBody>
          <a:bodyPr wrap="square" rtlCol="0">
            <a:spAutoFit/>
          </a:bodyPr>
          <a:lstStyle/>
          <a:p>
            <a:r>
              <a:rPr lang="de-DE" sz="3600" dirty="0">
                <a:solidFill>
                  <a:schemeClr val="tx2"/>
                </a:solidFill>
              </a:rPr>
              <a:t>Wenn ich in alledem etwas Gutes finden soll, dann ist es, dass meine Halbschwester und künftige Generationen getestet werden können.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de-DE" sz="800">
                <a:solidFill>
                  <a:schemeClr val="bg2">
                    <a:lumMod val="50000"/>
                  </a:schemeClr>
                </a:solidFill>
              </a:rPr>
              <a:t>AHP: Akute hepatische Porphyrie</a:t>
            </a:r>
          </a:p>
          <a:p>
            <a:pPr>
              <a:spcAft>
                <a:spcPts val="300"/>
              </a:spcAft>
            </a:pPr>
            <a:r>
              <a:rPr lang="de-DE" sz="800">
                <a:solidFill>
                  <a:schemeClr val="bg2">
                    <a:lumMod val="50000"/>
                  </a:schemeClr>
                </a:solidFill>
              </a:rPr>
              <a:t>Dieses Dokument enthält keine Informationen über die Arzneimittel von Alnylam.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23586"/>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260734"/>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4086541"/>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809414"/>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de-DE"/>
              <a:t>Das Gespräch mit Ihren Angehörigen zum Thema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08428" y="598752"/>
            <a:ext cx="10879293"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1" y="2362870"/>
            <a:ext cx="4209109" cy="3046988"/>
          </a:xfrm>
          <a:prstGeom prst="rect">
            <a:avLst/>
          </a:prstGeom>
          <a:noFill/>
        </p:spPr>
        <p:txBody>
          <a:bodyPr wrap="square" rtlCol="0">
            <a:spAutoFit/>
          </a:bodyPr>
          <a:lstStyle/>
          <a:p>
            <a:pPr>
              <a:spcAft>
                <a:spcPts val="1200"/>
              </a:spcAft>
            </a:pPr>
            <a:r>
              <a:rPr lang="de-DE" dirty="0"/>
              <a:t>Bin ich emotional bereit, mit meiner Familie über AHP zu sprechen?</a:t>
            </a:r>
          </a:p>
          <a:p>
            <a:pPr lvl="0">
              <a:spcAft>
                <a:spcPts val="1200"/>
              </a:spcAft>
            </a:pPr>
            <a:r>
              <a:rPr lang="de-DE" dirty="0"/>
              <a:t>Werde ich mit ihren unterschiedlichen emotionalen Reaktionen umgehen können?</a:t>
            </a:r>
          </a:p>
          <a:p>
            <a:pPr lvl="0">
              <a:spcAft>
                <a:spcPts val="1200"/>
              </a:spcAft>
            </a:pPr>
            <a:r>
              <a:rPr lang="de-DE" dirty="0"/>
              <a:t>Wie gut bin ich darauf vorbereitet, AHP </a:t>
            </a:r>
            <a:br>
              <a:rPr lang="de-DE" dirty="0"/>
            </a:br>
            <a:r>
              <a:rPr lang="de-DE" dirty="0"/>
              <a:t>zu erklären?</a:t>
            </a:r>
          </a:p>
          <a:p>
            <a:pPr lvl="0">
              <a:spcAft>
                <a:spcPts val="1800"/>
              </a:spcAft>
            </a:pPr>
            <a:r>
              <a:rPr lang="de-DE" dirty="0"/>
              <a:t>Welche Fragen können sie stellen und bin ich in der Lage, sie zu beraten?</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32665"/>
            <a:ext cx="4650060" cy="3221395"/>
          </a:xfrm>
          <a:prstGeom prst="rect">
            <a:avLst/>
          </a:prstGeom>
          <a:noFill/>
        </p:spPr>
        <p:txBody>
          <a:bodyPr wrap="square" rtlCol="0">
            <a:spAutoFit/>
          </a:bodyPr>
          <a:lstStyle/>
          <a:p>
            <a:pPr lvl="0">
              <a:spcAft>
                <a:spcPts val="1000"/>
              </a:spcAft>
            </a:pPr>
            <a:r>
              <a:rPr lang="de-DE" sz="1700" dirty="0"/>
              <a:t>Wurde jemals bei einem von ihnen AHP diagnostiziert oder sind Symptome aufgetreten, die mit AHP in Verbindung stehen können?</a:t>
            </a:r>
          </a:p>
          <a:p>
            <a:pPr lvl="0">
              <a:spcAft>
                <a:spcPts val="1000"/>
              </a:spcAft>
            </a:pPr>
            <a:r>
              <a:rPr lang="de-DE" sz="1700" dirty="0"/>
              <a:t>Kann die väterliche oder mütterliche Seite betroffen sein?</a:t>
            </a:r>
          </a:p>
          <a:p>
            <a:pPr lvl="0">
              <a:spcAft>
                <a:spcPts val="1000"/>
              </a:spcAft>
            </a:pPr>
            <a:r>
              <a:rPr lang="de-DE" sz="1700" dirty="0"/>
              <a:t>Erstellen Sie eine Liste der Verwandten, einschließlich ihres Alters</a:t>
            </a:r>
          </a:p>
          <a:p>
            <a:pPr lvl="0">
              <a:spcAft>
                <a:spcPts val="1000"/>
              </a:spcAft>
            </a:pPr>
            <a:r>
              <a:rPr lang="de-DE" sz="1700" dirty="0"/>
              <a:t>Gibt es Verwandte, die Kinder haben möchten?</a:t>
            </a:r>
          </a:p>
          <a:p>
            <a:pPr lvl="0">
              <a:spcAft>
                <a:spcPts val="1000"/>
              </a:spcAft>
            </a:pPr>
            <a:r>
              <a:rPr lang="de-DE" sz="1700" dirty="0"/>
              <a:t>Sind meine Angehörigen bereit und offen, diese Informationen zu hören?</a:t>
            </a:r>
          </a:p>
        </p:txBody>
      </p:sp>
      <p:pic>
        <p:nvPicPr>
          <p:cNvPr id="5" name="Picture 4"/>
          <p:cNvPicPr>
            <a:picLocks noChangeAspect="1"/>
          </p:cNvPicPr>
          <p:nvPr/>
        </p:nvPicPr>
        <p:blipFill>
          <a:blip r:embed="rId5"/>
          <a:stretch>
            <a:fillRect/>
          </a:stretch>
        </p:blipFill>
        <p:spPr>
          <a:xfrm>
            <a:off x="649476" y="2278375"/>
            <a:ext cx="859755" cy="859755"/>
          </a:xfrm>
          <a:prstGeom prst="rect">
            <a:avLst/>
          </a:prstGeom>
        </p:spPr>
      </p:pic>
      <p:pic>
        <p:nvPicPr>
          <p:cNvPr id="23" name="Picture 22"/>
          <p:cNvPicPr>
            <a:picLocks noChangeAspect="1"/>
          </p:cNvPicPr>
          <p:nvPr/>
        </p:nvPicPr>
        <p:blipFill>
          <a:blip r:embed="rId5"/>
          <a:stretch>
            <a:fillRect/>
          </a:stretch>
        </p:blipFill>
        <p:spPr>
          <a:xfrm>
            <a:off x="654215" y="4648159"/>
            <a:ext cx="859755" cy="859755"/>
          </a:xfrm>
          <a:prstGeom prst="rect">
            <a:avLst/>
          </a:prstGeom>
        </p:spPr>
      </p:pic>
      <p:pic>
        <p:nvPicPr>
          <p:cNvPr id="24" name="Picture 23"/>
          <p:cNvPicPr>
            <a:picLocks noChangeAspect="1"/>
          </p:cNvPicPr>
          <p:nvPr/>
        </p:nvPicPr>
        <p:blipFill>
          <a:blip r:embed="rId5"/>
          <a:stretch>
            <a:fillRect/>
          </a:stretch>
        </p:blipFill>
        <p:spPr>
          <a:xfrm>
            <a:off x="654215" y="3927960"/>
            <a:ext cx="859755" cy="859755"/>
          </a:xfrm>
          <a:prstGeom prst="rect">
            <a:avLst/>
          </a:prstGeom>
        </p:spPr>
      </p:pic>
      <p:pic>
        <p:nvPicPr>
          <p:cNvPr id="25" name="Picture 24"/>
          <p:cNvPicPr>
            <a:picLocks noChangeAspect="1"/>
          </p:cNvPicPr>
          <p:nvPr/>
        </p:nvPicPr>
        <p:blipFill>
          <a:blip r:embed="rId5"/>
          <a:stretch>
            <a:fillRect/>
          </a:stretch>
        </p:blipFill>
        <p:spPr>
          <a:xfrm>
            <a:off x="654215" y="3104772"/>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23426"/>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977390"/>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625169"/>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500219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0798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405676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70694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5080232"/>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de-DE" sz="3000" b="1">
                <a:solidFill>
                  <a:schemeClr val="accent2">
                    <a:lumMod val="75000"/>
                  </a:schemeClr>
                </a:solidFill>
              </a:rPr>
              <a:t>In Bezug auf mich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de-DE" sz="3000" b="1">
                <a:solidFill>
                  <a:schemeClr val="accent2">
                    <a:lumMod val="75000"/>
                  </a:schemeClr>
                </a:solidFill>
              </a:rPr>
              <a:t>In Bezug auf meine Familie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72057"/>
            <a:ext cx="11754450" cy="921669"/>
          </a:xfrm>
        </p:spPr>
        <p:txBody>
          <a:bodyPr>
            <a:normAutofit/>
          </a:bodyPr>
          <a:lstStyle/>
          <a:p>
            <a:r>
              <a:rPr lang="de-DE" sz="2400" dirty="0"/>
              <a:t>Frühzeitige AHP-Tests hatten große Bedeutung für meine Familie und mich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5177938"/>
            <a:ext cx="5489576" cy="923330"/>
          </a:xfrm>
          <a:prstGeom prst="rect">
            <a:avLst/>
          </a:prstGeom>
          <a:noFill/>
        </p:spPr>
        <p:txBody>
          <a:bodyPr wrap="square" rtlCol="0">
            <a:spAutoFit/>
          </a:bodyPr>
          <a:lstStyle/>
          <a:p>
            <a:pPr algn="r"/>
            <a:r>
              <a:rPr lang="de-DE" dirty="0">
                <a:solidFill>
                  <a:schemeClr val="accent2">
                    <a:lumMod val="50000"/>
                  </a:schemeClr>
                </a:solidFill>
              </a:rPr>
              <a:t>– Maria, AHP-Patientin und Patientenfürsprecherin, RMP (Nationale Vereinigung gegen Porphyrien, Schweden)</a:t>
            </a:r>
          </a:p>
          <a:p>
            <a:pPr algn="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912464"/>
          </a:xfrm>
          <a:prstGeom prst="rect">
            <a:avLst/>
          </a:prstGeom>
          <a:noFill/>
        </p:spPr>
        <p:txBody>
          <a:bodyPr wrap="square" rtlCol="0">
            <a:spAutoFit/>
          </a:bodyPr>
          <a:lstStyle/>
          <a:p>
            <a:pPr>
              <a:lnSpc>
                <a:spcPct val="110000"/>
              </a:lnSpc>
            </a:pPr>
            <a:r>
              <a:rPr lang="de-DE" sz="2800" dirty="0">
                <a:solidFill>
                  <a:schemeClr val="accent2">
                    <a:lumMod val="50000"/>
                  </a:schemeClr>
                </a:solidFill>
              </a:rPr>
              <a:t>Aufgrund der AHP-Diagnose meiner Mutter wurden meine Schwestern und ich in sehr jungen Jahren getestet. Ich war in der Lage, meine Krankheit unter Kontrolle zu halten und die AHP-Auslöser zu vermeiden, weil ich die richtigen Informationen hatte.</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7" y="598752"/>
            <a:ext cx="12797715"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288062" y="2997062"/>
            <a:ext cx="11712153" cy="1938992"/>
          </a:xfrm>
        </p:spPr>
        <p:txBody>
          <a:bodyPr wrap="square">
            <a:spAutoFit/>
          </a:bodyPr>
          <a:lstStyle/>
          <a:p>
            <a:pPr algn="ctr">
              <a:lnSpc>
                <a:spcPct val="100000"/>
              </a:lnSpc>
            </a:pPr>
            <a:r>
              <a:rPr lang="de-DE" sz="6000" dirty="0"/>
              <a:t>Erstellen Sie die AHP-Anamnese Ihrer Familie auf</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de-DE" sz="2000" dirty="0">
                <a:solidFill>
                  <a:schemeClr val="bg1"/>
                </a:solidFill>
                <a:hlinkClick r:id="rId6">
                  <a:extLst>
                    <a:ext uri="{A12FA001-AC4F-418D-AE19-62706E023703}">
                      <ahyp:hlinkClr xmlns:ahyp="http://schemas.microsoft.com/office/drawing/2018/hyperlinkcolor" val="tx"/>
                    </a:ext>
                  </a:extLst>
                </a:hlinkClick>
              </a:rPr>
              <a:t>Laden Sie das Familienstammbaum-Tool nach dieser Sitzung herunter</a:t>
            </a:r>
            <a:endParaRPr lang="de-DE" sz="2000"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de-DE" sz="2800"/>
              <a:t>Was ist akute hepatische Porphyrie (AHP)?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777163" algn="l"/>
              </a:tabLst>
            </a:pPr>
            <a:r>
              <a:rPr lang="de-DE" sz="800" dirty="0">
                <a:solidFill>
                  <a:schemeClr val="bg2">
                    <a:lumMod val="50000"/>
                  </a:schemeClr>
                </a:solidFill>
              </a:rPr>
              <a:t> AHP: Akute hepatische Porphyrie	Dieses Dokument enthält keine Informationen über die Arzneimittel von Alnylam. </a:t>
            </a:r>
          </a:p>
          <a:p>
            <a:pPr marL="228600" indent="-228600">
              <a:buFont typeface="+mj-lt"/>
              <a:buAutoNum type="arabicPeriod"/>
            </a:pPr>
            <a:r>
              <a:rPr lang="de-DE" sz="800" dirty="0">
                <a:solidFill>
                  <a:schemeClr val="tx1">
                    <a:lumMod val="50000"/>
                    <a:lumOff val="50000"/>
                  </a:schemeClr>
                </a:solidFill>
              </a:rPr>
              <a:t>Wang B, Rudnick S, Cengia B, Bonkovsky HL. Acute Hepatic Porphyrias: Review and Recent Progress. Hepatol Commun. 2018;3(2):193-206. Veröffentlicht am 20. Dez. 2018. doi:10.1002/hep4.1297.</a:t>
            </a:r>
          </a:p>
          <a:p>
            <a:pPr marL="228600" indent="-228600">
              <a:buFont typeface="+mj-lt"/>
              <a:buAutoNum type="arabicPeriod"/>
            </a:pPr>
            <a:r>
              <a:rPr lang="de-DE" sz="800" dirty="0">
                <a:solidFill>
                  <a:schemeClr val="tx1">
                    <a:lumMod val="50000"/>
                    <a:lumOff val="50000"/>
                  </a:schemeClr>
                </a:solidFill>
              </a:rPr>
              <a:t>Anderson KE, Bloomer JR, Bonkovsky HL, et al. Recommendations for the diagnosis and treatment of the acute porphyrias [Korrektur veröffentlicht im Ann Intern Med. 16. Aug. 2005;143(4):316]. Ann Intern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59" y="598752"/>
            <a:ext cx="8026626"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502403" y="1081940"/>
            <a:ext cx="11236156" cy="892552"/>
          </a:xfrm>
          <a:prstGeom prst="rect">
            <a:avLst/>
          </a:prstGeom>
        </p:spPr>
        <p:txBody>
          <a:bodyPr wrap="square">
            <a:spAutoFit/>
          </a:bodyPr>
          <a:lstStyle/>
          <a:p>
            <a:pPr algn="ctr"/>
            <a:r>
              <a:rPr lang="de-DE" sz="3200" b="1" dirty="0">
                <a:solidFill>
                  <a:srgbClr val="1B9AB2"/>
                </a:solidFill>
              </a:rPr>
              <a:t>AHP bezeichnet eine Familie seltener genetischer Erkrankungen,</a:t>
            </a:r>
          </a:p>
          <a:p>
            <a:pPr algn="ctr"/>
            <a:r>
              <a:rPr lang="de-DE" sz="2000" dirty="0">
                <a:solidFill>
                  <a:srgbClr val="1B9AB2"/>
                </a:solidFill>
              </a:rPr>
              <a:t>die durch Mutationen verursacht werden und die Fähigkeit der Leber, Häm zu bilden, beeinträchtigen.</a:t>
            </a:r>
            <a:r>
              <a:rPr lang="de-DE" sz="2000" baseline="30000" dirty="0">
                <a:solidFill>
                  <a:srgbClr val="1B9AB2"/>
                </a:solidFill>
              </a:rPr>
              <a:t>1</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078832" y="4455649"/>
            <a:ext cx="3580454" cy="1261884"/>
          </a:xfrm>
          <a:prstGeom prst="rect">
            <a:avLst/>
          </a:prstGeom>
        </p:spPr>
        <p:txBody>
          <a:bodyPr wrap="square">
            <a:spAutoFit/>
          </a:bodyPr>
          <a:lstStyle/>
          <a:p>
            <a:pPr algn="ctr"/>
            <a:r>
              <a:rPr lang="de-DE" sz="1900" dirty="0">
                <a:solidFill>
                  <a:srgbClr val="0A0A0A"/>
                </a:solidFill>
              </a:rPr>
              <a:t>Die Folge ist eine Ansammlung von toxischen Vorläuferprodukten in der Leber, die im gesamten Körper freigesetzt werden.</a:t>
            </a:r>
            <a:r>
              <a:rPr lang="de-DE" sz="1900" baseline="30000" dirty="0">
                <a:solidFill>
                  <a:srgbClr val="0A0A0A"/>
                </a:solidFill>
              </a:rPr>
              <a:t>1</a:t>
            </a:r>
          </a:p>
        </p:txBody>
      </p:sp>
      <p:sp>
        <p:nvSpPr>
          <p:cNvPr id="14" name="Rectangle 13">
            <a:extLst>
              <a:ext uri="{FF2B5EF4-FFF2-40B4-BE49-F238E27FC236}">
                <a16:creationId xmlns:a16="http://schemas.microsoft.com/office/drawing/2014/main" id="{14354B0B-BAB3-3242-8A0E-DFB933F27D72}"/>
              </a:ext>
            </a:extLst>
          </p:cNvPr>
          <p:cNvSpPr/>
          <p:nvPr/>
        </p:nvSpPr>
        <p:spPr>
          <a:xfrm>
            <a:off x="4582444" y="4455649"/>
            <a:ext cx="3145307" cy="969496"/>
          </a:xfrm>
          <a:prstGeom prst="rect">
            <a:avLst/>
          </a:prstGeom>
        </p:spPr>
        <p:txBody>
          <a:bodyPr wrap="square">
            <a:spAutoFit/>
          </a:bodyPr>
          <a:lstStyle/>
          <a:p>
            <a:pPr algn="ctr"/>
            <a:r>
              <a:rPr lang="de-DE" sz="1900">
                <a:solidFill>
                  <a:srgbClr val="0A0A0A"/>
                </a:solidFill>
              </a:rPr>
              <a:t>Bei AHP ist ein Enzym gestört, das am Häm-Syntheseweg beteiligt ist.</a:t>
            </a:r>
            <a:r>
              <a:rPr lang="de-DE" sz="1900" baseline="30000">
                <a:solidFill>
                  <a:srgbClr val="0A0A0A"/>
                </a:solidFill>
              </a:rPr>
              <a:t>2</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de-DE" sz="1900">
                <a:solidFill>
                  <a:srgbClr val="0A0A0A"/>
                </a:solidFill>
              </a:rPr>
              <a:t>Häm trägt zur korrekten Funktion der Leber bei und ist für den menschlichen Körper unverzichtbar.</a:t>
            </a:r>
            <a:r>
              <a:rPr lang="de-DE" sz="1900" baseline="30000">
                <a:solidFill>
                  <a:srgbClr val="0A0A0A"/>
                </a:solidFill>
              </a:rPr>
              <a:t>1</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de-DE"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de-DE"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de-DE"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de-DE" sz="1400">
                <a:solidFill>
                  <a:srgbClr val="0A0A0A"/>
                </a:solidFill>
              </a:rPr>
              <a:t>Enzym</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de-DE"/>
              <a:t>Anderen Personen AHP erklären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6680333"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483230"/>
            <a:ext cx="6323799" cy="430887"/>
          </a:xfrm>
          <a:prstGeom prst="rect">
            <a:avLst/>
          </a:prstGeom>
        </p:spPr>
        <p:txBody>
          <a:bodyPr wrap="square">
            <a:spAutoFit/>
          </a:bodyPr>
          <a:lstStyle/>
          <a:p>
            <a:r>
              <a:rPr lang="de-DE" sz="2200"/>
              <a:t>Beginnen Sie mit der Aussage, dass AHP real ist</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4050191" y="5863276"/>
            <a:ext cx="3460755" cy="243785"/>
          </a:xfrm>
          <a:prstGeom prst="rect">
            <a:avLst/>
          </a:prstGeom>
          <a:noFill/>
        </p:spPr>
        <p:txBody>
          <a:bodyPr wrap="none" rtlCol="0">
            <a:spAutoFit/>
          </a:bodyPr>
          <a:lstStyle/>
          <a:p>
            <a:pPr algn="r">
              <a:lnSpc>
                <a:spcPct val="80000"/>
              </a:lnSpc>
            </a:pPr>
            <a:r>
              <a:rPr lang="de-DE" sz="1200">
                <a:solidFill>
                  <a:srgbClr val="68365E"/>
                </a:solidFill>
              </a:rPr>
              <a:t>Isabelle, AHP-Patientin und Patientenfürsprecherin, AFMAP</a:t>
            </a:r>
          </a:p>
        </p:txBody>
      </p:sp>
      <p:sp>
        <p:nvSpPr>
          <p:cNvPr id="25" name="Rectangle 24"/>
          <p:cNvSpPr/>
          <p:nvPr/>
        </p:nvSpPr>
        <p:spPr>
          <a:xfrm>
            <a:off x="1624287" y="2503016"/>
            <a:ext cx="5886660" cy="1446550"/>
          </a:xfrm>
          <a:prstGeom prst="rect">
            <a:avLst/>
          </a:prstGeom>
        </p:spPr>
        <p:txBody>
          <a:bodyPr wrap="square">
            <a:spAutoFit/>
          </a:bodyPr>
          <a:lstStyle/>
          <a:p>
            <a:r>
              <a:rPr lang="de-DE" sz="2200" dirty="0"/>
              <a:t>Erklären Sie, dass die meisten Menschen mit einer AHP-Mutation keine Symptome haben, aber einige unter akuten und chronischen Symptomen und langfristigen Komplikationen leiden</a:t>
            </a:r>
          </a:p>
        </p:txBody>
      </p:sp>
      <p:sp>
        <p:nvSpPr>
          <p:cNvPr id="23" name="Rectangle 22"/>
          <p:cNvSpPr/>
          <p:nvPr/>
        </p:nvSpPr>
        <p:spPr>
          <a:xfrm>
            <a:off x="1624286" y="4302373"/>
            <a:ext cx="5557350" cy="1446550"/>
          </a:xfrm>
          <a:prstGeom prst="rect">
            <a:avLst/>
          </a:prstGeom>
        </p:spPr>
        <p:txBody>
          <a:bodyPr wrap="square">
            <a:spAutoFit/>
          </a:bodyPr>
          <a:lstStyle/>
          <a:p>
            <a:r>
              <a:rPr lang="de-DE" sz="2200" dirty="0"/>
              <a:t>Ermutigen Sie Ihre Gesprächspartner, mit einem Arzt/einer Ärztin über ihr eigenes Risiko zu sprechen, damit sie eine fundierte Entscheidung treffen können</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de-DE" sz="800">
                <a:solidFill>
                  <a:schemeClr val="bg2">
                    <a:lumMod val="50000"/>
                  </a:schemeClr>
                </a:solidFill>
              </a:rPr>
              <a:t>AHP: Akute hepatische Porphyrie</a:t>
            </a:r>
          </a:p>
          <a:p>
            <a:pPr>
              <a:spcAft>
                <a:spcPts val="300"/>
              </a:spcAft>
            </a:pPr>
            <a:r>
              <a:rPr lang="de-DE" sz="800">
                <a:solidFill>
                  <a:schemeClr val="bg2">
                    <a:lumMod val="50000"/>
                  </a:schemeClr>
                </a:solidFill>
              </a:rPr>
              <a:t>Dieses Dokument enthält keine Informationen über die Arzneimittel von Alnylam.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de-DE"/>
              <a:t>Ihre Pflegeperson und Sie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8290" y="598752"/>
            <a:ext cx="5277240"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de-DE" sz="1200">
                <a:solidFill>
                  <a:srgbClr val="68365E"/>
                </a:solidFill>
              </a:rPr>
              <a:t>Mechthild, Pflegeperson ihrer Tochter, die AHP hat</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522717" cy="1785104"/>
          </a:xfrm>
          <a:prstGeom prst="rect">
            <a:avLst/>
          </a:prstGeom>
          <a:noFill/>
        </p:spPr>
        <p:txBody>
          <a:bodyPr wrap="square" rtlCol="0">
            <a:spAutoFit/>
          </a:bodyPr>
          <a:lstStyle/>
          <a:p>
            <a:r>
              <a:rPr lang="de-DE" sz="2200" dirty="0"/>
              <a:t>Eine Pflegeperson kann ein Familienangehöriger, ein Partner oder sogar ein guter Freund sein und im Fall einer Attacke einen großen Unterschied ausmachen.</a:t>
            </a:r>
          </a:p>
          <a:p>
            <a:endParaRPr lang="en-US" sz="2200" dirty="0"/>
          </a:p>
          <a:p>
            <a:r>
              <a:rPr lang="de-DE" sz="2200" b="1" dirty="0"/>
              <a:t>Pflegepersonen müssen auch auf sich selbst achten!</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3" y="3923641"/>
            <a:ext cx="6309240" cy="1785104"/>
          </a:xfrm>
          <a:prstGeom prst="rect">
            <a:avLst/>
          </a:prstGeom>
          <a:noFill/>
        </p:spPr>
        <p:txBody>
          <a:bodyPr wrap="square" rtlCol="0">
            <a:spAutoFit/>
          </a:bodyPr>
          <a:lstStyle/>
          <a:p>
            <a:r>
              <a:rPr lang="de-DE" sz="2200" dirty="0">
                <a:solidFill>
                  <a:schemeClr val="tx2"/>
                </a:solidFill>
              </a:rPr>
              <a:t>Ich verbrachte zahllose Stunden mit ihr in der Klinik, ganz abgesehen von meinem Mann und unseren anderen Kindern, die auch meine Fürsorge und Aufmerksamkeit benötigen. Ich bin unzählige Kilometer gefahren, aber das war es wert.</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de-DE" sz="800">
                <a:solidFill>
                  <a:schemeClr val="bg2">
                    <a:lumMod val="50000"/>
                  </a:schemeClr>
                </a:solidFill>
              </a:rPr>
              <a:t>AHP: Akute hepatische Porphyrie</a:t>
            </a:r>
          </a:p>
          <a:p>
            <a:pPr>
              <a:spcAft>
                <a:spcPts val="300"/>
              </a:spcAft>
            </a:pPr>
            <a:r>
              <a:rPr lang="de-DE" sz="800">
                <a:solidFill>
                  <a:schemeClr val="bg2">
                    <a:lumMod val="50000"/>
                  </a:schemeClr>
                </a:solidFill>
              </a:rPr>
              <a:t>Dieses Dokument enthält keine Informationen über die Arzneimittel von Alnylam.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de-DE"/>
              <a:t>AHP: Wahrheiten und Mythen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777163" algn="l"/>
              </a:tabLst>
            </a:pPr>
            <a:r>
              <a:rPr lang="de-DE" sz="800" dirty="0"/>
              <a:t>AHP: Akute hepatische Porphyrie	Dieses Dokument enthält keine Informationen über die Arzneimittel von Alnylam. </a:t>
            </a:r>
          </a:p>
          <a:p>
            <a:pPr marL="228600" indent="-228600">
              <a:buFont typeface="+mj-lt"/>
              <a:buAutoNum type="arabicPeriod"/>
            </a:pPr>
            <a:r>
              <a:rPr lang="de-DE" sz="800" dirty="0"/>
              <a:t>Whatley SD, Badminton MN. Role of genetic testing in the management of patients with inherited porphyria and their families. Ann Clin Biochem. 2013;50(Pt 3):204-216. doi:10.1177/0004563212473278.</a:t>
            </a:r>
          </a:p>
          <a:p>
            <a:pPr marL="228600" indent="-228600">
              <a:buFont typeface="+mj-lt"/>
              <a:buAutoNum type="arabicPeriod"/>
            </a:pPr>
            <a:r>
              <a:rPr lang="de-DE" sz="800" dirty="0"/>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de-DE" sz="800" dirty="0"/>
              <a:t>Wang B, Rudnick S, Cengia B, Bonkovsky HL. Acute Hepatic Porphyrias: Review and Recent Progress. Hepatol Commun. 2018;3(2):193-206. Veröffentlicht am 20. Dez. 2018. doi:10.1002/hep4.1297.</a:t>
            </a:r>
          </a:p>
          <a:p>
            <a:pPr marL="228600" indent="-228600">
              <a:buFont typeface="+mj-lt"/>
              <a:buAutoNum type="arabicPeriod"/>
            </a:pPr>
            <a:r>
              <a:rPr lang="de-DE" sz="800" dirty="0"/>
              <a:t>Bissell DM &amp; Wang B. J C/,n Transl Hepatol. 3. März 2015 (1):17-26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147886"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de-DE" sz="3000" b="1">
                <a:solidFill>
                  <a:srgbClr val="1B9AB2"/>
                </a:solidFill>
              </a:rPr>
              <a:t>Mythos</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54910"/>
            <a:ext cx="3919459" cy="830997"/>
          </a:xfrm>
          <a:prstGeom prst="rect">
            <a:avLst/>
          </a:prstGeom>
          <a:noFill/>
        </p:spPr>
        <p:txBody>
          <a:bodyPr wrap="square" rtlCol="0">
            <a:spAutoFit/>
          </a:bodyPr>
          <a:lstStyle/>
          <a:p>
            <a:r>
              <a:rPr lang="de-DE" sz="1600" dirty="0"/>
              <a:t>Ich habe eine AHP-Mutation, aber keine Symptome, also sollte auch bei meiner Familie alles in Ordnung sein.</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23041"/>
            <a:ext cx="3975550" cy="830997"/>
          </a:xfrm>
          <a:prstGeom prst="rect">
            <a:avLst/>
          </a:prstGeom>
          <a:noFill/>
        </p:spPr>
        <p:txBody>
          <a:bodyPr wrap="square" rtlCol="0">
            <a:spAutoFit/>
          </a:bodyPr>
          <a:lstStyle/>
          <a:p>
            <a:r>
              <a:rPr lang="de-DE" sz="1600" dirty="0"/>
              <a:t>Ich habe AHP, aber niemand in meiner Familie hat Symptome, also müssen sie nicht getestet werden.</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3962503"/>
            <a:ext cx="4412339" cy="584775"/>
          </a:xfrm>
          <a:prstGeom prst="rect">
            <a:avLst/>
          </a:prstGeom>
          <a:noFill/>
        </p:spPr>
        <p:txBody>
          <a:bodyPr wrap="square" rtlCol="0">
            <a:spAutoFit/>
          </a:bodyPr>
          <a:lstStyle/>
          <a:p>
            <a:r>
              <a:rPr lang="de-DE" sz="1600" dirty="0"/>
              <a:t>AHP wirkt sich nur auf meine körperliche Gesundheit aus.</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772182"/>
            <a:ext cx="3919458" cy="338554"/>
          </a:xfrm>
          <a:prstGeom prst="rect">
            <a:avLst/>
          </a:prstGeom>
          <a:noFill/>
        </p:spPr>
        <p:txBody>
          <a:bodyPr wrap="square" rtlCol="0">
            <a:spAutoFit/>
          </a:bodyPr>
          <a:lstStyle/>
          <a:p>
            <a:r>
              <a:rPr lang="de-DE" sz="1600" dirty="0"/>
              <a:t>Nur Frauen mit AHP haben Attacken.</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65049"/>
            <a:ext cx="3919459" cy="584775"/>
          </a:xfrm>
          <a:prstGeom prst="rect">
            <a:avLst/>
          </a:prstGeom>
          <a:noFill/>
        </p:spPr>
        <p:txBody>
          <a:bodyPr wrap="square" rtlCol="0">
            <a:spAutoFit/>
          </a:bodyPr>
          <a:lstStyle/>
          <a:p>
            <a:r>
              <a:rPr lang="de-DE" sz="1600" dirty="0"/>
              <a:t>Ich muss mich mehr als einem Gentest unterziehen.</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de-DE" sz="3000" b="1">
                <a:solidFill>
                  <a:srgbClr val="1B9AB2"/>
                </a:solidFill>
              </a:rPr>
              <a:t>Wahrheit</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30997"/>
          </a:xfrm>
          <a:prstGeom prst="rect">
            <a:avLst/>
          </a:prstGeom>
          <a:noFill/>
        </p:spPr>
        <p:txBody>
          <a:bodyPr wrap="square" rtlCol="0">
            <a:spAutoFit/>
          </a:bodyPr>
          <a:lstStyle/>
          <a:p>
            <a:r>
              <a:rPr lang="de-DE" sz="1600" dirty="0"/>
              <a:t>Auch wenn Sie selbst keine Symptome haben, können andere in Ihrer Familie mit derselben Mutation Symptome entwickeln und Attacken erleiden.</a:t>
            </a:r>
            <a:r>
              <a:rPr lang="de-DE" sz="1600" baseline="30000" dirty="0"/>
              <a:t>1</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1" y="2903934"/>
            <a:ext cx="5328220" cy="830997"/>
          </a:xfrm>
          <a:prstGeom prst="rect">
            <a:avLst/>
          </a:prstGeom>
          <a:noFill/>
        </p:spPr>
        <p:txBody>
          <a:bodyPr wrap="square" rtlCol="0">
            <a:spAutoFit/>
          </a:bodyPr>
          <a:lstStyle/>
          <a:p>
            <a:r>
              <a:rPr lang="de-DE" sz="1600" dirty="0"/>
              <a:t>Ein Gentest ist wichtig, um Ihren Familienangehörigen mit AHP-Risiko zu helfen, eine Diagnose zu erhalten und das Auftreten von Symptomen zu verhindern.</a:t>
            </a:r>
            <a:r>
              <a:rPr lang="de-DE" sz="1600" baseline="30000" dirty="0"/>
              <a:t>1</a:t>
            </a:r>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19628"/>
            <a:ext cx="5647808" cy="830997"/>
          </a:xfrm>
          <a:prstGeom prst="rect">
            <a:avLst/>
          </a:prstGeom>
          <a:noFill/>
        </p:spPr>
        <p:txBody>
          <a:bodyPr wrap="square" rtlCol="0">
            <a:spAutoFit/>
          </a:bodyPr>
          <a:lstStyle/>
          <a:p>
            <a:r>
              <a:rPr lang="de-DE" sz="1600" dirty="0"/>
              <a:t>Menschen mit AHP berichten über Auswirkungen auf den Schlaf, Geldangelegenheiten, das Sozialleben und den Lebensstil, die psychische Gesundheit und sogar die Ernährung.</a:t>
            </a:r>
            <a:r>
              <a:rPr lang="de-DE" sz="1600" baseline="30000" dirty="0"/>
              <a:t>2</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3" y="4655230"/>
            <a:ext cx="5441888" cy="584775"/>
          </a:xfrm>
          <a:prstGeom prst="rect">
            <a:avLst/>
          </a:prstGeom>
          <a:noFill/>
        </p:spPr>
        <p:txBody>
          <a:bodyPr wrap="square" rtlCol="0">
            <a:spAutoFit/>
          </a:bodyPr>
          <a:lstStyle/>
          <a:p>
            <a:r>
              <a:rPr lang="de-DE" sz="1600" dirty="0"/>
              <a:t>Obwohl die meisten Anfälle bei Frauen auftreten, können auch Männer betroffen sein.</a:t>
            </a:r>
            <a:r>
              <a:rPr lang="de-DE" sz="1600" baseline="30000" dirty="0"/>
              <a:t>3</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77090"/>
            <a:ext cx="5085155" cy="584775"/>
          </a:xfrm>
          <a:prstGeom prst="rect">
            <a:avLst/>
          </a:prstGeom>
          <a:noFill/>
        </p:spPr>
        <p:txBody>
          <a:bodyPr wrap="square" rtlCol="0">
            <a:spAutoFit/>
          </a:bodyPr>
          <a:lstStyle/>
          <a:p>
            <a:r>
              <a:rPr lang="de-DE" sz="1600" dirty="0"/>
              <a:t>Mit einem Gentest lassen sich etwa 95 % der krankheitsverursachenden Mutationen nachweisen.</a:t>
            </a:r>
            <a:r>
              <a:rPr lang="de-DE" sz="1600" baseline="30000" dirty="0"/>
              <a:t>4</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de-DE"/>
              <a:t>Ressourcen und Informationen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8552" y="598752"/>
            <a:ext cx="6471617" cy="596900"/>
          </a:xfrm>
          <a:prstGeom prst="rect">
            <a:avLst/>
          </a:prstGeom>
        </p:spPr>
      </p:pic>
      <p:sp>
        <p:nvSpPr>
          <p:cNvPr id="4" name="TextBox 3"/>
          <p:cNvSpPr txBox="1"/>
          <p:nvPr/>
        </p:nvSpPr>
        <p:spPr>
          <a:xfrm>
            <a:off x="3115465"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1825625" y="4032247"/>
            <a:ext cx="9218882" cy="1660286"/>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2087477" y="4092095"/>
            <a:ext cx="8957030" cy="13849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de-DE" b="0" dirty="0">
                <a:latin typeface="+mn-lt"/>
              </a:rPr>
              <a:t>Besuchen Sie die von Alnylam gesponserte Website </a:t>
            </a:r>
            <a:r>
              <a:rPr lang="de-DE" b="0" dirty="0">
                <a:latin typeface="+mn-lt"/>
                <a:hlinkClick r:id="rId5"/>
              </a:rPr>
              <a:t>https://www.livingwithporphyria.eu/de</a:t>
            </a:r>
            <a:r>
              <a:rPr lang="de-DE" b="0" dirty="0">
                <a:latin typeface="+mn-lt"/>
              </a:rPr>
              <a:t>, um weitere Ressourcen zum Verstehen von und Leben mit AHP zu finden</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p:txBody>
      </p:sp>
      <p:sp>
        <p:nvSpPr>
          <p:cNvPr id="11" name="Title 12">
            <a:extLst>
              <a:ext uri="{FF2B5EF4-FFF2-40B4-BE49-F238E27FC236}">
                <a16:creationId xmlns:a16="http://schemas.microsoft.com/office/drawing/2014/main" id="{3EBB4A7E-E065-48F9-AA17-7DBA3214B854}"/>
              </a:ext>
            </a:extLst>
          </p:cNvPr>
          <p:cNvSpPr txBox="1">
            <a:spLocks/>
          </p:cNvSpPr>
          <p:nvPr/>
        </p:nvSpPr>
        <p:spPr>
          <a:xfrm>
            <a:off x="273044" y="3018202"/>
            <a:ext cx="2505242" cy="32316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de-DE" sz="1500" b="0" u="sng" dirty="0">
                <a:solidFill>
                  <a:srgbClr val="C9091E"/>
                </a:solidFill>
                <a:latin typeface="+mn-lt"/>
                <a:hlinkClick r:id="rId6">
                  <a:extLst>
                    <a:ext uri="{A12FA001-AC4F-418D-AE19-62706E023703}">
                      <ahyp:hlinkClr xmlns:ahyp="http://schemas.microsoft.com/office/drawing/2018/hyperlinkcolor" val="tx"/>
                    </a:ext>
                  </a:extLst>
                </a:hlinkClick>
              </a:rPr>
              <a:t>https://berliner-leberring.de/</a:t>
            </a:r>
            <a:endParaRPr lang="de-DE" sz="1500" b="0" u="sng" dirty="0">
              <a:solidFill>
                <a:srgbClr val="C9091E"/>
              </a:solidFill>
              <a:latin typeface="+mn-lt"/>
              <a:hlinkClick r:id="rId7">
                <a:extLst>
                  <a:ext uri="{A12FA001-AC4F-418D-AE19-62706E023703}">
                    <ahyp:hlinkClr xmlns:ahyp="http://schemas.microsoft.com/office/drawing/2018/hyperlinkcolor" val="tx"/>
                  </a:ext>
                </a:extLst>
              </a:hlinkClick>
            </a:endParaRPr>
          </a:p>
        </p:txBody>
      </p:sp>
      <p:pic>
        <p:nvPicPr>
          <p:cNvPr id="3" name="Picture 2" descr="A picture containing shape&#10;&#10;Description automatically generated">
            <a:extLst>
              <a:ext uri="{FF2B5EF4-FFF2-40B4-BE49-F238E27FC236}">
                <a16:creationId xmlns:a16="http://schemas.microsoft.com/office/drawing/2014/main" id="{51311D53-54FB-470A-8017-2F6716D206E1}"/>
              </a:ext>
            </a:extLst>
          </p:cNvPr>
          <p:cNvPicPr>
            <a:picLocks noChangeAspect="1"/>
          </p:cNvPicPr>
          <p:nvPr/>
        </p:nvPicPr>
        <p:blipFill>
          <a:blip r:embed="rId8"/>
          <a:stretch>
            <a:fillRect/>
          </a:stretch>
        </p:blipFill>
        <p:spPr>
          <a:xfrm>
            <a:off x="355428" y="1398025"/>
            <a:ext cx="2308194" cy="1624393"/>
          </a:xfrm>
          <a:prstGeom prst="rect">
            <a:avLst/>
          </a:prstGeom>
        </p:spPr>
      </p:pic>
      <p:sp>
        <p:nvSpPr>
          <p:cNvPr id="15" name="Title 12">
            <a:extLst>
              <a:ext uri="{FF2B5EF4-FFF2-40B4-BE49-F238E27FC236}">
                <a16:creationId xmlns:a16="http://schemas.microsoft.com/office/drawing/2014/main" id="{3EBB4A7E-E065-48F9-AA17-7DBA3214B854}"/>
              </a:ext>
            </a:extLst>
          </p:cNvPr>
          <p:cNvSpPr txBox="1">
            <a:spLocks/>
          </p:cNvSpPr>
          <p:nvPr/>
        </p:nvSpPr>
        <p:spPr>
          <a:xfrm>
            <a:off x="4221878" y="2914326"/>
            <a:ext cx="3076727" cy="32316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de-DE" sz="1500" b="0" u="sng" dirty="0">
                <a:solidFill>
                  <a:srgbClr val="43019F"/>
                </a:solidFill>
                <a:latin typeface="+mn-lt"/>
                <a:hlinkClick r:id="rId9">
                  <a:extLst>
                    <a:ext uri="{A12FA001-AC4F-418D-AE19-62706E023703}">
                      <ahyp:hlinkClr xmlns:ahyp="http://schemas.microsoft.com/office/drawing/2018/hyperlinkcolor" val="tx"/>
                    </a:ext>
                  </a:extLst>
                </a:hlinkClick>
              </a:rPr>
              <a:t>https://www.achse-online.de/de/</a:t>
            </a:r>
            <a:endParaRPr lang="de-DE" sz="1500" b="0" u="sng" dirty="0">
              <a:solidFill>
                <a:srgbClr val="43019F"/>
              </a:solidFill>
              <a:latin typeface="+mn-lt"/>
            </a:endParaRPr>
          </a:p>
        </p:txBody>
      </p:sp>
      <p:pic>
        <p:nvPicPr>
          <p:cNvPr id="6" name="Picture 5" descr="Logo&#10;&#10;Description automatically generated">
            <a:extLst>
              <a:ext uri="{FF2B5EF4-FFF2-40B4-BE49-F238E27FC236}">
                <a16:creationId xmlns:a16="http://schemas.microsoft.com/office/drawing/2014/main" id="{6F87A4D1-73AE-4B46-96B3-A748DF8B1FB8}"/>
              </a:ext>
            </a:extLst>
          </p:cNvPr>
          <p:cNvPicPr>
            <a:picLocks noChangeAspect="1"/>
          </p:cNvPicPr>
          <p:nvPr/>
        </p:nvPicPr>
        <p:blipFill>
          <a:blip r:embed="rId10"/>
          <a:stretch>
            <a:fillRect/>
          </a:stretch>
        </p:blipFill>
        <p:spPr>
          <a:xfrm>
            <a:off x="3514838" y="1521554"/>
            <a:ext cx="4000592" cy="1377333"/>
          </a:xfrm>
          <a:prstGeom prst="rect">
            <a:avLst/>
          </a:prstGeom>
        </p:spPr>
      </p:pic>
      <p:pic>
        <p:nvPicPr>
          <p:cNvPr id="16" name="Picture 2">
            <a:extLst>
              <a:ext uri="{FF2B5EF4-FFF2-40B4-BE49-F238E27FC236}">
                <a16:creationId xmlns:a16="http://schemas.microsoft.com/office/drawing/2014/main" id="{9128DF35-9E63-4BC3-A53C-0C4E869C37C7}"/>
              </a:ext>
            </a:extLst>
          </p:cNvPr>
          <p:cNvPicPr>
            <a:picLocks noChangeAspect="1" noChangeArrowheads="1"/>
          </p:cNvPicPr>
          <p:nvPr/>
        </p:nvPicPr>
        <p:blipFill>
          <a:blip r:embed="rId11"/>
          <a:srcRect/>
          <a:stretch/>
        </p:blipFill>
        <p:spPr bwMode="auto">
          <a:xfrm>
            <a:off x="7808281" y="1583101"/>
            <a:ext cx="3856508" cy="1519481"/>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2">
            <a:extLst>
              <a:ext uri="{FF2B5EF4-FFF2-40B4-BE49-F238E27FC236}">
                <a16:creationId xmlns:a16="http://schemas.microsoft.com/office/drawing/2014/main" id="{F3E1292F-21A5-4865-B756-7970400721CA}"/>
              </a:ext>
            </a:extLst>
          </p:cNvPr>
          <p:cNvSpPr txBox="1">
            <a:spLocks/>
          </p:cNvSpPr>
          <p:nvPr/>
        </p:nvSpPr>
        <p:spPr>
          <a:xfrm>
            <a:off x="8588062" y="2940999"/>
            <a:ext cx="3076727" cy="32316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it-IT" sz="1500" b="0" u="sng" dirty="0">
                <a:solidFill>
                  <a:srgbClr val="1F6435"/>
                </a:solidFill>
                <a:latin typeface="+mn-lt"/>
                <a:hlinkClick r:id="rId12">
                  <a:extLst>
                    <a:ext uri="{A12FA001-AC4F-418D-AE19-62706E023703}">
                      <ahyp:hlinkClr xmlns:ahyp="http://schemas.microsoft.com/office/drawing/2018/hyperlinkcolor" val="tx"/>
                    </a:ext>
                  </a:extLst>
                </a:hlinkClick>
              </a:rPr>
              <a:t>www.gpac-porphyria.org</a:t>
            </a:r>
            <a:endParaRPr lang="it-IT" sz="1500" b="0" u="sng" dirty="0">
              <a:solidFill>
                <a:srgbClr val="1F6435"/>
              </a:solidFill>
              <a:latin typeface="+mn-lt"/>
            </a:endParaRP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376475" y="1309934"/>
            <a:ext cx="9439049" cy="1446550"/>
          </a:xfrm>
        </p:spPr>
        <p:txBody>
          <a:bodyPr wrap="square" anchor="ctr">
            <a:spAutoFit/>
          </a:bodyPr>
          <a:lstStyle/>
          <a:p>
            <a:pPr>
              <a:lnSpc>
                <a:spcPct val="100000"/>
              </a:lnSpc>
            </a:pPr>
            <a:r>
              <a:rPr lang="de-DE" sz="4400" dirty="0">
                <a:solidFill>
                  <a:srgbClr val="1B9AB2"/>
                </a:solidFill>
              </a:rPr>
              <a:t>Die Bedeutung </a:t>
            </a:r>
            <a:r>
              <a:rPr lang="de-DE" sz="4400">
                <a:solidFill>
                  <a:srgbClr val="1B9AB2"/>
                </a:solidFill>
              </a:rPr>
              <a:t>von Gentests</a:t>
            </a:r>
            <a:br>
              <a:rPr lang="de-DE" sz="4400">
                <a:solidFill>
                  <a:srgbClr val="1B9AB2"/>
                </a:solidFill>
              </a:rPr>
            </a:br>
            <a:r>
              <a:rPr lang="de-DE" sz="4400">
                <a:solidFill>
                  <a:srgbClr val="1B9AB2"/>
                </a:solidFill>
              </a:rPr>
              <a:t>auf </a:t>
            </a:r>
            <a:r>
              <a:rPr lang="de-DE" sz="4400" dirty="0">
                <a:solidFill>
                  <a:srgbClr val="1B9AB2"/>
                </a:solidFill>
              </a:rPr>
              <a:t>AHP für betroffene Familien</a:t>
            </a:r>
            <a:endParaRPr lang="de-DE" sz="4400" strike="sngStrike" dirty="0">
              <a:solidFill>
                <a:srgbClr val="1B9AB2"/>
              </a:solidFill>
            </a:endParaRPr>
          </a:p>
        </p:txBody>
      </p:sp>
      <p:sp>
        <p:nvSpPr>
          <p:cNvPr id="3" name="Rectangle 2"/>
          <p:cNvSpPr/>
          <p:nvPr/>
        </p:nvSpPr>
        <p:spPr>
          <a:xfrm>
            <a:off x="6785606" y="4538026"/>
            <a:ext cx="1648785" cy="276999"/>
          </a:xfrm>
          <a:prstGeom prst="rect">
            <a:avLst/>
          </a:prstGeom>
        </p:spPr>
        <p:txBody>
          <a:bodyPr wrap="none">
            <a:spAutoFit/>
          </a:bodyPr>
          <a:lstStyle/>
          <a:p>
            <a:pPr algn="ctr"/>
            <a:r>
              <a:rPr lang="de-DE" sz="1200" dirty="0">
                <a:solidFill>
                  <a:srgbClr val="5C375E"/>
                </a:solidFill>
              </a:rPr>
              <a:t>Im Auftrag von Alnylam</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2064989" cy="276999"/>
          </a:xfrm>
          <a:prstGeom prst="rect">
            <a:avLst/>
          </a:prstGeom>
          <a:noFill/>
        </p:spPr>
        <p:txBody>
          <a:bodyPr wrap="none" rtlCol="0">
            <a:spAutoFit/>
          </a:bodyPr>
          <a:lstStyle/>
          <a:p>
            <a:r>
              <a:rPr lang="de-DE" sz="1200" dirty="0">
                <a:solidFill>
                  <a:srgbClr val="68365E"/>
                </a:solidFill>
              </a:rPr>
              <a:t>AS1-DEU-00232  –  März 2022</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de-DE" sz="1200" dirty="0">
                <a:solidFill>
                  <a:srgbClr val="68365E"/>
                </a:solidFill>
              </a:rPr>
              <a:t>© 2022 Alnylam Pharmaceuticals, Inc. Alle Rechte vorbehalten.</a:t>
            </a:r>
          </a:p>
          <a:p>
            <a:r>
              <a:rPr lang="de-DE" sz="1200" dirty="0">
                <a:solidFill>
                  <a:srgbClr val="68365E"/>
                </a:solidFill>
              </a:rPr>
              <a:t>Dieses Dokument enthält keine Informationen über die Arzneimittel von Alnylam. </a:t>
            </a:r>
          </a:p>
        </p:txBody>
      </p:sp>
      <p:sp>
        <p:nvSpPr>
          <p:cNvPr id="10" name="Rectangle 9"/>
          <p:cNvSpPr/>
          <p:nvPr/>
        </p:nvSpPr>
        <p:spPr>
          <a:xfrm>
            <a:off x="3486237" y="5438475"/>
            <a:ext cx="2308508" cy="461665"/>
          </a:xfrm>
          <a:prstGeom prst="rect">
            <a:avLst/>
          </a:prstGeom>
        </p:spPr>
        <p:txBody>
          <a:bodyPr wrap="square">
            <a:spAutoFit/>
          </a:bodyPr>
          <a:lstStyle/>
          <a:p>
            <a:pPr algn="ctr"/>
            <a:r>
              <a:rPr lang="de-DE" sz="1200" dirty="0">
                <a:solidFill>
                  <a:srgbClr val="5C375E"/>
                </a:solidFill>
              </a:rPr>
              <a:t>www.livingwithporphyria.eu</a:t>
            </a:r>
          </a:p>
          <a:p>
            <a:pPr algn="ctr"/>
            <a:r>
              <a:rPr lang="de-DE" sz="1200" dirty="0">
                <a:solidFill>
                  <a:srgbClr val="5C375E"/>
                </a:solidFill>
              </a:rPr>
              <a:t>Im Auftrag von Alnylam</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de-DE" dirty="0">
                <a:solidFill>
                  <a:schemeClr val="tx2"/>
                </a:solidFill>
              </a:rPr>
              <a:t>Entwickelt in Zusammenarbeit mit einem Lenkungsausschuss bestehend aus führenden Vertretern europäischer Porphyrie-Patientenverbände, Patienten mit akuter hepatischer Porphyrie (AHP), Pflegepersonal und Gesundheitsfachkräften. </a:t>
            </a:r>
          </a:p>
        </p:txBody>
      </p:sp>
      <p:grpSp>
        <p:nvGrpSpPr>
          <p:cNvPr id="8" name="Group 7">
            <a:extLst>
              <a:ext uri="{FF2B5EF4-FFF2-40B4-BE49-F238E27FC236}">
                <a16:creationId xmlns:a16="http://schemas.microsoft.com/office/drawing/2014/main" id="{73D3D9DF-174C-4BEA-811B-6C35AA5DD22B}"/>
              </a:ext>
            </a:extLst>
          </p:cNvPr>
          <p:cNvGrpSpPr/>
          <p:nvPr/>
        </p:nvGrpSpPr>
        <p:grpSpPr>
          <a:xfrm>
            <a:off x="3081354" y="4288207"/>
            <a:ext cx="2986294" cy="1384763"/>
            <a:chOff x="3081354" y="4288207"/>
            <a:chExt cx="2986294" cy="1384763"/>
          </a:xfrm>
        </p:grpSpPr>
        <p:pic>
          <p:nvPicPr>
            <p:cNvPr id="4" name="Picture 3"/>
            <p:cNvPicPr>
              <a:picLocks noChangeAspect="1"/>
            </p:cNvPicPr>
            <p:nvPr/>
          </p:nvPicPr>
          <p:blipFill>
            <a:blip r:embed="rId4"/>
            <a:srcRect l="201" r="201"/>
            <a:stretch/>
          </p:blipFill>
          <p:spPr>
            <a:xfrm>
              <a:off x="3081354" y="4288207"/>
              <a:ext cx="2971365"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de-DE" sz="2150" b="1">
                  <a:solidFill>
                    <a:srgbClr val="621C64"/>
                  </a:solidFill>
                  <a:latin typeface="Arial" panose="020B0604020202020204" pitchFamily="34" charset="0"/>
                  <a:cs typeface="Arial" panose="020B0604020202020204" pitchFamily="34" charset="0"/>
                </a:rPr>
                <a:t>PORPHYRIE</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313690"/>
            </a:xfrm>
            <a:prstGeom prst="rect">
              <a:avLst/>
            </a:prstGeom>
            <a:noFill/>
          </p:spPr>
          <p:txBody>
            <a:bodyPr wrap="square" rtlCol="0">
              <a:spAutoFit/>
            </a:bodyPr>
            <a:lstStyle/>
            <a:p>
              <a:r>
                <a:rPr lang="de-DE" sz="1400" i="1">
                  <a:solidFill>
                    <a:srgbClr val="0ABFD8"/>
                  </a:solidFill>
                  <a:latin typeface="Arial" panose="020B0604020202020204" pitchFamily="34" charset="0"/>
                  <a:cs typeface="Arial" panose="020B0604020202020204" pitchFamily="34" charset="0"/>
                </a:rPr>
                <a:t>Leben mit</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740171" y="5178873"/>
              <a:ext cx="2182578" cy="255905"/>
            </a:xfrm>
            <a:prstGeom prst="rect">
              <a:avLst/>
            </a:prstGeom>
            <a:noFill/>
          </p:spPr>
          <p:txBody>
            <a:bodyPr wrap="square" rtlCol="0">
              <a:spAutoFit/>
            </a:bodyPr>
            <a:lstStyle/>
            <a:p>
              <a:pPr algn="ctr"/>
              <a:r>
                <a:rPr lang="de-DE" sz="1000">
                  <a:solidFill>
                    <a:schemeClr val="bg1">
                      <a:lumMod val="50000"/>
                    </a:schemeClr>
                  </a:solidFill>
                  <a:latin typeface="Arial" panose="020B0604020202020204" pitchFamily="34" charset="0"/>
                  <a:cs typeface="Arial" panose="020B0604020202020204" pitchFamily="34" charset="0"/>
                </a:rPr>
                <a:t>Akute hepatische Porphyrie</a:t>
              </a:r>
            </a:p>
          </p:txBody>
        </p:sp>
      </p:gr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de-DE" dirty="0"/>
              <a:t>Diese toxischen Vorläuferprodukte verursachen AHP</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760154"/>
            <a:ext cx="7676323" cy="1384995"/>
          </a:xfrm>
          <a:prstGeom prst="rect">
            <a:avLst/>
          </a:prstGeom>
          <a:noFill/>
        </p:spPr>
        <p:txBody>
          <a:bodyPr wrap="square" rtlCol="0">
            <a:spAutoFit/>
          </a:bodyPr>
          <a:lstStyle/>
          <a:p>
            <a:r>
              <a:rPr lang="de-DE" sz="2800" dirty="0"/>
              <a:t>Zu den toxischen Vorläuferprodukten gehören Aminolävulinsäure (ALA), </a:t>
            </a:r>
            <a:r>
              <a:rPr lang="de-DE" sz="2800" dirty="0" err="1"/>
              <a:t>Porphobilinogen</a:t>
            </a:r>
            <a:r>
              <a:rPr lang="de-DE" sz="2800" dirty="0"/>
              <a:t> (PBG) und Porphyrine</a:t>
            </a:r>
            <a:r>
              <a:rPr lang="de-DE" sz="2800" baseline="30000" dirty="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716838" algn="l"/>
              </a:tabLst>
            </a:pPr>
            <a:r>
              <a:rPr lang="de-DE" sz="800" dirty="0">
                <a:solidFill>
                  <a:schemeClr val="bg2">
                    <a:lumMod val="50000"/>
                  </a:schemeClr>
                </a:solidFill>
              </a:rPr>
              <a:t>AHP: Akute hepatische Porphyrie; ALA: Aminolävulinsäure; PBG: Porphobilinogen	Dieses Dokument enthält keine Informationen über die Arzneimittel von Alnylam. </a:t>
            </a:r>
          </a:p>
          <a:p>
            <a:pPr marL="228600" indent="-228600">
              <a:buFont typeface="+mj-lt"/>
              <a:buAutoNum type="arabicPeriod"/>
            </a:pPr>
            <a:r>
              <a:rPr lang="de-DE" sz="800" dirty="0">
                <a:solidFill>
                  <a:schemeClr val="tx1">
                    <a:lumMod val="50000"/>
                    <a:lumOff val="50000"/>
                  </a:schemeClr>
                </a:solidFill>
              </a:rPr>
              <a:t>Naik H, Stoecker M, Sanderson SC, Balwani M, Desnick RJ. Experiences and concerns of patients with recurrent attacks of acute hepatic porphyria: A qualitative study. Mol Genet Metab. 2016;119(3):278-283. doi:10.1016/j.ymgme.2016.08.006.</a:t>
            </a:r>
          </a:p>
          <a:p>
            <a:pPr marL="228600" indent="-228600">
              <a:buFont typeface="+mj-lt"/>
              <a:buAutoNum type="arabicPeriod"/>
            </a:pPr>
            <a:r>
              <a:rPr lang="de-DE" sz="800" dirty="0">
                <a:solidFill>
                  <a:schemeClr val="tx1">
                    <a:lumMod val="50000"/>
                    <a:lumOff val="50000"/>
                  </a:schemeClr>
                </a:solidFill>
              </a:rPr>
              <a:t>Gouya L, Ventura P, Balwani M, et al. EXPLORE: Eine prospektive, multinationale Studie zur Untersuchung des natürlichen Krankheitsverlaufs bei Patienten mit akuter hepatischer Porphyrie mit rezidivierenden Attacken. Hepatology.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5547287"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939131" y="3778255"/>
            <a:ext cx="3486384" cy="2308324"/>
          </a:xfrm>
          <a:prstGeom prst="rect">
            <a:avLst/>
          </a:prstGeom>
          <a:noFill/>
        </p:spPr>
        <p:txBody>
          <a:bodyPr wrap="square" rtlCol="0">
            <a:spAutoFit/>
          </a:bodyPr>
          <a:lstStyle/>
          <a:p>
            <a:r>
              <a:rPr lang="de-DE" sz="2400" dirty="0"/>
              <a:t>Hohe Mengen toxischer Vorläuferprodukte können zu akuten Attacken, chronischen Symptomen und langfristigen Komplikationen führen</a:t>
            </a:r>
            <a:r>
              <a:rPr lang="de-DE"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3909283"/>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714754"/>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3778255"/>
            <a:ext cx="3364324" cy="1569660"/>
          </a:xfrm>
          <a:prstGeom prst="rect">
            <a:avLst/>
          </a:prstGeom>
          <a:noFill/>
        </p:spPr>
        <p:txBody>
          <a:bodyPr wrap="square" rtlCol="0">
            <a:spAutoFit/>
          </a:bodyPr>
          <a:lstStyle/>
          <a:p>
            <a:r>
              <a:rPr lang="de-DE" sz="2400" dirty="0"/>
              <a:t>Die täglichen Aktivitäten und die Lebensqualität können erheblich beeinträchtigt werden</a:t>
            </a:r>
            <a:r>
              <a:rPr lang="de-DE" sz="2400" baseline="30000" dirty="0"/>
              <a:t>1</a:t>
            </a:r>
          </a:p>
        </p:txBody>
      </p:sp>
      <p:sp>
        <p:nvSpPr>
          <p:cNvPr id="18" name="Oval 17"/>
          <p:cNvSpPr/>
          <p:nvPr/>
        </p:nvSpPr>
        <p:spPr>
          <a:xfrm>
            <a:off x="6727553" y="3909283"/>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3809727"/>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de-DE">
                <a:solidFill>
                  <a:schemeClr val="tx2"/>
                </a:solidFill>
              </a:rPr>
              <a:t>Vier Typen von AHP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de-DE" sz="1600" dirty="0">
                <a:solidFill>
                  <a:schemeClr val="tx2"/>
                </a:solidFill>
              </a:rPr>
              <a:t>Häufig</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de-DE" sz="2400" dirty="0"/>
              <a:t>Jeder AHP-Typ wird durch eine Mutation verursacht, die die Funktion</a:t>
            </a:r>
            <a:br>
              <a:rPr lang="de-DE" sz="2400" dirty="0"/>
            </a:br>
            <a:r>
              <a:rPr lang="de-DE" sz="2400" dirty="0"/>
              <a:t>eines bestimmten Enzyms des Häm-Synthesewegs hemmt</a:t>
            </a:r>
            <a:r>
              <a:rPr lang="de-DE" sz="2400" baseline="30000" dirty="0"/>
              <a:t>3</a:t>
            </a:r>
            <a:r>
              <a:rPr lang="de-DE" sz="2400" dirty="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de-DE" sz="750" dirty="0">
                <a:solidFill>
                  <a:schemeClr val="bg2">
                    <a:lumMod val="50000"/>
                  </a:schemeClr>
                </a:solidFill>
              </a:rPr>
              <a:t>AHP: Akute hepatische Porphyrie; AIP: Akute intermittierende Porphyrie; VP: Porphyria variegata; HCP: Hereditäre Koproporphyrie; ADP: ALAD-Mangel-Porphyrie; ALAD: Aminolävulinsäure-Dehydratase – Dieses Dokument enthält keine Informationen über die Arzneimittel von Alnylam. </a:t>
            </a:r>
          </a:p>
          <a:p>
            <a:pPr marL="228600" indent="-228600">
              <a:buFont typeface="+mj-lt"/>
              <a:buAutoNum type="arabicPeriod"/>
            </a:pPr>
            <a:r>
              <a:rPr lang="de-DE" sz="800" dirty="0">
                <a:solidFill>
                  <a:schemeClr val="tx1">
                    <a:lumMod val="50000"/>
                    <a:lumOff val="50000"/>
                  </a:schemeClr>
                </a:solidFill>
              </a:rPr>
              <a:t>Wang B, Rudnick S, Cengia B, Bonkovsky HL. Acute Hepatic Porphyrias: Review and Recent Progress. Hepatol Commun. 2018;3(2):193-206. Veröffentlicht am 20. Dez. 2018. doi:10.1002/hep4.1297.</a:t>
            </a:r>
          </a:p>
          <a:p>
            <a:pPr marL="228600" indent="-228600">
              <a:buFont typeface="+mj-lt"/>
              <a:buAutoNum type="arabicPeriod"/>
            </a:pPr>
            <a:r>
              <a:rPr lang="de-DE" sz="800" dirty="0">
                <a:solidFill>
                  <a:schemeClr val="tx1">
                    <a:lumMod val="50000"/>
                    <a:lumOff val="50000"/>
                  </a:schemeClr>
                </a:solidFill>
              </a:rPr>
              <a:t>Elder G, Harper P, Badminton M, Sandberg S, Deybach JC. The incidence of inherited porphyrias in Europe. J Inherit Metab Dis. 2013;36(5):849-857. doi:10.1007/s10545-012-9544-4</a:t>
            </a:r>
          </a:p>
          <a:p>
            <a:pPr marL="228600" indent="-228600">
              <a:buFont typeface="+mj-lt"/>
              <a:buAutoNum type="arabicPeriod"/>
            </a:pPr>
            <a:r>
              <a:rPr lang="de-DE" sz="800" dirty="0">
                <a:solidFill>
                  <a:schemeClr val="tx1">
                    <a:lumMod val="50000"/>
                    <a:lumOff val="50000"/>
                  </a:schemeClr>
                </a:solidFill>
              </a:rPr>
              <a:t>Bissell DM &amp; Wang B. J C/,n Transl Hepatol. 3. März 2015 (1):17-26.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052320"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66884" y="1225632"/>
            <a:ext cx="3376483" cy="846386"/>
          </a:xfrm>
          <a:prstGeom prst="rect">
            <a:avLst/>
          </a:prstGeom>
        </p:spPr>
        <p:txBody>
          <a:bodyPr wrap="square">
            <a:spAutoFit/>
          </a:bodyPr>
          <a:lstStyle/>
          <a:p>
            <a:pPr marL="0" lvl="1" algn="ctr"/>
            <a:r>
              <a:rPr lang="de-DE" sz="2300" b="1" dirty="0">
                <a:solidFill>
                  <a:srgbClr val="5C375E"/>
                </a:solidFill>
              </a:rPr>
              <a:t>Akute </a:t>
            </a:r>
            <a:r>
              <a:rPr lang="de-DE" sz="2600" b="1" dirty="0">
                <a:solidFill>
                  <a:srgbClr val="5C375E"/>
                </a:solidFill>
              </a:rPr>
              <a:t>intermittierende</a:t>
            </a:r>
            <a:r>
              <a:rPr lang="de-DE" sz="2300" b="1" dirty="0">
                <a:solidFill>
                  <a:srgbClr val="5C375E"/>
                </a:solidFill>
              </a:rPr>
              <a:t> Porphyrie (AIP)</a:t>
            </a:r>
            <a:r>
              <a:rPr lang="de-DE" sz="2300" b="1" baseline="30000" dirty="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491586" y="1717814"/>
            <a:ext cx="2804983" cy="800219"/>
          </a:xfrm>
          <a:prstGeom prst="rect">
            <a:avLst/>
          </a:prstGeom>
        </p:spPr>
        <p:txBody>
          <a:bodyPr wrap="square">
            <a:spAutoFit/>
          </a:bodyPr>
          <a:lstStyle/>
          <a:p>
            <a:pPr marL="0" lvl="1" algn="ctr"/>
            <a:r>
              <a:rPr lang="de-DE" sz="2300" b="1" dirty="0">
                <a:solidFill>
                  <a:srgbClr val="5C375E"/>
                </a:solidFill>
              </a:rPr>
              <a:t>Porphyria variegata (VP)</a:t>
            </a:r>
            <a:r>
              <a:rPr lang="de-DE" sz="2300" b="1" baseline="30000" dirty="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264877" y="2068353"/>
            <a:ext cx="3030572" cy="738664"/>
          </a:xfrm>
          <a:prstGeom prst="rect">
            <a:avLst/>
          </a:prstGeom>
        </p:spPr>
        <p:txBody>
          <a:bodyPr wrap="square">
            <a:spAutoFit/>
          </a:bodyPr>
          <a:lstStyle/>
          <a:p>
            <a:pPr marL="0" lvl="1" algn="ctr"/>
            <a:r>
              <a:rPr lang="de-DE" sz="2100" b="1" dirty="0">
                <a:solidFill>
                  <a:srgbClr val="5C375E"/>
                </a:solidFill>
              </a:rPr>
              <a:t>Hereditäre Koproporphyrie (HCP)</a:t>
            </a:r>
            <a:r>
              <a:rPr lang="de-DE" sz="2100" b="1" baseline="30000" dirty="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253709" y="2696591"/>
            <a:ext cx="2746770" cy="646331"/>
          </a:xfrm>
          <a:prstGeom prst="rect">
            <a:avLst/>
          </a:prstGeom>
        </p:spPr>
        <p:txBody>
          <a:bodyPr wrap="square">
            <a:spAutoFit/>
          </a:bodyPr>
          <a:lstStyle/>
          <a:p>
            <a:pPr marL="0" lvl="1" algn="ctr"/>
            <a:r>
              <a:rPr lang="de-DE" b="1" dirty="0">
                <a:solidFill>
                  <a:srgbClr val="5C375E"/>
                </a:solidFill>
              </a:rPr>
              <a:t>ALAD-Mangel-Porphyrie (ADP)</a:t>
            </a:r>
            <a:r>
              <a:rPr lang="de-DE"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de-DE" sz="1600" dirty="0">
                <a:solidFill>
                  <a:schemeClr val="tx2"/>
                </a:solidFill>
              </a:rPr>
              <a:t>Selten</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de-DE"/>
              <a:t>Die Gene sind der Schlüssel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777163" algn="l"/>
                <a:tab pos="9261475" algn="l"/>
              </a:tabLst>
            </a:pPr>
            <a:r>
              <a:rPr lang="de-DE" sz="800" dirty="0">
                <a:solidFill>
                  <a:schemeClr val="bg2">
                    <a:lumMod val="50000"/>
                  </a:schemeClr>
                </a:solidFill>
              </a:rPr>
              <a:t>AHP: Akute hepatische Porphyrie	Dieses Dokument enthält keine Informationen über die Arzneimittel von Alnylam. </a:t>
            </a:r>
          </a:p>
          <a:p>
            <a:pPr marL="228600" indent="-228600">
              <a:buFont typeface="+mj-lt"/>
              <a:buAutoNum type="arabicPeriod"/>
            </a:pPr>
            <a:r>
              <a:rPr lang="de-DE" sz="800" dirty="0">
                <a:solidFill>
                  <a:schemeClr val="bg2">
                    <a:lumMod val="50000"/>
                  </a:schemeClr>
                </a:solidFill>
              </a:rPr>
              <a:t>Wang B, Rudnick S, Cengia B, Bonkovsky HL. Acute Hepatic Porphyrias: Review and Recent Progress. Hepatol Commun. 2018;3(2):193-206. Veröffentlicht am 20. Dez. 2018.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3" y="598752"/>
            <a:ext cx="5588451"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720752" y="4818652"/>
            <a:ext cx="5176362" cy="1107996"/>
          </a:xfrm>
          <a:prstGeom prst="rect">
            <a:avLst/>
          </a:prstGeom>
          <a:noFill/>
        </p:spPr>
        <p:txBody>
          <a:bodyPr wrap="square" rtlCol="0">
            <a:spAutoFit/>
          </a:bodyPr>
          <a:lstStyle/>
          <a:p>
            <a:pPr algn="ctr"/>
            <a:r>
              <a:rPr lang="de-DE" sz="2200" b="1" dirty="0">
                <a:solidFill>
                  <a:schemeClr val="accent2">
                    <a:lumMod val="75000"/>
                  </a:schemeClr>
                </a:solidFill>
                <a:cs typeface="Calibri"/>
              </a:rPr>
              <a:t>Wenn ein Elternteil Träger des veränderten Gens ist, erbt ein Kind die Mutation mit einer Wahrscheinlichkeit von 50 %.</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783049" y="1592804"/>
            <a:ext cx="1443673" cy="523220"/>
          </a:xfrm>
          <a:prstGeom prst="rect">
            <a:avLst/>
          </a:prstGeom>
          <a:noFill/>
        </p:spPr>
        <p:txBody>
          <a:bodyPr wrap="square" rtlCol="0">
            <a:spAutoFit/>
          </a:bodyPr>
          <a:lstStyle/>
          <a:p>
            <a:r>
              <a:rPr lang="de-DE" sz="1400" dirty="0">
                <a:cs typeface="Calibri"/>
              </a:rPr>
              <a:t>Vater </a:t>
            </a:r>
          </a:p>
          <a:p>
            <a:r>
              <a:rPr lang="de-DE" sz="1400" dirty="0">
                <a:cs typeface="Calibri"/>
              </a:rPr>
              <a:t>ist </a:t>
            </a:r>
            <a:r>
              <a:rPr lang="de-DE" sz="1400" dirty="0">
                <a:solidFill>
                  <a:schemeClr val="accent2">
                    <a:lumMod val="75000"/>
                  </a:schemeClr>
                </a:solidFill>
                <a:cs typeface="Calibri"/>
              </a:rPr>
              <a:t>betroffen</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575685" cy="523220"/>
          </a:xfrm>
          <a:prstGeom prst="rect">
            <a:avLst/>
          </a:prstGeom>
          <a:noFill/>
        </p:spPr>
        <p:txBody>
          <a:bodyPr wrap="square" rtlCol="0">
            <a:spAutoFit/>
          </a:bodyPr>
          <a:lstStyle/>
          <a:p>
            <a:r>
              <a:rPr lang="de-DE" sz="1400">
                <a:cs typeface="Calibri"/>
              </a:rPr>
              <a:t>Mutter </a:t>
            </a:r>
          </a:p>
          <a:p>
            <a:r>
              <a:rPr lang="de-DE" sz="1400">
                <a:cs typeface="Calibri"/>
              </a:rPr>
              <a:t>ist nicht betroffen</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452260" cy="307777"/>
          </a:xfrm>
          <a:prstGeom prst="rect">
            <a:avLst/>
          </a:prstGeom>
          <a:noFill/>
        </p:spPr>
        <p:txBody>
          <a:bodyPr wrap="square" rtlCol="0">
            <a:spAutoFit/>
          </a:bodyPr>
          <a:lstStyle/>
          <a:p>
            <a:r>
              <a:rPr lang="de-DE" sz="1400" dirty="0"/>
              <a:t>Normales Gen</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de-DE" sz="1400"/>
              <a:t>Verändertes Gen</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671080" y="4155621"/>
            <a:ext cx="1576768" cy="584775"/>
          </a:xfrm>
          <a:prstGeom prst="rect">
            <a:avLst/>
          </a:prstGeom>
          <a:noFill/>
        </p:spPr>
        <p:txBody>
          <a:bodyPr wrap="square" rtlCol="0">
            <a:spAutoFit/>
          </a:bodyPr>
          <a:lstStyle/>
          <a:p>
            <a:pPr algn="ctr"/>
            <a:r>
              <a:rPr lang="de-DE" sz="1600" b="1" dirty="0">
                <a:cs typeface="Calibri"/>
              </a:rPr>
              <a:t>50 % nicht betroffen</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338942" y="4246053"/>
            <a:ext cx="1576768" cy="338554"/>
          </a:xfrm>
          <a:prstGeom prst="rect">
            <a:avLst/>
          </a:prstGeom>
          <a:noFill/>
        </p:spPr>
        <p:txBody>
          <a:bodyPr wrap="square" rtlCol="0">
            <a:spAutoFit/>
          </a:bodyPr>
          <a:lstStyle/>
          <a:p>
            <a:pPr algn="ctr"/>
            <a:r>
              <a:rPr lang="de-DE" sz="1600" b="1">
                <a:cs typeface="Calibri"/>
              </a:rPr>
              <a:t>50 % betroffen</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832785" y="747884"/>
            <a:ext cx="4171782" cy="1107996"/>
          </a:xfrm>
          <a:prstGeom prst="rect">
            <a:avLst/>
          </a:prstGeom>
          <a:noFill/>
        </p:spPr>
        <p:txBody>
          <a:bodyPr wrap="square" rtlCol="0">
            <a:spAutoFit/>
          </a:bodyPr>
          <a:lstStyle/>
          <a:p>
            <a:pPr algn="ctr"/>
            <a:r>
              <a:rPr lang="de-DE" sz="2200" dirty="0"/>
              <a:t>AHP ist vererbbar, d. h. sie kann von einer Generation zur nächsten weitergegeben werden.</a:t>
            </a:r>
            <a:r>
              <a:rPr lang="de-DE" sz="2200" baseline="30000" dirty="0">
                <a:cs typeface="Calibri"/>
              </a:rPr>
              <a:t>1</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939512" y="4496821"/>
            <a:ext cx="4183014" cy="1107996"/>
          </a:xfrm>
          <a:prstGeom prst="rect">
            <a:avLst/>
          </a:prstGeom>
          <a:noFill/>
        </p:spPr>
        <p:txBody>
          <a:bodyPr wrap="square" rtlCol="0">
            <a:spAutoFit/>
          </a:bodyPr>
          <a:lstStyle/>
          <a:p>
            <a:pPr algn="ctr"/>
            <a:r>
              <a:rPr lang="de-DE" sz="2200" dirty="0"/>
              <a:t>Die meisten Menschen, die diese Mutation haben, entwickeln </a:t>
            </a:r>
          </a:p>
          <a:p>
            <a:pPr algn="ctr"/>
            <a:r>
              <a:rPr lang="de-DE" sz="2200" dirty="0"/>
              <a:t>jedoch keine Symptome.</a:t>
            </a:r>
            <a:r>
              <a:rPr lang="de-DE" sz="2200" baseline="30000" dirty="0"/>
              <a:t>1</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981069" y="2557718"/>
            <a:ext cx="4065874" cy="1107996"/>
          </a:xfrm>
          <a:prstGeom prst="rect">
            <a:avLst/>
          </a:prstGeom>
          <a:noFill/>
        </p:spPr>
        <p:txBody>
          <a:bodyPr wrap="square" rtlCol="0">
            <a:spAutoFit/>
          </a:bodyPr>
          <a:lstStyle/>
          <a:p>
            <a:pPr algn="ctr"/>
            <a:r>
              <a:rPr lang="de-DE" sz="2200" dirty="0"/>
              <a:t> Wenn ein Kind die Mutation geerbt hat, besteht das Risiko, dass es Symptome entwickeln.</a:t>
            </a:r>
            <a:r>
              <a:rPr lang="de-DE" sz="2200" baseline="30000" dirty="0"/>
              <a:t>1</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Was Sie über AHP wissen sollten</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a:p>
            <a:pPr marL="228600" indent="-228600">
              <a:buFont typeface="+mj-lt"/>
              <a:buAutoNum type="arabicPeriod"/>
            </a:pPr>
            <a:r>
              <a:rPr lang="de-DE" sz="800" dirty="0">
                <a:solidFill>
                  <a:schemeClr val="bg2">
                    <a:lumMod val="50000"/>
                  </a:schemeClr>
                </a:solidFill>
              </a:rPr>
              <a:t>Wang B, Rudnick S, Cengia B, Bonkovsky HL. Acute Hepatic Porphyrias: Review and Recent Progress. Hepatol Commun. 2018;3(2):193-206. Veröffentlicht am 20. Dez. 2018. doi:10.1002/hep4.1297</a:t>
            </a:r>
          </a:p>
          <a:p>
            <a:pPr marL="228600" indent="-228600">
              <a:buFont typeface="+mj-lt"/>
              <a:buAutoNum type="arabicPeriod"/>
            </a:pPr>
            <a:r>
              <a:rPr lang="de-DE" sz="800" dirty="0"/>
              <a:t>Anderson KE, Bloomer JR, Bonkovsky HL, et al. Recommendations for the diagnosis and treatment of the acute porphyrias [Korrektur veröffentlicht im Ann Intern Med. 16. Aug. 2005;143(4):316]. Ann Intern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3" y="598752"/>
            <a:ext cx="6498397"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600597"/>
            <a:ext cx="3530361" cy="1785104"/>
          </a:xfrm>
          <a:prstGeom prst="rect">
            <a:avLst/>
          </a:prstGeom>
          <a:noFill/>
        </p:spPr>
        <p:txBody>
          <a:bodyPr wrap="square" rtlCol="0">
            <a:spAutoFit/>
          </a:bodyPr>
          <a:lstStyle/>
          <a:p>
            <a:pPr algn="ctr"/>
            <a:r>
              <a:rPr lang="de-DE" sz="2200" dirty="0"/>
              <a:t>Die Wahrscheinlichkeit, </a:t>
            </a:r>
          </a:p>
          <a:p>
            <a:pPr algn="ctr"/>
            <a:r>
              <a:rPr lang="de-DE" sz="2200" dirty="0"/>
              <a:t>das veränderte Gen zu erben, ist bei Männern und Frauen gleich hoch, aber </a:t>
            </a:r>
            <a:r>
              <a:rPr lang="de-DE" sz="2200" b="1" dirty="0"/>
              <a:t>Frauen haben häufiger Symptome.</a:t>
            </a:r>
            <a:r>
              <a:rPr lang="de-DE" sz="2200" baseline="30000" dirty="0"/>
              <a:t>1</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600597"/>
            <a:ext cx="3092137" cy="1446550"/>
          </a:xfrm>
          <a:prstGeom prst="rect">
            <a:avLst/>
          </a:prstGeom>
          <a:noFill/>
        </p:spPr>
        <p:txBody>
          <a:bodyPr wrap="square" rtlCol="0">
            <a:spAutoFit/>
          </a:bodyPr>
          <a:lstStyle/>
          <a:p>
            <a:pPr algn="ctr"/>
            <a:r>
              <a:rPr lang="de-DE" sz="2200" dirty="0"/>
              <a:t>Die erste Attacke findet </a:t>
            </a:r>
          </a:p>
          <a:p>
            <a:pPr algn="ctr"/>
            <a:r>
              <a:rPr lang="de-DE" sz="2200" dirty="0"/>
              <a:t>meist nach der Pubertät, </a:t>
            </a:r>
            <a:r>
              <a:rPr lang="de-DE" sz="2200" b="1" dirty="0"/>
              <a:t>im Alter von </a:t>
            </a:r>
            <a:br>
              <a:rPr lang="de-DE" sz="2200" b="1" dirty="0"/>
            </a:br>
            <a:r>
              <a:rPr lang="de-DE" sz="2200" b="1" dirty="0"/>
              <a:t>14 bis 45 Jahren </a:t>
            </a:r>
            <a:r>
              <a:rPr lang="de-DE" sz="2200" dirty="0"/>
              <a:t>statt.</a:t>
            </a:r>
            <a:r>
              <a:rPr lang="de-DE" sz="2200" baseline="30000" dirty="0"/>
              <a:t>1</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600597"/>
            <a:ext cx="3200222" cy="1446550"/>
          </a:xfrm>
          <a:prstGeom prst="rect">
            <a:avLst/>
          </a:prstGeom>
          <a:noFill/>
        </p:spPr>
        <p:txBody>
          <a:bodyPr wrap="square" rtlCol="0">
            <a:spAutoFit/>
          </a:bodyPr>
          <a:lstStyle/>
          <a:p>
            <a:pPr algn="ctr"/>
            <a:r>
              <a:rPr lang="de-DE" sz="2200" dirty="0"/>
              <a:t> Eine AHP-Mutation kann </a:t>
            </a:r>
            <a:r>
              <a:rPr lang="de-DE" sz="2200" b="1" dirty="0"/>
              <a:t>über Generationen hinweg unentdeckt bleiben.</a:t>
            </a:r>
            <a:r>
              <a:rPr lang="de-DE" sz="2200" baseline="30000" dirty="0"/>
              <a:t>2</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normAutofit/>
          </a:bodyPr>
          <a:lstStyle/>
          <a:p>
            <a:r>
              <a:rPr lang="de-DE" sz="2600" dirty="0"/>
              <a:t>AHP im Leben der Betroffenen</a:t>
            </a:r>
          </a:p>
        </p:txBody>
      </p:sp>
      <p:sp>
        <p:nvSpPr>
          <p:cNvPr id="9" name="TextBox 8">
            <a:extLst>
              <a:ext uri="{FF2B5EF4-FFF2-40B4-BE49-F238E27FC236}">
                <a16:creationId xmlns:a16="http://schemas.microsoft.com/office/drawing/2014/main" id="{1BE7E686-1AE1-4123-A918-7AC07E4C1D32}"/>
              </a:ext>
            </a:extLst>
          </p:cNvPr>
          <p:cNvSpPr txBox="1"/>
          <p:nvPr/>
        </p:nvSpPr>
        <p:spPr>
          <a:xfrm>
            <a:off x="7692087" y="1797929"/>
            <a:ext cx="4026569" cy="1138773"/>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de-DE" sz="1700" dirty="0"/>
              <a:t>Schmerzen</a:t>
            </a:r>
          </a:p>
          <a:p>
            <a:pPr marL="174625" indent="-174625">
              <a:buClr>
                <a:srgbClr val="1B9AB2"/>
              </a:buClr>
              <a:buFont typeface="Arial" panose="020B0604020202020204" pitchFamily="34" charset="0"/>
              <a:buChar char="•"/>
            </a:pPr>
            <a:r>
              <a:rPr lang="de-DE" sz="1700" dirty="0"/>
              <a:t>Erschöpfung</a:t>
            </a:r>
          </a:p>
          <a:p>
            <a:pPr marL="174625" indent="-174625">
              <a:buClr>
                <a:srgbClr val="1B9AB2"/>
              </a:buClr>
              <a:buFont typeface="Arial" panose="020B0604020202020204" pitchFamily="34" charset="0"/>
              <a:buChar char="•"/>
            </a:pPr>
            <a:r>
              <a:rPr lang="de-DE" sz="1700" dirty="0"/>
              <a:t>Übelkeit</a:t>
            </a:r>
          </a:p>
          <a:p>
            <a:pPr marL="174625" indent="-174625">
              <a:buClr>
                <a:srgbClr val="1B9AB2"/>
              </a:buClr>
              <a:buFont typeface="Arial" panose="020B0604020202020204" pitchFamily="34" charset="0"/>
              <a:buChar char="•"/>
            </a:pPr>
            <a:r>
              <a:rPr lang="de-DE" sz="1700" dirty="0"/>
              <a:t>Depressionen und/oder Angstzustände</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888422" cy="1077218"/>
          </a:xfrm>
          <a:prstGeom prst="rect">
            <a:avLst/>
          </a:prstGeom>
          <a:noFill/>
        </p:spPr>
        <p:txBody>
          <a:bodyPr wrap="square" rtlCol="0">
            <a:spAutoFit/>
          </a:bodyPr>
          <a:lstStyle/>
          <a:p>
            <a:r>
              <a:rPr lang="de-DE" sz="3200" b="1">
                <a:solidFill>
                  <a:srgbClr val="1B9AB2"/>
                </a:solidFill>
              </a:rPr>
              <a:t>Langfristige Komplikationen</a:t>
            </a:r>
            <a:r>
              <a:rPr lang="de-DE" sz="3200" baseline="3000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051570"/>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de-DE" sz="1700" dirty="0"/>
              <a:t>Chronische Nierenerkrankung</a:t>
            </a:r>
          </a:p>
          <a:p>
            <a:pPr marL="174625" indent="-174625">
              <a:buClr>
                <a:srgbClr val="1B9AB2"/>
              </a:buClr>
              <a:buFont typeface="Arial" panose="020B0604020202020204" pitchFamily="34" charset="0"/>
              <a:buChar char="•"/>
            </a:pPr>
            <a:r>
              <a:rPr lang="de-DE" sz="1700" dirty="0"/>
              <a:t>Hoher Blutdruck</a:t>
            </a:r>
          </a:p>
          <a:p>
            <a:pPr marL="174625" indent="-174625">
              <a:buClr>
                <a:srgbClr val="1B9AB2"/>
              </a:buClr>
              <a:buFont typeface="Arial" panose="020B0604020202020204" pitchFamily="34" charset="0"/>
              <a:buChar char="•"/>
            </a:pPr>
            <a:r>
              <a:rPr lang="de-DE" sz="1700" dirty="0"/>
              <a:t>Leberkrebs</a:t>
            </a:r>
          </a:p>
          <a:p>
            <a:pPr marL="174625" indent="-174625">
              <a:buClr>
                <a:srgbClr val="1B9AB2"/>
              </a:buClr>
              <a:buFont typeface="Arial" panose="020B0604020202020204" pitchFamily="34" charset="0"/>
              <a:buChar char="•"/>
            </a:pPr>
            <a:endParaRPr lang="en-US" sz="1700"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351996" y="6280155"/>
            <a:ext cx="11907338" cy="629775"/>
          </a:xfrm>
        </p:spPr>
        <p:txBody>
          <a:bodyPr/>
          <a:lstStyle/>
          <a:p>
            <a:pPr>
              <a:spcAft>
                <a:spcPts val="300"/>
              </a:spcAft>
              <a:tabLst>
                <a:tab pos="7777163" algn="l"/>
              </a:tabLst>
            </a:pPr>
            <a:r>
              <a:rPr lang="de-DE" sz="800" dirty="0">
                <a:solidFill>
                  <a:schemeClr val="bg2">
                    <a:lumMod val="50000"/>
                  </a:schemeClr>
                </a:solidFill>
              </a:rPr>
              <a:t>AHP: Akute hepatische Porphyrie	Dieses Dokument enthält keine Informationen über die Arzneimittel von Alnylam. </a:t>
            </a:r>
          </a:p>
          <a:p>
            <a:pPr marL="228600" indent="-228600">
              <a:buFont typeface="+mj-lt"/>
              <a:buAutoNum type="arabicPeriod"/>
            </a:pPr>
            <a:r>
              <a:rPr lang="de-DE" sz="800" dirty="0">
                <a:solidFill>
                  <a:schemeClr val="bg2">
                    <a:lumMod val="50000"/>
                  </a:schemeClr>
                </a:solidFill>
              </a:rPr>
              <a:t>Anderson KE, Bloomer JR, Bonkovsky HL, et al. Recommendations for the diagnosis and treatment of the acute porphyrias [Korrektur veröffentlicht im Ann Intern Med. 16. Aug. 2005;143(4):316]. Ann Intern Med. 2005;142(6):439-450. doi:10.7326/0003-4819-142-6-200503150-00010</a:t>
            </a:r>
          </a:p>
          <a:p>
            <a:pPr marL="228600" indent="-228600">
              <a:buFont typeface="+mj-lt"/>
              <a:buAutoNum type="arabicPeriod"/>
            </a:pPr>
            <a:r>
              <a:rPr lang="de-DE" sz="800" dirty="0">
                <a:solidFill>
                  <a:schemeClr val="bg2">
                    <a:lumMod val="50000"/>
                  </a:schemeClr>
                </a:solidFill>
              </a:rPr>
              <a:t>Gouya L, Ventura P, Balwani M, et al. EXPLORE: Eine prospektive, multinationale Studie zur Untersuchung des natürlichen Krankheitsverlaufs bei Patienten mit akuter hepatischer Porphyrie mit rezidivierenden Attacken. Hepatology.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946778"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0" y="1406272"/>
            <a:ext cx="3532314" cy="584775"/>
          </a:xfrm>
          <a:prstGeom prst="rect">
            <a:avLst/>
          </a:prstGeom>
          <a:noFill/>
        </p:spPr>
        <p:txBody>
          <a:bodyPr wrap="none" rtlCol="0">
            <a:spAutoFit/>
          </a:bodyPr>
          <a:lstStyle/>
          <a:p>
            <a:r>
              <a:rPr lang="de-DE" sz="3200" b="1">
                <a:solidFill>
                  <a:srgbClr val="1B9AB2"/>
                </a:solidFill>
              </a:rPr>
              <a:t>Akute AHP-Attacken</a:t>
            </a:r>
            <a:r>
              <a:rPr lang="de-DE" sz="3200" baseline="3000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9" y="1947398"/>
            <a:ext cx="4440376" cy="877163"/>
          </a:xfrm>
          <a:prstGeom prst="rect">
            <a:avLst/>
          </a:prstGeom>
          <a:noFill/>
        </p:spPr>
        <p:txBody>
          <a:bodyPr wrap="square" rtlCol="0">
            <a:spAutoFit/>
          </a:bodyPr>
          <a:lstStyle/>
          <a:p>
            <a:r>
              <a:rPr lang="de-DE" sz="1700" dirty="0"/>
              <a:t>Das häufigste Symptom, das bei mehr als </a:t>
            </a:r>
            <a:br>
              <a:rPr lang="de-DE" sz="1700" dirty="0"/>
            </a:br>
            <a:r>
              <a:rPr lang="de-DE" sz="1700" dirty="0"/>
              <a:t>90 % der Menschen während einer AHP-Attacke auftritt, sind </a:t>
            </a:r>
            <a:r>
              <a:rPr lang="de-DE" sz="1700" b="1" dirty="0"/>
              <a:t>starke Bauchschmerzen.</a:t>
            </a:r>
          </a:p>
        </p:txBody>
      </p:sp>
      <p:sp>
        <p:nvSpPr>
          <p:cNvPr id="4" name="TextBox 3"/>
          <p:cNvSpPr txBox="1"/>
          <p:nvPr/>
        </p:nvSpPr>
        <p:spPr>
          <a:xfrm>
            <a:off x="551861" y="2883893"/>
            <a:ext cx="4079262" cy="2823850"/>
          </a:xfrm>
          <a:prstGeom prst="rect">
            <a:avLst/>
          </a:prstGeom>
          <a:noFill/>
        </p:spPr>
        <p:txBody>
          <a:bodyPr wrap="square" rtlCol="0">
            <a:spAutoFit/>
          </a:bodyPr>
          <a:lstStyle/>
          <a:p>
            <a:pPr>
              <a:spcAft>
                <a:spcPts val="300"/>
              </a:spcAft>
              <a:buClr>
                <a:srgbClr val="1B9AB2"/>
              </a:buClr>
            </a:pPr>
            <a:r>
              <a:rPr lang="de-DE" sz="1600" b="1" dirty="0"/>
              <a:t>Andere Symptome:</a:t>
            </a:r>
          </a:p>
          <a:p>
            <a:pPr marL="174625" indent="-174625">
              <a:spcAft>
                <a:spcPts val="300"/>
              </a:spcAft>
              <a:buClr>
                <a:srgbClr val="1B9AB2"/>
              </a:buClr>
              <a:buFont typeface="Arial" panose="020B0604020202020204" pitchFamily="34" charset="0"/>
              <a:buChar char="•"/>
            </a:pPr>
            <a:r>
              <a:rPr lang="de-DE" sz="1600" dirty="0"/>
              <a:t>Übelkeit und Erbrechen</a:t>
            </a:r>
          </a:p>
          <a:p>
            <a:pPr marL="174625" indent="-174625">
              <a:spcAft>
                <a:spcPts val="300"/>
              </a:spcAft>
              <a:buClr>
                <a:srgbClr val="1B9AB2"/>
              </a:buClr>
              <a:buFont typeface="Arial" panose="020B0604020202020204" pitchFamily="34" charset="0"/>
              <a:buChar char="•"/>
            </a:pPr>
            <a:r>
              <a:rPr lang="de-DE" sz="1600" dirty="0"/>
              <a:t>Dunkler Urin</a:t>
            </a:r>
          </a:p>
          <a:p>
            <a:pPr marL="174625" indent="-174625">
              <a:spcAft>
                <a:spcPts val="300"/>
              </a:spcAft>
              <a:buClr>
                <a:srgbClr val="1B9AB2"/>
              </a:buClr>
              <a:buFont typeface="Arial" panose="020B0604020202020204" pitchFamily="34" charset="0"/>
              <a:buChar char="•"/>
            </a:pPr>
            <a:r>
              <a:rPr lang="de-DE" sz="1600" dirty="0"/>
              <a:t>Psychische Störungen</a:t>
            </a:r>
          </a:p>
          <a:p>
            <a:pPr marL="174625" indent="-174625">
              <a:spcAft>
                <a:spcPts val="300"/>
              </a:spcAft>
              <a:buClr>
                <a:srgbClr val="1B9AB2"/>
              </a:buClr>
              <a:buFont typeface="Arial" panose="020B0604020202020204" pitchFamily="34" charset="0"/>
              <a:buChar char="•"/>
            </a:pPr>
            <a:r>
              <a:rPr lang="de-DE" sz="1600" dirty="0"/>
              <a:t>Muskelschwäche und Lähmung</a:t>
            </a:r>
          </a:p>
          <a:p>
            <a:pPr marL="174625" indent="-174625">
              <a:spcAft>
                <a:spcPts val="300"/>
              </a:spcAft>
              <a:buClr>
                <a:srgbClr val="1B9AB2"/>
              </a:buClr>
              <a:buFont typeface="Arial" panose="020B0604020202020204" pitchFamily="34" charset="0"/>
              <a:buChar char="•"/>
            </a:pPr>
            <a:r>
              <a:rPr lang="de-DE" sz="1600" dirty="0"/>
              <a:t>Verstopfung </a:t>
            </a:r>
          </a:p>
          <a:p>
            <a:pPr marL="174625" indent="-174625">
              <a:spcAft>
                <a:spcPts val="300"/>
              </a:spcAft>
              <a:buClr>
                <a:srgbClr val="1B9AB2"/>
              </a:buClr>
              <a:buFont typeface="Arial" panose="020B0604020202020204" pitchFamily="34" charset="0"/>
              <a:buChar char="•"/>
            </a:pPr>
            <a:r>
              <a:rPr lang="de-DE" sz="1600" dirty="0"/>
              <a:t>Tachykardie</a:t>
            </a:r>
          </a:p>
          <a:p>
            <a:pPr marL="174625" indent="-174625">
              <a:spcAft>
                <a:spcPts val="300"/>
              </a:spcAft>
              <a:buClr>
                <a:srgbClr val="1B9AB2"/>
              </a:buClr>
              <a:buFont typeface="Arial" panose="020B0604020202020204" pitchFamily="34" charset="0"/>
              <a:buChar char="•"/>
            </a:pPr>
            <a:r>
              <a:rPr lang="de-DE" sz="1600" dirty="0"/>
              <a:t>Läsionen oder Blasen auf sonnenexponierter Haut (nur bei hereditärer Koproporphyrie oder Porphyria variegata)</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3161571" cy="391517"/>
          </a:xfrm>
          <a:prstGeom prst="rect">
            <a:avLst/>
          </a:prstGeom>
          <a:noFill/>
        </p:spPr>
        <p:txBody>
          <a:bodyPr wrap="none" rtlCol="0">
            <a:spAutoFit/>
          </a:bodyPr>
          <a:lstStyle/>
          <a:p>
            <a:pPr>
              <a:lnSpc>
                <a:spcPct val="80000"/>
              </a:lnSpc>
            </a:pPr>
            <a:r>
              <a:rPr lang="de-DE" sz="1200" dirty="0">
                <a:solidFill>
                  <a:srgbClr val="68365E"/>
                </a:solidFill>
              </a:rPr>
              <a:t>Veronica, AHP-Patientin und Fürsprecherin, AEP</a:t>
            </a:r>
            <a:br>
              <a:rPr lang="de-DE" sz="1200" dirty="0">
                <a:solidFill>
                  <a:srgbClr val="68365E"/>
                </a:solidFill>
              </a:rPr>
            </a:br>
            <a:r>
              <a:rPr lang="de-DE" sz="1200" dirty="0">
                <a:solidFill>
                  <a:srgbClr val="68365E"/>
                </a:solidFill>
              </a:rPr>
              <a:t>(Spanische Porphyrie-Vereinigung)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656879" y="798563"/>
            <a:ext cx="4290863" cy="1077218"/>
          </a:xfrm>
          <a:prstGeom prst="rect">
            <a:avLst/>
          </a:prstGeom>
          <a:noFill/>
        </p:spPr>
        <p:txBody>
          <a:bodyPr wrap="square" rtlCol="0">
            <a:spAutoFit/>
          </a:bodyPr>
          <a:lstStyle/>
          <a:p>
            <a:r>
              <a:rPr lang="de-DE" sz="3200" b="1" dirty="0">
                <a:solidFill>
                  <a:srgbClr val="1B9AB2"/>
                </a:solidFill>
              </a:rPr>
              <a:t>Chronische Symptome von AHP</a:t>
            </a:r>
            <a:r>
              <a:rPr lang="de-DE" sz="3200"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de-DE" dirty="0"/>
              <a:t>Mögliche Auslöser von AHP Attacken</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777163" algn="l"/>
              </a:tabLst>
            </a:pPr>
            <a:r>
              <a:rPr lang="de-DE" sz="800" dirty="0"/>
              <a:t>AHP: Akute hepatische Porphyrie	Dieses Dokument enthält keine Informationen über die Arzneimittel von Alnylam. </a:t>
            </a:r>
          </a:p>
          <a:p>
            <a:pPr marL="228600" indent="-228600">
              <a:buFont typeface="+mj-lt"/>
              <a:buAutoNum type="arabicPeriod"/>
            </a:pPr>
            <a:r>
              <a:rPr lang="de-DE" sz="800" dirty="0"/>
              <a:t>Balwani M, Wang B, Anderson KE, et al. Acute hepatic porphyrias: Recommendations for evaluation and long-term management. </a:t>
            </a:r>
            <a:r>
              <a:rPr lang="de-DE" sz="800" i="1" dirty="0"/>
              <a:t>Hepatology</a:t>
            </a:r>
            <a:r>
              <a:rPr lang="de-DE" sz="800" dirty="0"/>
              <a:t>. 2017;66(4):1314-1322. doi:10.1002/hep.29313</a:t>
            </a:r>
          </a:p>
          <a:p>
            <a:pPr marL="228600" indent="-228600">
              <a:buFont typeface="+mj-lt"/>
              <a:buAutoNum type="arabicPeriod"/>
            </a:pPr>
            <a:r>
              <a:rPr lang="de-DE" sz="800" dirty="0">
                <a:solidFill>
                  <a:srgbClr val="858585"/>
                </a:solidFill>
              </a:rPr>
              <a:t>Wang B, Rudnick S, Cengia B, Bonkovsky HL. Acute Hepatic Porphyrias: Review and Recent Progress. Hepatol Commun. 2018;3(2):193-206. Veröffentlicht am 20. Dez.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25752" y="598752"/>
            <a:ext cx="8998451"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de-DE" sz="2400" b="1"/>
              <a:t>Rauchen</a:t>
            </a:r>
            <a:r>
              <a:rPr lang="de-DE" sz="2400" baseline="30000"/>
              <a:t>2</a:t>
            </a:r>
            <a:r>
              <a:rPr lang="de-DE"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4058598" cy="461665"/>
          </a:xfrm>
          <a:prstGeom prst="rect">
            <a:avLst/>
          </a:prstGeom>
          <a:noFill/>
        </p:spPr>
        <p:txBody>
          <a:bodyPr wrap="square" rtlCol="0">
            <a:spAutoFit/>
          </a:bodyPr>
          <a:lstStyle/>
          <a:p>
            <a:r>
              <a:rPr lang="de-DE" sz="2400" b="1" dirty="0"/>
              <a:t>Bestimmte Medikamente</a:t>
            </a:r>
            <a:r>
              <a:rPr lang="de-DE" sz="2400" baseline="30000" dirty="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4161667" cy="584775"/>
          </a:xfrm>
          <a:prstGeom prst="rect">
            <a:avLst/>
          </a:prstGeom>
          <a:noFill/>
        </p:spPr>
        <p:txBody>
          <a:bodyPr wrap="square" rtlCol="0">
            <a:spAutoFit/>
          </a:bodyPr>
          <a:lstStyle/>
          <a:p>
            <a:pPr marL="0" lvl="1">
              <a:spcBef>
                <a:spcPts val="300"/>
              </a:spcBef>
            </a:pPr>
            <a:r>
              <a:rPr lang="de-DE" sz="1600" dirty="0"/>
              <a:t>Sprechen Sie mit Ihrem Arzt, wenn Sie Fragen zu AHP und Medikamenten haben.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1" y="3203032"/>
            <a:ext cx="4333984" cy="1200329"/>
          </a:xfrm>
          <a:prstGeom prst="rect">
            <a:avLst/>
          </a:prstGeom>
          <a:noFill/>
        </p:spPr>
        <p:txBody>
          <a:bodyPr wrap="square" rtlCol="0">
            <a:spAutoFit/>
          </a:bodyPr>
          <a:lstStyle/>
          <a:p>
            <a:r>
              <a:rPr lang="de-DE" sz="2400" b="1" dirty="0"/>
              <a:t>Schwankungen des Hormonspiegels während des Menstruationszyklus einer Frau</a:t>
            </a:r>
            <a:r>
              <a:rPr lang="de-DE" sz="2400" baseline="30000" dirty="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830997"/>
          </a:xfrm>
          <a:prstGeom prst="rect">
            <a:avLst/>
          </a:prstGeom>
          <a:noFill/>
        </p:spPr>
        <p:txBody>
          <a:bodyPr wrap="square" rtlCol="0">
            <a:spAutoFit/>
          </a:bodyPr>
          <a:lstStyle/>
          <a:p>
            <a:r>
              <a:rPr lang="de-DE" sz="2400" b="1" dirty="0"/>
              <a:t>Stress, der verursacht wird durch:</a:t>
            </a:r>
            <a:r>
              <a:rPr lang="de-DE" sz="2400" baseline="30000" dirty="0"/>
              <a:t>2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2226033"/>
            <a:ext cx="4258406" cy="1026691"/>
          </a:xfrm>
          <a:prstGeom prst="rect">
            <a:avLst/>
          </a:prstGeom>
          <a:noFill/>
        </p:spPr>
        <p:txBody>
          <a:bodyPr wrap="square" rtlCol="0">
            <a:spAutoFit/>
          </a:bodyPr>
          <a:lstStyle/>
          <a:p>
            <a:pPr marL="174625" lvl="1" indent="-174625">
              <a:lnSpc>
                <a:spcPct val="130000"/>
              </a:lnSpc>
              <a:buClr>
                <a:schemeClr val="tx2"/>
              </a:buClr>
              <a:buFont typeface="Arial"/>
              <a:buChar char="•"/>
            </a:pPr>
            <a:r>
              <a:rPr lang="de-DE" sz="1600" dirty="0"/>
              <a:t>Infektionen</a:t>
            </a:r>
          </a:p>
          <a:p>
            <a:pPr marL="174625" lvl="1" indent="-174625">
              <a:lnSpc>
                <a:spcPct val="130000"/>
              </a:lnSpc>
              <a:buClr>
                <a:schemeClr val="tx2"/>
              </a:buClr>
              <a:buFont typeface="Arial"/>
              <a:buChar char="•"/>
            </a:pPr>
            <a:r>
              <a:rPr lang="de-DE" sz="1600" dirty="0"/>
              <a:t>Operationen</a:t>
            </a:r>
          </a:p>
          <a:p>
            <a:pPr marL="174625" lvl="1" indent="-174625">
              <a:lnSpc>
                <a:spcPct val="130000"/>
              </a:lnSpc>
              <a:buClr>
                <a:schemeClr val="tx2"/>
              </a:buClr>
              <a:buFont typeface="Arial"/>
              <a:buChar char="•"/>
            </a:pPr>
            <a:r>
              <a:rPr lang="de-DE" sz="1600" dirty="0"/>
              <a:t>Körperliche oder emotionale Erschöpfung</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de-DE" sz="2400" b="1"/>
              <a:t>Alkohol</a:t>
            </a:r>
            <a:r>
              <a:rPr lang="de-DE"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de-DE" sz="2400" b="1"/>
              <a:t>Fasten</a:t>
            </a:r>
            <a:r>
              <a:rPr lang="de-DE" sz="2400" baseline="30000"/>
              <a:t>2</a:t>
            </a:r>
            <a:r>
              <a:rPr lang="de-DE"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de-DE" dirty="0" err="1"/>
              <a:t>AHP</a:t>
            </a:r>
            <a:r>
              <a:rPr lang="de-DE" dirty="0"/>
              <a:t> wird durch biochemische Tests </a:t>
            </a:r>
            <a:r>
              <a:rPr lang="de-DE" dirty="0" err="1"/>
              <a:t>diagnostiziert</a:t>
            </a:r>
            <a:r>
              <a:rPr lang="de-DE" baseline="30000" dirty="0" err="1"/>
              <a:t>1</a:t>
            </a:r>
            <a:endParaRPr lang="de-DE" baseline="30000"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777163" algn="l"/>
              </a:tabLst>
              <a:defRPr/>
            </a:pPr>
            <a:r>
              <a:rPr lang="de-DE" sz="800" dirty="0">
                <a:solidFill>
                  <a:srgbClr val="E7E6E6">
                    <a:lumMod val="50000"/>
                  </a:srgbClr>
                </a:solidFill>
              </a:rPr>
              <a:t>AHP: Akute hepatische Porphyrie; PBG: Porphobilinogen; ALA: Aminolävulinsäure-Dehydratase	Dieses Dokument enthält keine Informationen über die Arzneimittel von Alnylam.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800" b="0" i="0" u="none" strike="noStrike" cap="none" normalizeH="0" baseline="0" noProof="0" dirty="0">
                <a:ln>
                  <a:noFill/>
                </a:ln>
                <a:solidFill>
                  <a:srgbClr val="E7E6E6">
                    <a:lumMod val="50000"/>
                  </a:srgbClr>
                </a:solidFill>
                <a:effectLst/>
                <a:uLnTx/>
                <a:uFillTx/>
                <a:latin typeface="Calibri"/>
                <a:ea typeface="+mn-ea"/>
                <a:cs typeface="+mn-cs"/>
              </a:rPr>
              <a:t>Wang B, Rudnick S, Cengia B, Bonkovsky HL. Acute Hepatic Porphyrias: Review and Recent Progress. Hepatol Commun. 2018;3(2):193-206. Veröffentlicht am 20. Dez.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29167" y="598752"/>
            <a:ext cx="10207662"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200" b="1">
                <a:solidFill>
                  <a:srgbClr val="7FCCB4">
                    <a:lumMod val="75000"/>
                  </a:srgbClr>
                </a:solidFill>
                <a:latin typeface="Calibri"/>
                <a:ea typeface="+mn-ea"/>
                <a:cs typeface="+mn-cs"/>
              </a:rPr>
              <a:t>Biochemischer Test</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1" y="2658826"/>
            <a:ext cx="6221334" cy="707886"/>
          </a:xfrm>
          <a:prstGeom prst="rect">
            <a:avLst/>
          </a:prstGeom>
          <a:noFill/>
        </p:spPr>
        <p:txBody>
          <a:bodyPr wrap="square" rtlCol="0">
            <a:spAutoFit/>
          </a:bodyPr>
          <a:lstStyle/>
          <a:p>
            <a:pPr lvl="0"/>
            <a:r>
              <a:rPr kumimoji="0" lang="de-DE" sz="2000" b="0" i="0" u="none" strike="noStrike" cap="none" normalizeH="0" baseline="0" noProof="0" dirty="0">
                <a:ln>
                  <a:noFill/>
                </a:ln>
                <a:solidFill>
                  <a:srgbClr val="0A0A0A"/>
                </a:solidFill>
                <a:effectLst/>
                <a:uLnTx/>
                <a:uFillTx/>
                <a:latin typeface="Calibri"/>
                <a:ea typeface="+mn-ea"/>
                <a:cs typeface="+mn-cs"/>
              </a:rPr>
              <a:t>Test der Urinkonzentration</a:t>
            </a:r>
            <a:r>
              <a:rPr lang="de-DE" sz="2000" dirty="0">
                <a:solidFill>
                  <a:srgbClr val="0A0A0A"/>
                </a:solidFill>
              </a:rPr>
              <a:t> </a:t>
            </a:r>
            <a:r>
              <a:rPr lang="de-DE" sz="2000" dirty="0"/>
              <a:t>von ALA (Aminolävulinsäure), </a:t>
            </a:r>
            <a:r>
              <a:rPr lang="de-DE" sz="2000" dirty="0">
                <a:solidFill>
                  <a:srgbClr val="0A0A0A"/>
                </a:solidFill>
              </a:rPr>
              <a:t>PBG (Porphobilinogen) und Porphyrinen</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de-DE" sz="2000" dirty="0">
                <a:solidFill>
                  <a:srgbClr val="0A0A0A"/>
                </a:solidFill>
              </a:rPr>
              <a:t>Empfohlen während oder kurz nach einer Attacke,</a:t>
            </a:r>
            <a:br>
              <a:rPr lang="de-DE" sz="2000" dirty="0">
                <a:solidFill>
                  <a:srgbClr val="0A0A0A"/>
                </a:solidFill>
              </a:rPr>
            </a:br>
            <a:r>
              <a:rPr lang="de-DE" sz="2000" dirty="0">
                <a:solidFill>
                  <a:srgbClr val="0A0A0A"/>
                </a:solidFill>
              </a:rPr>
              <a:t>da die ALA- und PBG-Werte noch erhöht sind</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189</TotalTime>
  <Words>6062</Words>
  <Application>Microsoft Office PowerPoint</Application>
  <PresentationFormat>Widescreen</PresentationFormat>
  <Paragraphs>379</Paragraphs>
  <Slides>24</Slides>
  <Notes>24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Calibri</vt:lpstr>
      <vt:lpstr>Open Sans</vt:lpstr>
      <vt:lpstr>Segoe UI</vt:lpstr>
      <vt:lpstr>Office Theme</vt:lpstr>
      <vt:lpstr>Die Bedeutung genetischer Testung auf akute hepatische Porphyrie für betroffene Familien</vt:lpstr>
      <vt:lpstr>Was ist akute hepatische Porphyrie (AHP)? </vt:lpstr>
      <vt:lpstr>Diese toxischen Vorläuferprodukte verursachen AHP</vt:lpstr>
      <vt:lpstr>Vier Typen von AHP </vt:lpstr>
      <vt:lpstr>Die Gene sind der Schlüssel </vt:lpstr>
      <vt:lpstr>Was Sie über AHP wissen sollten</vt:lpstr>
      <vt:lpstr>AHP im Leben der Betroffenen</vt:lpstr>
      <vt:lpstr>Mögliche Auslöser von AHP Attacken</vt:lpstr>
      <vt:lpstr>AHP wird durch biochemische Tests diagnostiziert1</vt:lpstr>
      <vt:lpstr>AHP und Gentests</vt:lpstr>
      <vt:lpstr>Warum ist eine Diagnose hilfreich?</vt:lpstr>
      <vt:lpstr>Gentests: Wenn ich das doch nur früher gewusst hätte ...</vt:lpstr>
      <vt:lpstr>Wer sollte einen Gentest in Betracht ziehen?1</vt:lpstr>
      <vt:lpstr>Wo kann ein Gentest durchgeführt werden?</vt:lpstr>
      <vt:lpstr>Ihr Arzt kann Sie unterstützen1  </vt:lpstr>
      <vt:lpstr>Gentests haben meiner Schwester und mir geholfen </vt:lpstr>
      <vt:lpstr>Das Gespräch mit Ihren Angehörigen zum Thema AHP</vt:lpstr>
      <vt:lpstr>Frühzeitige AHP-Tests hatten große Bedeutung für meine Familie und mich </vt:lpstr>
      <vt:lpstr>Erstellen Sie die AHP-Anamnese Ihrer Familie auf</vt:lpstr>
      <vt:lpstr>Anderen Personen AHP erklären</vt:lpstr>
      <vt:lpstr>Ihre Pflegeperson und Sie </vt:lpstr>
      <vt:lpstr>AHP: Wahrheiten und Mythen</vt:lpstr>
      <vt:lpstr>Ressourcen und Informationen</vt:lpstr>
      <vt:lpstr>Die Bedeutung von Gentests auf AHP für betroffene Familien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Annegret Wenzel</cp:lastModifiedBy>
  <cp:revision>1021</cp:revision>
  <cp:lastPrinted>2021-09-13T15:09:48Z</cp:lastPrinted>
  <dcterms:created xsi:type="dcterms:W3CDTF">2021-03-12T17:48:17Z</dcterms:created>
  <dcterms:modified xsi:type="dcterms:W3CDTF">2022-04-05T09:36:27Z</dcterms:modified>
  <cp:category/>
</cp:coreProperties>
</file>