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jKT51FR5fo3JB6uYGVozg==" hashData="8nw+2yFCePu+QGcnBma90Sr9APOk4OW1GV2xQvYEN3o5vCE92W8XmSX7q+BnsQM/aLgf0Sbtv1VQBN3AIxcCf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ta Smith (SnowCo)" initials="AS(" lastIdx="30" clrIdx="0"/>
  <p:cmAuthor id="2" name="Aprile Castagna Cappuzzo (SnowCo)" initials="ACC(" lastIdx="59" clrIdx="1"/>
  <p:cmAuthor id="3" name="Desdemona De Souza (SnowCo)" initials="DDS(" lastIdx="36" clrIdx="2"/>
  <p:cmAuthor id="4" name="Banks Shewey (SnowCo)" initials="BS(" lastIdx="45" clrIdx="3"/>
  <p:cmAuthor id="5" name="Jordanna Mora" initials="JM" lastIdx="26" clrIdx="4"/>
  <p:cmAuthor id="6" name="Joseph Salameh" initials="JS" lastIdx="19" clrIdx="5"/>
  <p:cmAuthor id="7" name="Alan Nolan" initials="AN" lastIdx="13" clrIdx="6"/>
  <p:cmAuthor id="8" name="Sophie Weber (SnowCo)" initials="SW(" lastIdx="50" clrIdx="7"/>
  <p:cmAuthor id="9" name="Evgeniya Monico (SnowCo)" initials="EM(" lastIdx="11" clrIdx="8"/>
  <p:cmAuthor id="10" name="Veronica Dudu" initials="VD" lastIdx="5" clrIdx="9"/>
  <p:cmAuthor id="11" name="Amy Templin (SnowCo)" initials="AT(" lastIdx="5" clrIdx="10"/>
  <p:cmAuthor id="12" name="Alina Luput" initials="AL" lastIdx="14" clrIdx="11">
    <p:extLst>
      <p:ext uri="{19B8F6BF-5375-455C-9EA6-DF929625EA0E}">
        <p15:presenceInfo xmlns:p15="http://schemas.microsoft.com/office/powerpoint/2012/main" userId="S::Alina.Luput@corptransinc.com::e14bbeb1-fefc-4faa-9cf3-fc245194ae35" providerId="AD"/>
      </p:ext>
    </p:extLst>
  </p:cmAuthor>
  <p:cmAuthor id="13" name="Koushik Venkatanathan" initials="KV" lastIdx="4" clrIdx="12">
    <p:extLst>
      <p:ext uri="{19B8F6BF-5375-455C-9EA6-DF929625EA0E}">
        <p15:presenceInfo xmlns:p15="http://schemas.microsoft.com/office/powerpoint/2012/main" userId="S::koushik.venkatanathan@healthwareinternational.com::b214d093-9ecd-4006-b635-f894ea34d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BFD8"/>
    <a:srgbClr val="621C64"/>
    <a:srgbClr val="5B2274"/>
    <a:srgbClr val="442686"/>
    <a:srgbClr val="522EA2"/>
    <a:srgbClr val="67365E"/>
    <a:srgbClr val="C10012"/>
    <a:srgbClr val="2F7660"/>
    <a:srgbClr val="F0F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5154" autoAdjust="0"/>
  </p:normalViewPr>
  <p:slideViewPr>
    <p:cSldViewPr snapToGrid="0" snapToObjects="1">
      <p:cViewPr varScale="1">
        <p:scale>
          <a:sx n="55" d="100"/>
          <a:sy n="55" d="100"/>
        </p:scale>
        <p:origin x="1140" y="2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3/28/2022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‹N›</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3/28/2022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‹N›</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Si usted </a:t>
            </a:r>
            <a:r>
              <a:rPr lang="es-ES" sz="1200" kern="1200" dirty="0">
                <a:solidFill>
                  <a:schemeClr val="tx1"/>
                </a:solidFill>
                <a:latin typeface="+mn-lt"/>
                <a:ea typeface="+mn-ea"/>
                <a:cs typeface="+mn-cs"/>
              </a:rPr>
              <a:t>vive con porfiria aguda hepática (</a:t>
            </a:r>
            <a:r>
              <a:rPr lang="es-ES" sz="1200" kern="1200" dirty="0" err="1">
                <a:solidFill>
                  <a:schemeClr val="tx1"/>
                </a:solidFill>
                <a:latin typeface="+mn-lt"/>
                <a:ea typeface="+mn-ea"/>
                <a:cs typeface="+mn-cs"/>
              </a:rPr>
              <a:t>PAH</a:t>
            </a:r>
            <a:r>
              <a:rPr lang="es-ES" sz="1200" kern="1200" dirty="0">
                <a:solidFill>
                  <a:schemeClr val="tx1"/>
                </a:solidFill>
                <a:latin typeface="+mn-lt"/>
                <a:ea typeface="+mn-ea"/>
                <a:cs typeface="+mn-cs"/>
              </a:rPr>
              <a:t>) o esta se le ha diagnosticado recientemente</a:t>
            </a:r>
            <a:r>
              <a:rPr lang="es-ES" sz="1800" dirty="0">
                <a:effectLst/>
                <a:latin typeface="Calibri" panose="020F0502020204030204" pitchFamily="34" charset="0"/>
                <a:ea typeface="DengXian" panose="02010600030101010101" pitchFamily="2" charset="-122"/>
                <a:cs typeface="Arial" panose="020B0604020202020204" pitchFamily="34" charset="0"/>
              </a:rPr>
              <a:t>, es posible que quiera hablar con su familia acerca de esta enfermedad y de cómo podría afectarles. En esta presentación recibirá información sobre la porfiria aguda hepática —qué es, cómo afecta a las personas y consejos para vivir con ella—, así como sobre herencia familiar y pruebas genéticas. Está diseñada para informar y capacitar, tanto a usted como a sus familiares, para tomar las decisiones correctas para su salud y para su futuro.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Para quienes tengan síntomas y una prueba bioquímica positiva, se pueden utilizar las pruebas genéticas para confirmar el diagnóstico de PAH y determinar el tipo específico de PAH.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Las pruebas genéticas utilizan una muestra de sangre o saliva para comprobar un cambio genético de la PAH.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Para los familiares, como la PAH se desarrolla en familias, las pruebas genéticas son una buena forma de determinar quién es portador de la mutación genética de la PAH y puede tener riesgo de desarrollar síntomas de PAH. Esto no solo le aportará su propio diagnóstico, sino que le permite a usted y a su familia comprender el pasado y prepararse para el futuro.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La PAH puede pasar desapercibida durante generaciones, pero la mutación genética puede transmitirse inadvertidamente de padres a hijos hasta que un día alguien desarrolla síntomas. Las pruebas genéticas permiten a las personas conocer su riesgo genético de PAH y tomar decisiones informadas relativas al estilo de vida y al plan de tratamiento para prevenir ataques y las complicaciones de la enfermedad.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Debería considerar las pruebas genéticas si tiene antecedentes de PAH en su familia o si le han dicho que tiene PAH después de unas pruebas bioquímicas. Las pruebas genéticas también pueden beneficiar a sus familiares si se deciden a determinar su propio estado con respecto a la PAH.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Un profesional sanitario es el mejor sitio por el que empezar cuando se trata de saber qué pasos seguir. Le podrá aconsejar sobre las opciones disponibles en su zona y, una vez se haya realizado la prueba genética, le podrá ayudar a tratar sus síntomas y su estado de salud en general.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No todo el mundo que es consciente de su predisposición genética a la PAH desea hacerse pruebas. Sea este su caso o no, un asesor genético le puede ayudar a tomar una decisión informada. El asesor tiene los medios para explicarle cómo puede afectarle la PAH, cómo afecta a su salud, a las decisiones de planificación familiar, y también le puede sugerir formas de llegar a conocer mejor los antecedentes de su familia.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Como la PAH es una enfermedad genética rara que puede permanecer sin diagnosticar durante años, puede ser un verdadero problema para las familias. Incluso sin tener la seguridad de si alguien de su familia ha tenido síntomas asociados con la PAH, es posible que aun así sea portador. Al informar a sus familiares de su diagnóstico de PAH, abre la puerta para ayudarles a determinar si ellos también están en riesgo.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Comenzar una conversación sobre PAH es quizá la parte más difícil, pero cuanto más temprano sea el diagnóstico, más pronto se podrán evitar los desencadenantes y empezar el tratamiento.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Primero, pregúntese sobre su grado de preparación emocional para hablar con sus familiares. ¿Piensa que está preparado/a para vérselas con una serie de preguntas y con cómo se lo tomen las personas a quienes se lo cuente? ¿Está preparado/a para explicar la PAH?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Tenga en cuenta si otros familiares tienen un diagnóstico de PAH o han padecido síntomas que pudieran estar relacionados.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Una vez iniciada la conversación con su familia, el siguiente paso es determinar quién más puede estar afectado o puede haber estado afectado por la PAH.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Utilizando este árbol familiar como guía, añada los nombres de sus familiares, como su madre, padre, abuelos o sus propios hijos, y así sucesivamente, para trazar los antecedentes de PAH en su familia.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¡Empiece con lo que sepa y vaya poco a poco! Puede utilizar su árbol familiar para ayudarle a continuar la conversación.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PAH se refiere a una familia de enfermedades genéticas raras, cada una causada por una mutación genética única que afecta a la capacidad del cuerpo de generar hemo, que el hígado necesita para funcionar correctamente. (1,2) El resultado es la acumulación de toxinas, que se liberan por todo el organismo.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La PAH forma parte de una familia más grande de enfermedades, llamadas porfiria. (3) Cada porfiria está causada por una mutación genética única que afecta a la capacidad del cuerpo para generar hemo.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Como la PAH es una enfermedad genética rara que puede permanecer sin diagnosticar durante años pero aun así provocar síntomas, genera una carga especial para el paciente y para quienes le rodean. Los ataques debilitantes de PAH pueden causar molestias en la vida diaria que causen estrés e incomprensión, así como presentar problemas fluctuantes relativos al estilo de vida y elecciones en la dieta. Al informar a otros en su vida sobre su diagnóstico de PAH, les brinda la oportunidad de ser más atentos y comprensivos.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La PAH afecta a cada uno de forma diferente. Aunque algunas personas no tengan síntomas, otras tienen dolor agudo y crónico debilitante, que a menudo termina con ingresos hospitalarios.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Un cuidador puede ser un familiar, pareja o incluso un buen amigo, y marcar una diferencia absoluta durante los ataques.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Puede que usted sea la primera persona en notar que se aproxima un ataque o a la que llamen para citas médicas, controlar la medicación, hacer preguntas, hacer compras, ayudar con asuntos financieros o legales, o simplemente ser un paño de lágrimas.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¡Si es usted cuidador/a de alguien querido con PAH, no olvide cuidarse también a sí mismo/a!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La PAH es una dolencia rara, y cuanto más conozca las verdades/datos, mejor será su preparación para hacerse cargo de su salud. Este es un vistazo rápido a algunos de los malentendidos más comunes.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M: Tengo PAH, pero no he notado ningún síntoma. Esto quiere decir que no afectará a mi familia, ¿verdad?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V: En realidad, incluso alguien sin síntomas puede transmitir una mutación genética de la PAH a un hijo, que podría desarrollar síntomas.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M: Tengo PAH, pero nadie de mi familia tiene síntomas, así que no necesitan hacerse pruebas.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V: Una prueba genética es importante para ayudar a sus familiares que puedan estar en riesgo de tener PAH a recibir un diagnóstico y prevenir futuros ataques.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M: La PAH solo afecta a la salud física, ¿verdad?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V: Aunque la PAH es una enfermedad física, los síntomas, que a veces son debilitantes, pueden afectar al sueño, a la vida social o profesional, e incluso a las finanzas y a la nutrición.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M: Solo las mujeres tienen ataques de PAH.</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V: Tanto los hombres como las mujeres pueden sufrir los distintos síntomas/ataques de la PAH, aunque las mujeres tienden a estar más en riesgo.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M: Una sola prueba genética no va a ser suficiente.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V: Como las pruebas genéticas tienen una precisión del 100 %, es muy improbable que necesite hacerse más de una en su vida. (4)</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La PAH se produce cuando estas toxinas se liberan por todo el organismo, atacando a los nervios y causando distintas respuestas físicas, como ataques agudos, síntomas crónicos u otras complicaciones a largo plazo. La PAH puede afectar significativamente al sueño, al trabajo y a la vida cotidiana. (1,2) Estas toxinas son el ácido </a:t>
            </a:r>
            <a:r>
              <a:rPr lang="es-ES" sz="1800" dirty="0" err="1">
                <a:effectLst/>
                <a:latin typeface="Calibri" panose="020F0502020204030204" pitchFamily="34" charset="0"/>
                <a:ea typeface="DengXian" panose="02010600030101010101" pitchFamily="2" charset="-122"/>
                <a:cs typeface="Arial" panose="020B0604020202020204" pitchFamily="34" charset="0"/>
              </a:rPr>
              <a:t>aminolevulínico</a:t>
            </a:r>
            <a:r>
              <a:rPr lang="es-ES" sz="1800" dirty="0">
                <a:effectLst/>
                <a:latin typeface="Calibri" panose="020F0502020204030204" pitchFamily="34" charset="0"/>
                <a:ea typeface="DengXian" panose="02010600030101010101" pitchFamily="2" charset="-122"/>
                <a:cs typeface="Arial" panose="020B0604020202020204" pitchFamily="34" charset="0"/>
              </a:rPr>
              <a:t> (ALA), el </a:t>
            </a:r>
            <a:r>
              <a:rPr lang="es-ES" sz="1800" dirty="0" err="1">
                <a:effectLst/>
                <a:latin typeface="Calibri" panose="020F0502020204030204" pitchFamily="34" charset="0"/>
                <a:ea typeface="DengXian" panose="02010600030101010101" pitchFamily="2" charset="-122"/>
                <a:cs typeface="Arial" panose="020B0604020202020204" pitchFamily="34" charset="0"/>
              </a:rPr>
              <a:t>porfobilinógeno</a:t>
            </a:r>
            <a:r>
              <a:rPr lang="es-ES" sz="1800" dirty="0">
                <a:effectLst/>
                <a:latin typeface="Calibri" panose="020F0502020204030204" pitchFamily="34" charset="0"/>
                <a:ea typeface="DengXian" panose="02010600030101010101" pitchFamily="2" charset="-122"/>
                <a:cs typeface="Arial" panose="020B0604020202020204" pitchFamily="34" charset="0"/>
              </a:rPr>
              <a:t> (PBG) y las porfirinas.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Existen cuatro tipos de PAH: porfiria aguda intermitente (PAI), porfiria </a:t>
            </a:r>
            <a:r>
              <a:rPr lang="es-ES" sz="1800" dirty="0" err="1">
                <a:effectLst/>
                <a:latin typeface="Calibri" panose="020F0502020204030204" pitchFamily="34" charset="0"/>
                <a:ea typeface="DengXian" panose="02010600030101010101" pitchFamily="2" charset="-122"/>
                <a:cs typeface="Arial" panose="020B0604020202020204" pitchFamily="34" charset="0"/>
              </a:rPr>
              <a:t>variegata</a:t>
            </a:r>
            <a:r>
              <a:rPr lang="es-ES" sz="1800" dirty="0">
                <a:effectLst/>
                <a:latin typeface="Calibri" panose="020F0502020204030204" pitchFamily="34" charset="0"/>
                <a:ea typeface="DengXian" panose="02010600030101010101" pitchFamily="2" charset="-122"/>
                <a:cs typeface="Arial" panose="020B0604020202020204" pitchFamily="34" charset="0"/>
              </a:rPr>
              <a:t> (PV), </a:t>
            </a:r>
            <a:r>
              <a:rPr lang="es-ES" sz="1800" dirty="0" err="1">
                <a:effectLst/>
                <a:latin typeface="Calibri" panose="020F0502020204030204" pitchFamily="34" charset="0"/>
                <a:ea typeface="DengXian" panose="02010600030101010101" pitchFamily="2" charset="-122"/>
                <a:cs typeface="Arial" panose="020B0604020202020204" pitchFamily="34" charset="0"/>
              </a:rPr>
              <a:t>coproporfiria</a:t>
            </a:r>
            <a:r>
              <a:rPr lang="es-ES" sz="1800" dirty="0">
                <a:effectLst/>
                <a:latin typeface="Calibri" panose="020F0502020204030204" pitchFamily="34" charset="0"/>
                <a:ea typeface="DengXian" panose="02010600030101010101" pitchFamily="2" charset="-122"/>
                <a:cs typeface="Arial" panose="020B0604020202020204" pitchFamily="34" charset="0"/>
              </a:rPr>
              <a:t> hereditaria (CPH) y porfiria por deficiencia</a:t>
            </a:r>
            <a:r>
              <a:rPr lang="es-ES" sz="1800" b="1" dirty="0">
                <a:effectLst/>
                <a:latin typeface="Calibri" panose="020F0502020204030204" pitchFamily="34" charset="0"/>
                <a:ea typeface="DengXian" panose="02010600030101010101" pitchFamily="2" charset="-122"/>
                <a:cs typeface="Arial" panose="020B0604020202020204" pitchFamily="34" charset="0"/>
              </a:rPr>
              <a:t> </a:t>
            </a:r>
            <a:r>
              <a:rPr lang="es-ES" sz="1800" dirty="0">
                <a:effectLst/>
                <a:latin typeface="Calibri" panose="020F0502020204030204" pitchFamily="34" charset="0"/>
                <a:ea typeface="DengXian" panose="02010600030101010101" pitchFamily="2" charset="-122"/>
                <a:cs typeface="Arial" panose="020B0604020202020204" pitchFamily="34" charset="0"/>
              </a:rPr>
              <a:t>de ALAD (PDA). (1) La PAI es el tipo más común de PAH, afectando a entre 5 y 10 personas por cada 100 000. (1,3) La PV y la CPH son formas más raras de la enfermedad (2), y la PDA es el tipo más raro. Solo hay unos pocos casos conocidos de PDA.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Cada tipo de PAH tiene la causa en una mutación genética única, que inhibe la producción de una determinada enzima en la vía de la síntesis del hemo.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La PAH es hereditaria, es decir, que se puede transmitir de una generación a la siguiente. Los tres tipos más comunes de PAH se transmiten de padres a hijos con un patrón autosómico dominante, lo que significa que una persona solo necesita heredar una copia del gen afectado de un progenitor para desarrollar el riesgo de la enfermedad. (1) Cuando un progenitor es portador de una mutación autosómica dominante, cualquiera de sus hijos tendrá una probabilidad de un 50 % de heredar esa mutación, que puede volverse clínicamente activa.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Es importante recordar que un familiar puede heredar el gen alterado que causa la PAH sin desarrollar nunca síntomas. Es posible que escuche a su médico hablar de «penetrancia», que significa la probabilidad de desarrollar síntomas.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El cuarto tipo de PAH, extremadamente raro, la porfiria por deficiencia de ALAD (PDA), se transmite en un patrón autosómico recesivo, lo que significa que una persona necesita heredar una copia del gen afectado de cada uno de los progenitores para desarrollar el riesgo de la enfermedad; en otras palabras, se necesitan dos copias del gen afectado.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El gen de la PAH no está ligado al sexo, así que tanto hombres como mujeres tienen las mismas probabilidades de heredar el riesgo de la enfermedad. No obstante, es más probable que las mujeres manifiesten síntomas. (1) El primer ataque suele darse después de la pubertad, entre los 14 y los 45 años de edad. (1) A veces no hay síntomas, así que es posible que la PAH no se detecte durante generaciones y luego aparezca de improviso.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Aunque la gravedad y los tipos de síntomas de la PAH pueden variar mucho, el más común es dolor abdominal intenso, que se produce en alrededor del 90 % de los pacientes. Los ataques de PAH pueden ser agudos o crónicos y pueden acarrear complicaciones a largo plazo. Como los síntomas de la PAH varían y no son específicos, a menudo se atribuyen a otros problemas de salud y el diagnóstico puede llevar tiempo.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 </a:t>
            </a:r>
            <a:r>
              <a:rPr lang="es-ES" sz="1800" dirty="0">
                <a:effectLst/>
                <a:latin typeface="Calibri" panose="020F0502020204030204" pitchFamily="34" charset="0"/>
                <a:ea typeface="DengXian" panose="02010600030101010101" pitchFamily="2" charset="-122"/>
                <a:cs typeface="Arial" panose="020B0604020202020204" pitchFamily="34" charset="0"/>
              </a:rPr>
              <a:t>Además de la variedad de síntomas, hay también factores desencadenantes de un ataque de PAH. Para algunas personas, estos desencadenantes pueden conducir al desarrollo de síntomas. Los desencadenantes son distintos para cada persona, pero entre ellos pueden encontrarse algunos medicamentos, anticonceptivos, fluctuaciones del nivel hormonal, especialmente durante el ciclo menstrual femenino, estrés, consumo de alcohol o tabaco, y ayuno. Evitar los desencadenantes es una de las mejores formas de evitar ataques, pero sin un diagnóstico confirmado de PAH es difícil de hacer.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dirty="0">
                <a:effectLst/>
                <a:latin typeface="Calibri" panose="020F0502020204030204" pitchFamily="34" charset="0"/>
                <a:ea typeface="DengXian" panose="02010600030101010101" pitchFamily="2" charset="-122"/>
                <a:cs typeface="Arial" panose="020B0604020202020204" pitchFamily="34" charset="0"/>
              </a:rPr>
              <a:t>Presentador</a:t>
            </a:r>
            <a:r>
              <a:rPr lang="es-ES" sz="1800" dirty="0">
                <a:effectLst/>
                <a:latin typeface="Calibri" panose="020F0502020204030204" pitchFamily="34" charset="0"/>
                <a:ea typeface="DengXian" panose="02010600030101010101" pitchFamily="2" charset="-122"/>
                <a:cs typeface="Arial" panose="020B0604020202020204" pitchFamily="34" charset="0"/>
              </a:rPr>
              <a:t>: La PAH se diagnostica por medio de pruebas bioquímicas en personas con síntomas que sugieran PAH.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es-ES" sz="1800" dirty="0">
                <a:effectLst/>
                <a:latin typeface="Calibri" panose="020F0502020204030204" pitchFamily="34" charset="0"/>
                <a:ea typeface="DengXian" panose="02010600030101010101" pitchFamily="2" charset="-122"/>
                <a:cs typeface="Arial" panose="020B0604020202020204" pitchFamily="34" charset="0"/>
              </a:rPr>
              <a:t>Se toma una pequeña muestra de orina, a la que se hacen pruebas de detección de toxinas, ALA, PBG y porfirinas, que circulan en el organismo con la PAH.  Las pruebas bioquímicas se recomiendan durante un ataque o justo después del mismo, cuando los niveles de ALA y PBG son todavía elevados.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3/28/2022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3/28/2022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3/28/2022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3/28/2022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‹N›</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3/28/2022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3/28/2022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3/28/2022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‹N›</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3/28/2022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3/28/2022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3/28/2022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‹N›</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3/28/2022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3/28/2022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‹N›</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3/28/2022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3/28/2022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3/28/2022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‹N›</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03/Herramienta-de-seguimiento-familiar-PAH.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www.porfiria.org/" TargetMode="External"/><Relationship Id="rId3" Type="http://schemas.openxmlformats.org/officeDocument/2006/relationships/hyperlink" Target="https://www.gpac-porphyria.org/" TargetMode="External"/><Relationship Id="rId7" Type="http://schemas.openxmlformats.org/officeDocument/2006/relationships/hyperlink" Target="https://www.livingwithporphyria.eu/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png"/><Relationship Id="rId10" Type="http://schemas.openxmlformats.org/officeDocument/2006/relationships/image" Target="../media/image58.png"/><Relationship Id="rId4" Type="http://schemas.openxmlformats.org/officeDocument/2006/relationships/image" Target="../media/image57.jpg"/><Relationship Id="rId9" Type="http://schemas.openxmlformats.org/officeDocument/2006/relationships/hyperlink" Target="http://www.porphyria.org.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es-ES" sz="2800" dirty="0">
                <a:solidFill>
                  <a:schemeClr val="bg1"/>
                </a:solidFill>
              </a:rPr>
              <a:t>La importancia de las pruebas genéticas familiares para la porfiria aguda hepática (PAH)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2189958" cy="276999"/>
          </a:xfrm>
          <a:prstGeom prst="rect">
            <a:avLst/>
          </a:prstGeom>
          <a:noFill/>
        </p:spPr>
        <p:txBody>
          <a:bodyPr wrap="none" rtlCol="0">
            <a:spAutoFit/>
          </a:bodyPr>
          <a:lstStyle/>
          <a:p>
            <a:r>
              <a:rPr lang="es-ES" sz="1200" dirty="0">
                <a:solidFill>
                  <a:srgbClr val="68365E"/>
                </a:solidFill>
              </a:rPr>
              <a:t>AS1-ESP-00095 - Marzo </a:t>
            </a:r>
            <a:r>
              <a:rPr lang="es-ES" sz="1200">
                <a:solidFill>
                  <a:srgbClr val="68365E"/>
                </a:solidFill>
              </a:rPr>
              <a:t>de 2022</a:t>
            </a:r>
            <a:endParaRPr lang="es-ES" sz="1200" dirty="0">
              <a:solidFill>
                <a:srgbClr val="68365E"/>
              </a:solidFill>
            </a:endParaRP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2673361" cy="243785"/>
          </a:xfrm>
          <a:prstGeom prst="rect">
            <a:avLst/>
          </a:prstGeom>
          <a:noFill/>
        </p:spPr>
        <p:txBody>
          <a:bodyPr wrap="none" rtlCol="0">
            <a:spAutoFit/>
          </a:bodyPr>
          <a:lstStyle/>
          <a:p>
            <a:pPr>
              <a:lnSpc>
                <a:spcPct val="80000"/>
              </a:lnSpc>
            </a:pPr>
            <a:r>
              <a:rPr lang="es-ES" sz="1200" dirty="0">
                <a:solidFill>
                  <a:srgbClr val="68365E"/>
                </a:solidFill>
              </a:rPr>
              <a:t>Isabelle, paciente y miembro de AFMAP</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8997952" y="3490082"/>
            <a:ext cx="2011256" cy="276999"/>
          </a:xfrm>
          <a:prstGeom prst="rect">
            <a:avLst/>
          </a:prstGeom>
        </p:spPr>
        <p:txBody>
          <a:bodyPr wrap="none">
            <a:spAutoFit/>
          </a:bodyPr>
          <a:lstStyle/>
          <a:p>
            <a:pPr algn="ctr"/>
            <a:r>
              <a:rPr lang="es-ES" sz="1200" dirty="0">
                <a:solidFill>
                  <a:schemeClr val="tx2"/>
                </a:solidFill>
              </a:rPr>
              <a:t>Patrocinado y financiado por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787254" y="4318360"/>
            <a:ext cx="2550185" cy="461665"/>
          </a:xfrm>
          <a:prstGeom prst="rect">
            <a:avLst/>
          </a:prstGeom>
        </p:spPr>
        <p:txBody>
          <a:bodyPr wrap="none">
            <a:spAutoFit/>
          </a:bodyPr>
          <a:lstStyle/>
          <a:p>
            <a:pPr algn="ctr"/>
            <a:r>
              <a:rPr lang="es-ES" sz="1200" dirty="0">
                <a:solidFill>
                  <a:schemeClr val="tx2"/>
                </a:solidFill>
              </a:rPr>
              <a:t>www.livingwithporphyria.eu</a:t>
            </a:r>
          </a:p>
          <a:p>
            <a:pPr algn="ctr"/>
            <a:r>
              <a:rPr lang="es-ES" sz="1200" dirty="0">
                <a:solidFill>
                  <a:schemeClr val="tx2"/>
                </a:solidFill>
              </a:rPr>
              <a:t>Patrocinado y financiado por Alnylam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138773"/>
          </a:xfrm>
          <a:prstGeom prst="rect">
            <a:avLst/>
          </a:prstGeom>
          <a:noFill/>
        </p:spPr>
        <p:txBody>
          <a:bodyPr wrap="square" rtlCol="0">
            <a:spAutoFit/>
          </a:bodyPr>
          <a:lstStyle/>
          <a:p>
            <a:r>
              <a:rPr lang="es-ES" sz="1050" b="1" dirty="0" err="1">
                <a:solidFill>
                  <a:srgbClr val="1B9AB2"/>
                </a:solidFill>
              </a:rPr>
              <a:t>Alnylam</a:t>
            </a:r>
            <a:r>
              <a:rPr lang="es-ES" sz="1050" b="1" dirty="0">
                <a:solidFill>
                  <a:srgbClr val="1B9AB2"/>
                </a:solidFill>
              </a:rPr>
              <a:t> </a:t>
            </a:r>
            <a:r>
              <a:rPr lang="es-ES" sz="1050" b="1" dirty="0" err="1">
                <a:solidFill>
                  <a:srgbClr val="1B9AB2"/>
                </a:solidFill>
              </a:rPr>
              <a:t>Pharmaceuticals</a:t>
            </a:r>
            <a:r>
              <a:rPr lang="es-ES" sz="1050" b="1" dirty="0">
                <a:solidFill>
                  <a:srgbClr val="1B9AB2"/>
                </a:solidFill>
              </a:rPr>
              <a:t> es responsable de la financiación y el contenido de este artículo. </a:t>
            </a:r>
          </a:p>
          <a:p>
            <a:r>
              <a:rPr lang="es-ES" sz="950" dirty="0">
                <a:solidFill>
                  <a:srgbClr val="1B9AB2"/>
                </a:solidFill>
              </a:rPr>
              <a:t>Este documento está dirigido al público en general en Europa, Oriente Medio y África con el fin de promover la salud, prevenir la enfermedad y ofrecer consejo para ayudar a comprender el desarrollo de la enfermedad y ayudar a mejorar la calidad de vida. Nada en este artículo implica asesoramiento médico personalizado. Se recomienda a las personas que consulten a su médico u otro profesional sanitario adecuado para que realicen un diagnóstico y tratamiento correcto de la enfermedad. Todas las ilustraciones son propiedad de </a:t>
            </a:r>
            <a:r>
              <a:rPr lang="es-ES" sz="950" dirty="0" err="1">
                <a:solidFill>
                  <a:srgbClr val="1B9AB2"/>
                </a:solidFill>
              </a:rPr>
              <a:t>Alnylam</a:t>
            </a:r>
            <a:r>
              <a:rPr lang="es-ES" sz="950" dirty="0">
                <a:solidFill>
                  <a:srgbClr val="1B9AB2"/>
                </a:solidFill>
              </a:rPr>
              <a:t>. No se incluye ninguna información sobre los productos medicinales de </a:t>
            </a:r>
            <a:r>
              <a:rPr lang="es-ES" sz="950" dirty="0" err="1">
                <a:solidFill>
                  <a:srgbClr val="1B9AB2"/>
                </a:solidFill>
              </a:rPr>
              <a:t>Alnylam</a:t>
            </a:r>
            <a:r>
              <a:rPr lang="es-ES" sz="950" dirty="0">
                <a:solidFill>
                  <a:srgbClr val="1B9AB2"/>
                </a:solidFill>
              </a:rPr>
              <a:t> en este material. Se ha recibido consentimiento de cada paciente y cuidador que se presenta en esta presentación.</a:t>
            </a:r>
          </a:p>
        </p:txBody>
      </p:sp>
      <p:pic>
        <p:nvPicPr>
          <p:cNvPr id="4" name="Picture 3"/>
          <p:cNvPicPr>
            <a:picLocks noChangeAspect="1"/>
          </p:cNvPicPr>
          <p:nvPr/>
        </p:nvPicPr>
        <p:blipFill rotWithShape="1">
          <a:blip r:embed="rId6"/>
          <a:srcRect l="202" r="26057"/>
          <a:stretch/>
        </p:blipFill>
        <p:spPr>
          <a:xfrm>
            <a:off x="5626520" y="3224947"/>
            <a:ext cx="2065752"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es-ES" sz="2000" b="1" dirty="0">
                <a:solidFill>
                  <a:srgbClr val="621C64"/>
                </a:solidFill>
                <a:latin typeface="Arial" panose="020B0604020202020204" pitchFamily="34" charset="0"/>
                <a:cs typeface="Arial" panose="020B0604020202020204" pitchFamily="34" charset="0"/>
              </a:rPr>
              <a:t>PORFIRIA</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53957"/>
            <a:ext cx="2034363" cy="292388"/>
          </a:xfrm>
          <a:prstGeom prst="rect">
            <a:avLst/>
          </a:prstGeom>
          <a:noFill/>
        </p:spPr>
        <p:txBody>
          <a:bodyPr wrap="square" rtlCol="0">
            <a:spAutoFit/>
          </a:bodyPr>
          <a:lstStyle/>
          <a:p>
            <a:r>
              <a:rPr lang="es-ES" sz="1300" i="1" dirty="0">
                <a:solidFill>
                  <a:srgbClr val="0ABFD8"/>
                </a:solidFill>
                <a:latin typeface="Arial" panose="020B0604020202020204" pitchFamily="34" charset="0"/>
                <a:cs typeface="Arial" panose="020B0604020202020204" pitchFamily="34" charset="0"/>
              </a:rPr>
              <a:t>Vivir con</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334808" y="4053272"/>
            <a:ext cx="1474767" cy="238527"/>
          </a:xfrm>
          <a:prstGeom prst="rect">
            <a:avLst/>
          </a:prstGeom>
          <a:noFill/>
        </p:spPr>
        <p:txBody>
          <a:bodyPr wrap="square" rtlCol="0">
            <a:spAutoFit/>
          </a:bodyPr>
          <a:lstStyle/>
          <a:p>
            <a:pPr algn="ctr"/>
            <a:r>
              <a:rPr lang="es-ES" sz="950" dirty="0">
                <a:solidFill>
                  <a:schemeClr val="bg1">
                    <a:lumMod val="50000"/>
                  </a:schemeClr>
                </a:solidFill>
                <a:latin typeface="Arial" panose="020B0604020202020204" pitchFamily="34" charset="0"/>
                <a:cs typeface="Arial" panose="020B0604020202020204" pitchFamily="34" charset="0"/>
              </a:rPr>
              <a:t>porfiria aguda hepática</a:t>
            </a:r>
          </a:p>
        </p:txBody>
      </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s-ES"/>
              <a:t>PAH y pruebas genéticas</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315200" algn="l"/>
              </a:tabLst>
              <a:defRPr/>
            </a:pPr>
            <a:r>
              <a:rPr lang="es-ES" sz="800" dirty="0">
                <a:solidFill>
                  <a:srgbClr val="E7E6E6">
                    <a:lumMod val="50000"/>
                  </a:srgbClr>
                </a:solidFill>
              </a:rPr>
              <a:t>PAH: porfiria aguda hepática	No se incluye ninguna información sobre los productos medicinales de </a:t>
            </a:r>
            <a:r>
              <a:rPr lang="es-ES" sz="800" dirty="0" err="1">
                <a:solidFill>
                  <a:srgbClr val="E7E6E6">
                    <a:lumMod val="50000"/>
                  </a:srgbClr>
                </a:solidFill>
              </a:rPr>
              <a:t>Alnylam</a:t>
            </a:r>
            <a:r>
              <a:rPr lang="es-ES" sz="800" dirty="0">
                <a:solidFill>
                  <a:srgbClr val="E7E6E6">
                    <a:lumMod val="50000"/>
                  </a:srgbClr>
                </a:solidFill>
              </a:rPr>
              <a:t> en este material. </a:t>
            </a:r>
          </a:p>
          <a:p>
            <a:pPr marL="228600" lvl="0" indent="-228600">
              <a:buFont typeface="+mj-lt"/>
              <a:buAutoNum type="arabicPeriod"/>
              <a:defRPr/>
            </a:pPr>
            <a:r>
              <a:rPr lang="es-ES" sz="800" dirty="0" err="1">
                <a:solidFill>
                  <a:srgbClr val="E7E6E6">
                    <a:lumMod val="50000"/>
                  </a:srgbClr>
                </a:solidFill>
              </a:rPr>
              <a:t>Bissell</a:t>
            </a:r>
            <a:r>
              <a:rPr lang="es-ES" sz="800" dirty="0">
                <a:solidFill>
                  <a:srgbClr val="E7E6E6">
                    <a:lumMod val="50000"/>
                  </a:srgbClr>
                </a:solidFill>
              </a:rPr>
              <a:t> DM &amp; Wang B. J C/,n </a:t>
            </a:r>
            <a:r>
              <a:rPr lang="es-ES" sz="800" dirty="0" err="1">
                <a:solidFill>
                  <a:srgbClr val="E7E6E6">
                    <a:lumMod val="50000"/>
                  </a:srgbClr>
                </a:solidFill>
              </a:rPr>
              <a:t>Transl</a:t>
            </a:r>
            <a:r>
              <a:rPr lang="es-ES" sz="800" dirty="0">
                <a:solidFill>
                  <a:srgbClr val="E7E6E6">
                    <a:lumMod val="50000"/>
                  </a:srgbClr>
                </a:solidFill>
              </a:rPr>
              <a:t> </a:t>
            </a:r>
            <a:r>
              <a:rPr lang="es-ES" sz="800" dirty="0" err="1">
                <a:solidFill>
                  <a:srgbClr val="E7E6E6">
                    <a:lumMod val="50000"/>
                  </a:srgbClr>
                </a:solidFill>
              </a:rPr>
              <a:t>Hepatol</a:t>
            </a:r>
            <a:r>
              <a:rPr lang="es-ES" sz="800" dirty="0">
                <a:solidFill>
                  <a:srgbClr val="E7E6E6">
                    <a:lumMod val="50000"/>
                  </a:srgbClr>
                </a:solidFill>
              </a:rPr>
              <a:t>. 2015 Mar,3(1):17-26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Balwani</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M, Wang B, Anderson KE, et al.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Acute</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hepatic</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porphyrias</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Recommendations</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for</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evaluation</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and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long-term</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management</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Hepatology</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2" y="598752"/>
            <a:ext cx="5089493"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cap="none" normalizeH="0" baseline="0" noProof="0">
                <a:ln>
                  <a:noFill/>
                </a:ln>
                <a:solidFill>
                  <a:srgbClr val="1B9AB2"/>
                </a:solidFill>
                <a:effectLst/>
                <a:uLnTx/>
                <a:uFillTx/>
                <a:latin typeface="Calibri"/>
                <a:ea typeface="+mn-ea"/>
                <a:cs typeface="+mn-cs"/>
              </a:rPr>
              <a:t>Prueba genética</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cap="none" normalizeH="0" baseline="0" noProof="0" dirty="0">
                <a:ln>
                  <a:noFill/>
                </a:ln>
                <a:solidFill>
                  <a:srgbClr val="0A0A0A"/>
                </a:solidFill>
                <a:effectLst/>
                <a:uLnTx/>
                <a:uFillTx/>
                <a:latin typeface="Calibri"/>
                <a:ea typeface="+mn-ea"/>
                <a:cs typeface="+mn-cs"/>
              </a:rPr>
              <a:t>Se analiza la sangre o la saliva para buscar un cambio genético de la PAH</a:t>
            </a:r>
            <a:r>
              <a:rPr kumimoji="0" lang="es-ES"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37334"/>
            <a:ext cx="5894629" cy="400110"/>
          </a:xfrm>
          <a:prstGeom prst="rect">
            <a:avLst/>
          </a:prstGeom>
          <a:noFill/>
        </p:spPr>
        <p:txBody>
          <a:bodyPr wrap="square" rtlCol="0">
            <a:spAutoFit/>
          </a:bodyPr>
          <a:lstStyle/>
          <a:p>
            <a:pPr lvl="0">
              <a:defRPr/>
            </a:pPr>
            <a:r>
              <a:rPr kumimoji="0" lang="es-ES" sz="2000" b="0" i="0" u="none" strike="noStrike" cap="none" normalizeH="0" baseline="0" noProof="0" dirty="0">
                <a:ln>
                  <a:noFill/>
                </a:ln>
                <a:solidFill>
                  <a:srgbClr val="0A0A0A"/>
                </a:solidFill>
                <a:effectLst/>
                <a:uLnTx/>
                <a:uFillTx/>
                <a:latin typeface="Calibri"/>
                <a:ea typeface="+mn-ea"/>
                <a:cs typeface="+mn-cs"/>
              </a:rPr>
              <a:t>Puede ayudar a informar quién estaría en riesgo de síntomas de PAH</a:t>
            </a:r>
            <a:r>
              <a:rPr lang="es-ES"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36048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0A0A0A"/>
                </a:solidFill>
                <a:latin typeface="Calibri"/>
                <a:ea typeface="+mn-ea"/>
                <a:cs typeface="+mn-cs"/>
              </a:rPr>
              <a:t>Se puede </a:t>
            </a:r>
            <a:r>
              <a:rPr kumimoji="0" lang="es-ES" sz="2000" b="0" i="0" u="none" strike="noStrike" cap="none" normalizeH="0" baseline="0" noProof="0" dirty="0">
                <a:ln>
                  <a:noFill/>
                </a:ln>
                <a:solidFill>
                  <a:srgbClr val="0A0A0A"/>
                </a:solidFill>
                <a:effectLst/>
                <a:uLnTx/>
                <a:uFillTx/>
                <a:latin typeface="Calibri"/>
                <a:ea typeface="+mn-ea"/>
                <a:cs typeface="+mn-cs"/>
              </a:rPr>
              <a:t>usar para confirmar el diagnóstico </a:t>
            </a:r>
            <a:r>
              <a:rPr lang="es-ES" sz="2000" dirty="0">
                <a:solidFill>
                  <a:srgbClr val="0A0A0A"/>
                </a:solidFill>
                <a:latin typeface="Calibri"/>
                <a:ea typeface="+mn-ea"/>
                <a:cs typeface="+mn-cs"/>
              </a:rPr>
              <a:t>y</a:t>
            </a:r>
            <a:r>
              <a:rPr kumimoji="0" lang="es-ES" sz="2000" b="0" i="0" u="none" strike="noStrike" cap="none" normalizeH="0" baseline="0" noProof="0" dirty="0">
                <a:ln>
                  <a:noFill/>
                </a:ln>
                <a:solidFill>
                  <a:srgbClr val="0A0A0A"/>
                </a:solidFill>
                <a:effectLst/>
                <a:uLnTx/>
                <a:uFillTx/>
                <a:latin typeface="Calibri"/>
                <a:ea typeface="+mn-ea"/>
                <a:cs typeface="+mn-cs"/>
              </a:rPr>
              <a:t> determinar el tipo específico de PAH</a:t>
            </a:r>
            <a:r>
              <a:rPr kumimoji="0" lang="es-ES" sz="2000" b="0" i="0" u="none" strike="noStrike" cap="none"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es-ES"/>
              <a:t>¿Por qué es útil tener un diagnóstico?</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254875" algn="l"/>
              </a:tabLst>
            </a:pPr>
            <a:r>
              <a:rPr lang="es-ES" sz="800" dirty="0">
                <a:solidFill>
                  <a:schemeClr val="tx1">
                    <a:lumMod val="50000"/>
                    <a:lumOff val="50000"/>
                  </a:schemeClr>
                </a:solidFill>
              </a:rPr>
              <a:t>	No se incluye ninguna información sobre los productos medicinales de </a:t>
            </a:r>
            <a:r>
              <a:rPr lang="es-ES" sz="800" dirty="0" err="1">
                <a:solidFill>
                  <a:schemeClr val="tx1">
                    <a:lumMod val="50000"/>
                    <a:lumOff val="50000"/>
                  </a:schemeClr>
                </a:solidFill>
              </a:rPr>
              <a:t>Alnylam</a:t>
            </a:r>
            <a:r>
              <a:rPr lang="es-ES" sz="800" dirty="0">
                <a:solidFill>
                  <a:schemeClr val="tx1">
                    <a:lumMod val="50000"/>
                    <a:lumOff val="50000"/>
                  </a:schemeClr>
                </a:solidFill>
              </a:rPr>
              <a:t> en este material. </a:t>
            </a:r>
          </a:p>
          <a:p>
            <a:pPr marL="228600" indent="-228600">
              <a:buFont typeface="+mj-lt"/>
              <a:buAutoNum type="arabicPeriod"/>
            </a:pPr>
            <a:r>
              <a:rPr lang="es-ES" sz="800" dirty="0" err="1">
                <a:solidFill>
                  <a:schemeClr val="tx1">
                    <a:lumMod val="50000"/>
                    <a:lumOff val="50000"/>
                  </a:schemeClr>
                </a:solidFill>
              </a:rPr>
              <a:t>Balwani</a:t>
            </a:r>
            <a:r>
              <a:rPr lang="es-ES" sz="800" dirty="0">
                <a:solidFill>
                  <a:schemeClr val="tx1">
                    <a:lumMod val="50000"/>
                    <a:lumOff val="50000"/>
                  </a:schemeClr>
                </a:solidFill>
              </a:rPr>
              <a:t> M, Wang B, Anderson KE, et al.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hepatic</a:t>
            </a:r>
            <a:r>
              <a:rPr lang="es-ES" sz="800" dirty="0">
                <a:solidFill>
                  <a:schemeClr val="tx1">
                    <a:lumMod val="50000"/>
                    <a:lumOff val="50000"/>
                  </a:schemeClr>
                </a:solidFill>
              </a:rPr>
              <a:t> </a:t>
            </a:r>
            <a:r>
              <a:rPr lang="es-ES" sz="800" dirty="0" err="1">
                <a:solidFill>
                  <a:schemeClr val="tx1">
                    <a:lumMod val="50000"/>
                    <a:lumOff val="50000"/>
                  </a:schemeClr>
                </a:solidFill>
              </a:rPr>
              <a:t>porphyrias</a:t>
            </a:r>
            <a:r>
              <a:rPr lang="es-ES" sz="800" dirty="0">
                <a:solidFill>
                  <a:schemeClr val="tx1">
                    <a:lumMod val="50000"/>
                    <a:lumOff val="50000"/>
                  </a:schemeClr>
                </a:solidFill>
              </a:rPr>
              <a:t>: </a:t>
            </a:r>
            <a:r>
              <a:rPr lang="es-ES" sz="800" dirty="0" err="1">
                <a:solidFill>
                  <a:schemeClr val="tx1">
                    <a:lumMod val="50000"/>
                    <a:lumOff val="50000"/>
                  </a:schemeClr>
                </a:solidFill>
              </a:rPr>
              <a:t>Recommendations</a:t>
            </a:r>
            <a:r>
              <a:rPr lang="es-ES" sz="800" dirty="0">
                <a:solidFill>
                  <a:schemeClr val="tx1">
                    <a:lumMod val="50000"/>
                    <a:lumOff val="50000"/>
                  </a:schemeClr>
                </a:solidFill>
              </a:rPr>
              <a:t> </a:t>
            </a:r>
            <a:r>
              <a:rPr lang="es-ES" sz="800" dirty="0" err="1">
                <a:solidFill>
                  <a:schemeClr val="tx1">
                    <a:lumMod val="50000"/>
                    <a:lumOff val="50000"/>
                  </a:schemeClr>
                </a:solidFill>
              </a:rPr>
              <a:t>for</a:t>
            </a:r>
            <a:r>
              <a:rPr lang="es-ES" sz="800" dirty="0">
                <a:solidFill>
                  <a:schemeClr val="tx1">
                    <a:lumMod val="50000"/>
                    <a:lumOff val="50000"/>
                  </a:schemeClr>
                </a:solidFill>
              </a:rPr>
              <a:t> </a:t>
            </a:r>
            <a:r>
              <a:rPr lang="es-ES" sz="800" dirty="0" err="1">
                <a:solidFill>
                  <a:schemeClr val="tx1">
                    <a:lumMod val="50000"/>
                    <a:lumOff val="50000"/>
                  </a:schemeClr>
                </a:solidFill>
              </a:rPr>
              <a:t>evaluation</a:t>
            </a:r>
            <a:r>
              <a:rPr lang="es-ES" sz="800" dirty="0">
                <a:solidFill>
                  <a:schemeClr val="tx1">
                    <a:lumMod val="50000"/>
                    <a:lumOff val="50000"/>
                  </a:schemeClr>
                </a:solidFill>
              </a:rPr>
              <a:t> and </a:t>
            </a:r>
            <a:r>
              <a:rPr lang="es-ES" sz="800" dirty="0" err="1">
                <a:solidFill>
                  <a:schemeClr val="tx1">
                    <a:lumMod val="50000"/>
                    <a:lumOff val="50000"/>
                  </a:schemeClr>
                </a:solidFill>
              </a:rPr>
              <a:t>long-term</a:t>
            </a:r>
            <a:r>
              <a:rPr lang="es-ES" sz="800" dirty="0">
                <a:solidFill>
                  <a:schemeClr val="tx1">
                    <a:lumMod val="50000"/>
                    <a:lumOff val="50000"/>
                  </a:schemeClr>
                </a:solidFill>
              </a:rPr>
              <a:t> </a:t>
            </a:r>
            <a:r>
              <a:rPr lang="es-ES" sz="800" dirty="0" err="1">
                <a:solidFill>
                  <a:schemeClr val="tx1">
                    <a:lumMod val="50000"/>
                    <a:lumOff val="50000"/>
                  </a:schemeClr>
                </a:solidFill>
              </a:rPr>
              <a:t>management</a:t>
            </a:r>
            <a:r>
              <a:rPr lang="es-ES" sz="800" dirty="0">
                <a:solidFill>
                  <a:schemeClr val="tx1">
                    <a:lumMod val="50000"/>
                    <a:lumOff val="50000"/>
                  </a:schemeClr>
                </a:solidFill>
              </a:rPr>
              <a:t>. </a:t>
            </a:r>
            <a:r>
              <a:rPr lang="es-ES" sz="800" dirty="0" err="1">
                <a:solidFill>
                  <a:schemeClr val="tx1">
                    <a:lumMod val="50000"/>
                    <a:lumOff val="50000"/>
                  </a:schemeClr>
                </a:solidFill>
              </a:rPr>
              <a:t>Hepatology</a:t>
            </a:r>
            <a:r>
              <a:rPr lang="es-ES" sz="800" dirty="0">
                <a:solidFill>
                  <a:schemeClr val="tx1">
                    <a:lumMod val="50000"/>
                    <a:lumOff val="50000"/>
                  </a:schemeClr>
                </a:solidFill>
              </a:rPr>
              <a:t>. 2017;66(4):1314-1322. doi:10.1002/hep.29313</a:t>
            </a:r>
          </a:p>
          <a:p>
            <a:pPr marL="228600" indent="-228600">
              <a:buFont typeface="+mj-lt"/>
              <a:buAutoNum type="arabicPeriod"/>
            </a:pPr>
            <a:r>
              <a:rPr lang="es-ES" sz="800" dirty="0">
                <a:solidFill>
                  <a:schemeClr val="tx1">
                    <a:lumMod val="50000"/>
                    <a:lumOff val="50000"/>
                  </a:schemeClr>
                </a:solidFill>
              </a:rPr>
              <a:t>Anderson KE, </a:t>
            </a:r>
            <a:r>
              <a:rPr lang="es-ES" sz="800" dirty="0" err="1">
                <a:solidFill>
                  <a:schemeClr val="tx1">
                    <a:lumMod val="50000"/>
                    <a:lumOff val="50000"/>
                  </a:schemeClr>
                </a:solidFill>
              </a:rPr>
              <a:t>Bloomer</a:t>
            </a:r>
            <a:r>
              <a:rPr lang="es-ES" sz="800" dirty="0">
                <a:solidFill>
                  <a:schemeClr val="tx1">
                    <a:lumMod val="50000"/>
                    <a:lumOff val="50000"/>
                  </a:schemeClr>
                </a:solidFill>
              </a:rPr>
              <a:t> JR, </a:t>
            </a:r>
            <a:r>
              <a:rPr lang="es-ES" sz="800" dirty="0" err="1">
                <a:solidFill>
                  <a:schemeClr val="tx1">
                    <a:lumMod val="50000"/>
                    <a:lumOff val="50000"/>
                  </a:schemeClr>
                </a:solidFill>
              </a:rPr>
              <a:t>Bonkovsky</a:t>
            </a:r>
            <a:r>
              <a:rPr lang="es-ES" sz="800" dirty="0">
                <a:solidFill>
                  <a:schemeClr val="tx1">
                    <a:lumMod val="50000"/>
                    <a:lumOff val="50000"/>
                  </a:schemeClr>
                </a:solidFill>
              </a:rPr>
              <a:t> HL, et al. </a:t>
            </a:r>
            <a:r>
              <a:rPr lang="es-ES" sz="800" dirty="0" err="1">
                <a:solidFill>
                  <a:schemeClr val="tx1">
                    <a:lumMod val="50000"/>
                    <a:lumOff val="50000"/>
                  </a:schemeClr>
                </a:solidFill>
              </a:rPr>
              <a:t>Recommendations</a:t>
            </a:r>
            <a:r>
              <a:rPr lang="es-ES" sz="800" dirty="0">
                <a:solidFill>
                  <a:schemeClr val="tx1">
                    <a:lumMod val="50000"/>
                    <a:lumOff val="50000"/>
                  </a:schemeClr>
                </a:solidFill>
              </a:rPr>
              <a:t> </a:t>
            </a:r>
            <a:r>
              <a:rPr lang="es-ES" sz="800" dirty="0" err="1">
                <a:solidFill>
                  <a:schemeClr val="tx1">
                    <a:lumMod val="50000"/>
                    <a:lumOff val="50000"/>
                  </a:schemeClr>
                </a:solidFill>
              </a:rPr>
              <a:t>for</a:t>
            </a:r>
            <a:r>
              <a:rPr lang="es-ES" sz="800" dirty="0">
                <a:solidFill>
                  <a:schemeClr val="tx1">
                    <a:lumMod val="50000"/>
                    <a:lumOff val="50000"/>
                  </a:schemeClr>
                </a:solidFill>
              </a:rPr>
              <a:t> </a:t>
            </a:r>
            <a:r>
              <a:rPr lang="es-ES" sz="800" dirty="0" err="1">
                <a:solidFill>
                  <a:schemeClr val="tx1">
                    <a:lumMod val="50000"/>
                    <a:lumOff val="50000"/>
                  </a:schemeClr>
                </a:solidFill>
              </a:rPr>
              <a:t>the</a:t>
            </a:r>
            <a:r>
              <a:rPr lang="es-ES" sz="800" dirty="0">
                <a:solidFill>
                  <a:schemeClr val="tx1">
                    <a:lumMod val="50000"/>
                    <a:lumOff val="50000"/>
                  </a:schemeClr>
                </a:solidFill>
              </a:rPr>
              <a:t> diagnosis and </a:t>
            </a:r>
            <a:r>
              <a:rPr lang="es-ES" sz="800" dirty="0" err="1">
                <a:solidFill>
                  <a:schemeClr val="tx1">
                    <a:lumMod val="50000"/>
                    <a:lumOff val="50000"/>
                  </a:schemeClr>
                </a:solidFill>
              </a:rPr>
              <a:t>treatment</a:t>
            </a:r>
            <a:r>
              <a:rPr lang="es-ES" sz="800" dirty="0">
                <a:solidFill>
                  <a:schemeClr val="tx1">
                    <a:lumMod val="50000"/>
                    <a:lumOff val="50000"/>
                  </a:schemeClr>
                </a:solidFill>
              </a:rPr>
              <a:t> </a:t>
            </a:r>
            <a:r>
              <a:rPr lang="es-ES" sz="800" dirty="0" err="1">
                <a:solidFill>
                  <a:schemeClr val="tx1">
                    <a:lumMod val="50000"/>
                    <a:lumOff val="50000"/>
                  </a:schemeClr>
                </a:solidFill>
              </a:rPr>
              <a:t>of</a:t>
            </a:r>
            <a:r>
              <a:rPr lang="es-ES" sz="800" dirty="0">
                <a:solidFill>
                  <a:schemeClr val="tx1">
                    <a:lumMod val="50000"/>
                    <a:lumOff val="50000"/>
                  </a:schemeClr>
                </a:solidFill>
              </a:rPr>
              <a:t> </a:t>
            </a:r>
            <a:r>
              <a:rPr lang="es-ES" sz="800" dirty="0" err="1">
                <a:solidFill>
                  <a:schemeClr val="tx1">
                    <a:lumMod val="50000"/>
                    <a:lumOff val="50000"/>
                  </a:schemeClr>
                </a:solidFill>
              </a:rPr>
              <a:t>the</a:t>
            </a:r>
            <a:r>
              <a:rPr lang="es-ES" sz="800" dirty="0">
                <a:solidFill>
                  <a:schemeClr val="tx1">
                    <a:lumMod val="50000"/>
                    <a:lumOff val="50000"/>
                  </a:schemeClr>
                </a:solidFill>
              </a:rPr>
              <a:t>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porphyrias</a:t>
            </a:r>
            <a:r>
              <a:rPr lang="es-ES" sz="800" dirty="0">
                <a:solidFill>
                  <a:schemeClr val="tx1">
                    <a:lumMod val="50000"/>
                    <a:lumOff val="50000"/>
                  </a:schemeClr>
                </a:solidFill>
              </a:rPr>
              <a:t> [</a:t>
            </a:r>
            <a:r>
              <a:rPr lang="es-ES" sz="800" dirty="0" err="1">
                <a:solidFill>
                  <a:schemeClr val="tx1">
                    <a:lumMod val="50000"/>
                    <a:lumOff val="50000"/>
                  </a:schemeClr>
                </a:solidFill>
              </a:rPr>
              <a:t>published</a:t>
            </a:r>
            <a:r>
              <a:rPr lang="es-ES" sz="800" dirty="0">
                <a:solidFill>
                  <a:schemeClr val="tx1">
                    <a:lumMod val="50000"/>
                    <a:lumOff val="50000"/>
                  </a:schemeClr>
                </a:solidFill>
              </a:rPr>
              <a:t> </a:t>
            </a:r>
            <a:r>
              <a:rPr lang="es-ES" sz="800" dirty="0" err="1">
                <a:solidFill>
                  <a:schemeClr val="tx1">
                    <a:lumMod val="50000"/>
                    <a:lumOff val="50000"/>
                  </a:schemeClr>
                </a:solidFill>
              </a:rPr>
              <a:t>correction</a:t>
            </a:r>
            <a:r>
              <a:rPr lang="es-ES" sz="800" dirty="0">
                <a:solidFill>
                  <a:schemeClr val="tx1">
                    <a:lumMod val="50000"/>
                    <a:lumOff val="50000"/>
                  </a:schemeClr>
                </a:solidFill>
              </a:rPr>
              <a:t> </a:t>
            </a:r>
            <a:r>
              <a:rPr lang="es-ES" sz="800" dirty="0" err="1">
                <a:solidFill>
                  <a:schemeClr val="tx1">
                    <a:lumMod val="50000"/>
                    <a:lumOff val="50000"/>
                  </a:schemeClr>
                </a:solidFill>
              </a:rPr>
              <a:t>appears</a:t>
            </a:r>
            <a:r>
              <a:rPr lang="es-ES" sz="800" dirty="0">
                <a:solidFill>
                  <a:schemeClr val="tx1">
                    <a:lumMod val="50000"/>
                    <a:lumOff val="50000"/>
                  </a:schemeClr>
                </a:solidFill>
              </a:rPr>
              <a:t> in Ann </a:t>
            </a:r>
            <a:r>
              <a:rPr lang="es-ES" sz="800" dirty="0" err="1">
                <a:solidFill>
                  <a:schemeClr val="tx1">
                    <a:lumMod val="50000"/>
                    <a:lumOff val="50000"/>
                  </a:schemeClr>
                </a:solidFill>
              </a:rPr>
              <a:t>Intern</a:t>
            </a:r>
            <a:r>
              <a:rPr lang="es-ES" sz="800" dirty="0">
                <a:solidFill>
                  <a:schemeClr val="tx1">
                    <a:lumMod val="50000"/>
                    <a:lumOff val="50000"/>
                  </a:schemeClr>
                </a:solidFill>
              </a:rPr>
              <a:t> </a:t>
            </a:r>
            <a:r>
              <a:rPr lang="es-ES" sz="800" dirty="0" err="1">
                <a:solidFill>
                  <a:schemeClr val="tx1">
                    <a:lumMod val="50000"/>
                    <a:lumOff val="50000"/>
                  </a:schemeClr>
                </a:solidFill>
              </a:rPr>
              <a:t>Med</a:t>
            </a:r>
            <a:r>
              <a:rPr lang="es-ES" sz="800" dirty="0">
                <a:solidFill>
                  <a:schemeClr val="tx1">
                    <a:lumMod val="50000"/>
                    <a:lumOff val="50000"/>
                  </a:schemeClr>
                </a:solidFill>
              </a:rPr>
              <a:t>. 2005 </a:t>
            </a:r>
            <a:r>
              <a:rPr lang="es-ES" sz="800" dirty="0" err="1">
                <a:solidFill>
                  <a:schemeClr val="tx1">
                    <a:lumMod val="50000"/>
                    <a:lumOff val="50000"/>
                  </a:schemeClr>
                </a:solidFill>
              </a:rPr>
              <a:t>Aug</a:t>
            </a:r>
            <a:r>
              <a:rPr lang="es-ES" sz="800" dirty="0">
                <a:solidFill>
                  <a:schemeClr val="tx1">
                    <a:lumMod val="50000"/>
                    <a:lumOff val="50000"/>
                  </a:schemeClr>
                </a:solidFill>
              </a:rPr>
              <a:t> 16;143(4):316]. Ann </a:t>
            </a:r>
            <a:r>
              <a:rPr lang="es-ES" sz="800" dirty="0" err="1">
                <a:solidFill>
                  <a:schemeClr val="tx1">
                    <a:lumMod val="50000"/>
                    <a:lumOff val="50000"/>
                  </a:schemeClr>
                </a:solidFill>
              </a:rPr>
              <a:t>Intern</a:t>
            </a:r>
            <a:r>
              <a:rPr lang="es-ES" sz="800" dirty="0">
                <a:solidFill>
                  <a:schemeClr val="tx1">
                    <a:lumMod val="50000"/>
                    <a:lumOff val="50000"/>
                  </a:schemeClr>
                </a:solidFill>
              </a:rPr>
              <a:t> </a:t>
            </a:r>
            <a:r>
              <a:rPr lang="es-ES" sz="800" dirty="0" err="1">
                <a:solidFill>
                  <a:schemeClr val="tx1">
                    <a:lumMod val="50000"/>
                    <a:lumOff val="50000"/>
                  </a:schemeClr>
                </a:solidFill>
              </a:rPr>
              <a:t>Med</a:t>
            </a:r>
            <a:r>
              <a:rPr lang="es-ES" sz="800" dirty="0">
                <a:solidFill>
                  <a:schemeClr val="tx1">
                    <a:lumMod val="50000"/>
                    <a:lumOff val="50000"/>
                  </a:schemeClr>
                </a:solidFill>
              </a:rPr>
              <a:t>.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13692"/>
            <a:ext cx="7634487"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1107996"/>
          </a:xfrm>
          <a:prstGeom prst="rect">
            <a:avLst/>
          </a:prstGeom>
          <a:noFill/>
        </p:spPr>
        <p:txBody>
          <a:bodyPr wrap="square" rtlCol="0">
            <a:spAutoFit/>
          </a:bodyPr>
          <a:lstStyle/>
          <a:p>
            <a:pPr marL="0" lvl="1" algn="ctr"/>
            <a:r>
              <a:rPr lang="es-ES" sz="2200" dirty="0"/>
              <a:t>Tener un diagnóstico puede ayudar a evitar </a:t>
            </a:r>
            <a:br>
              <a:rPr lang="es-ES" sz="2200" dirty="0"/>
            </a:br>
            <a:r>
              <a:rPr lang="es-ES" sz="2200" dirty="0"/>
              <a:t>los desencadenantes.</a:t>
            </a:r>
            <a:r>
              <a:rPr lang="es-ES" sz="2200" baseline="30000" dirty="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46550"/>
          </a:xfrm>
          <a:prstGeom prst="rect">
            <a:avLst/>
          </a:prstGeom>
          <a:noFill/>
        </p:spPr>
        <p:txBody>
          <a:bodyPr wrap="square" rtlCol="0">
            <a:spAutoFit/>
          </a:bodyPr>
          <a:lstStyle/>
          <a:p>
            <a:pPr marL="0" lvl="1" algn="ctr"/>
            <a:r>
              <a:rPr lang="es-ES" sz="2200"/>
              <a:t>Puede ayudar a recibir un tratamiento adecuado y a tiempo para los síntomas, si estos se desarrollan.</a:t>
            </a:r>
            <a:r>
              <a:rPr lang="es-ES" sz="2200" baseline="3000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446550"/>
          </a:xfrm>
          <a:prstGeom prst="rect">
            <a:avLst/>
          </a:prstGeom>
          <a:noFill/>
        </p:spPr>
        <p:txBody>
          <a:bodyPr wrap="square" rtlCol="0">
            <a:spAutoFit/>
          </a:bodyPr>
          <a:lstStyle/>
          <a:p>
            <a:pPr marL="0" lvl="1" algn="ctr"/>
            <a:r>
              <a:rPr lang="es-ES" sz="2200" dirty="0"/>
              <a:t>Le permite informar </a:t>
            </a:r>
            <a:br>
              <a:rPr lang="es-ES" sz="2200" dirty="0"/>
            </a:br>
            <a:r>
              <a:rPr lang="es-ES" sz="2200" dirty="0"/>
              <a:t>a los familiares y animarles a realizarse pruebas genéticas.</a:t>
            </a:r>
            <a:r>
              <a:rPr lang="es-ES" sz="2200" baseline="30000" dirty="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es-ES"/>
              <a:t>Pruebas genéticas: Si lo hubiera sabido antes...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369332"/>
          </a:xfrm>
          <a:prstGeom prst="rect">
            <a:avLst/>
          </a:prstGeom>
          <a:noFill/>
        </p:spPr>
        <p:txBody>
          <a:bodyPr wrap="square" rtlCol="0">
            <a:spAutoFit/>
          </a:bodyPr>
          <a:lstStyle/>
          <a:p>
            <a:pPr algn="r"/>
            <a:r>
              <a:rPr lang="es-ES" dirty="0">
                <a:solidFill>
                  <a:srgbClr val="2F7660"/>
                </a:solidFill>
              </a:rPr>
              <a:t>– </a:t>
            </a:r>
            <a:r>
              <a:rPr lang="es-ES" sz="1400" dirty="0">
                <a:solidFill>
                  <a:srgbClr val="2F7660"/>
                </a:solidFill>
              </a:rPr>
              <a:t>Alicia, paciente y miembro de la asociación inglesa de pacientes BPA</a:t>
            </a:r>
            <a:endParaRPr lang="en-US" sz="1400"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9006088"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7" y="1909804"/>
            <a:ext cx="6320150" cy="2862322"/>
          </a:xfrm>
          <a:prstGeom prst="rect">
            <a:avLst/>
          </a:prstGeom>
          <a:noFill/>
        </p:spPr>
        <p:txBody>
          <a:bodyPr wrap="square" rtlCol="0">
            <a:spAutoFit/>
          </a:bodyPr>
          <a:lstStyle/>
          <a:p>
            <a:r>
              <a:rPr lang="es-ES" sz="3600" dirty="0">
                <a:solidFill>
                  <a:schemeClr val="accent2">
                    <a:lumMod val="50000"/>
                  </a:schemeClr>
                </a:solidFill>
              </a:rPr>
              <a:t>De haber estado claro que tenía una </a:t>
            </a:r>
            <a:r>
              <a:rPr lang="es-ES" sz="3600" dirty="0">
                <a:solidFill>
                  <a:srgbClr val="2F7660"/>
                </a:solidFill>
              </a:rPr>
              <a:t>predisposición</a:t>
            </a:r>
            <a:r>
              <a:rPr lang="es-ES" sz="3600" dirty="0">
                <a:solidFill>
                  <a:schemeClr val="accent2">
                    <a:lumMod val="50000"/>
                  </a:schemeClr>
                </a:solidFill>
              </a:rPr>
              <a:t> genética a </a:t>
            </a:r>
            <a:br>
              <a:rPr lang="es-ES" sz="3600" dirty="0">
                <a:solidFill>
                  <a:schemeClr val="accent2">
                    <a:lumMod val="50000"/>
                  </a:schemeClr>
                </a:solidFill>
              </a:rPr>
            </a:br>
            <a:r>
              <a:rPr lang="es-ES" sz="3600" dirty="0">
                <a:solidFill>
                  <a:schemeClr val="accent2">
                    <a:lumMod val="50000"/>
                  </a:schemeClr>
                </a:solidFill>
              </a:rPr>
              <a:t>la porfiria, podría haber evitado la medicación que me produjo </a:t>
            </a:r>
            <a:br>
              <a:rPr lang="es-ES" sz="3600" dirty="0">
                <a:solidFill>
                  <a:schemeClr val="accent2">
                    <a:lumMod val="50000"/>
                  </a:schemeClr>
                </a:solidFill>
              </a:rPr>
            </a:br>
            <a:r>
              <a:rPr lang="es-ES" sz="3600" dirty="0">
                <a:solidFill>
                  <a:schemeClr val="accent2">
                    <a:lumMod val="50000"/>
                  </a:schemeClr>
                </a:solidFill>
              </a:rPr>
              <a:t>el primer ataque…</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es-ES" sz="800">
                <a:solidFill>
                  <a:schemeClr val="bg2">
                    <a:lumMod val="50000"/>
                  </a:schemeClr>
                </a:solidFill>
              </a:rPr>
              <a:t>PAH: porfiria aguda hepática</a:t>
            </a:r>
          </a:p>
          <a:p>
            <a:pPr>
              <a:spcAft>
                <a:spcPts val="300"/>
              </a:spcAft>
            </a:pPr>
            <a:r>
              <a:rPr lang="es-ES" sz="800">
                <a:solidFill>
                  <a:schemeClr val="bg2">
                    <a:lumMod val="50000"/>
                  </a:schemeClr>
                </a:solidFill>
              </a:rPr>
              <a:t>No se incluye ninguna información sobre los productos medicinales de Alnylam en este material.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es-ES"/>
              <a:t>¿Quién debería considerar hacerse pruebas genéticas?</a:t>
            </a:r>
            <a:r>
              <a:rPr lang="es-ES" b="0" baseline="3000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315200" algn="l"/>
              </a:tabLst>
            </a:pPr>
            <a:r>
              <a:rPr lang="es-ES" sz="800" dirty="0">
                <a:solidFill>
                  <a:schemeClr val="bg2">
                    <a:lumMod val="50000"/>
                  </a:schemeClr>
                </a:solidFill>
              </a:rPr>
              <a:t> 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a:solidFill>
                  <a:schemeClr val="bg2">
                    <a:lumMod val="50000"/>
                  </a:schemeClr>
                </a:solidFill>
              </a:rPr>
              <a:t>Anderson KE, </a:t>
            </a:r>
            <a:r>
              <a:rPr lang="es-ES" sz="800" dirty="0" err="1">
                <a:solidFill>
                  <a:schemeClr val="bg2">
                    <a:lumMod val="50000"/>
                  </a:schemeClr>
                </a:solidFill>
              </a:rPr>
              <a:t>Bloomer</a:t>
            </a:r>
            <a:r>
              <a:rPr lang="es-ES" sz="800" dirty="0">
                <a:solidFill>
                  <a:schemeClr val="bg2">
                    <a:lumMod val="50000"/>
                  </a:schemeClr>
                </a:solidFill>
              </a:rPr>
              <a:t> JR, </a:t>
            </a:r>
            <a:r>
              <a:rPr lang="es-ES" sz="800" dirty="0" err="1">
                <a:solidFill>
                  <a:schemeClr val="bg2">
                    <a:lumMod val="50000"/>
                  </a:schemeClr>
                </a:solidFill>
              </a:rPr>
              <a:t>Bonkovsky</a:t>
            </a:r>
            <a:r>
              <a:rPr lang="es-ES" sz="800" dirty="0">
                <a:solidFill>
                  <a:schemeClr val="bg2">
                    <a:lumMod val="50000"/>
                  </a:schemeClr>
                </a:solidFill>
              </a:rPr>
              <a:t> HL, et al. </a:t>
            </a:r>
            <a:r>
              <a:rPr lang="es-ES" sz="800" dirty="0" err="1">
                <a:solidFill>
                  <a:schemeClr val="bg2">
                    <a:lumMod val="50000"/>
                  </a:schemeClr>
                </a:solidFill>
              </a:rPr>
              <a:t>Recommendations</a:t>
            </a:r>
            <a:r>
              <a:rPr lang="es-ES" sz="800" dirty="0">
                <a:solidFill>
                  <a:schemeClr val="bg2">
                    <a:lumMod val="50000"/>
                  </a:schemeClr>
                </a:solidFill>
              </a:rPr>
              <a:t> </a:t>
            </a:r>
            <a:r>
              <a:rPr lang="es-ES" sz="800" dirty="0" err="1">
                <a:solidFill>
                  <a:schemeClr val="bg2">
                    <a:lumMod val="50000"/>
                  </a:schemeClr>
                </a:solidFill>
              </a:rPr>
              <a:t>for</a:t>
            </a:r>
            <a:r>
              <a:rPr lang="es-ES" sz="800" dirty="0">
                <a:solidFill>
                  <a:schemeClr val="bg2">
                    <a:lumMod val="50000"/>
                  </a:schemeClr>
                </a:solidFill>
              </a:rPr>
              <a:t> </a:t>
            </a:r>
            <a:r>
              <a:rPr lang="es-ES" sz="800" dirty="0" err="1">
                <a:solidFill>
                  <a:schemeClr val="bg2">
                    <a:lumMod val="50000"/>
                  </a:schemeClr>
                </a:solidFill>
              </a:rPr>
              <a:t>the</a:t>
            </a:r>
            <a:r>
              <a:rPr lang="es-ES" sz="800" dirty="0">
                <a:solidFill>
                  <a:schemeClr val="bg2">
                    <a:lumMod val="50000"/>
                  </a:schemeClr>
                </a:solidFill>
              </a:rPr>
              <a:t> diagnosis and </a:t>
            </a:r>
            <a:r>
              <a:rPr lang="es-ES" sz="800" dirty="0" err="1">
                <a:solidFill>
                  <a:schemeClr val="bg2">
                    <a:lumMod val="50000"/>
                  </a:schemeClr>
                </a:solidFill>
              </a:rPr>
              <a:t>treatment</a:t>
            </a:r>
            <a:r>
              <a:rPr lang="es-ES" sz="800" dirty="0">
                <a:solidFill>
                  <a:schemeClr val="bg2">
                    <a:lumMod val="50000"/>
                  </a:schemeClr>
                </a:solidFill>
              </a:rPr>
              <a:t> </a:t>
            </a:r>
            <a:r>
              <a:rPr lang="es-ES" sz="800" dirty="0" err="1">
                <a:solidFill>
                  <a:schemeClr val="bg2">
                    <a:lumMod val="50000"/>
                  </a:schemeClr>
                </a:solidFill>
              </a:rPr>
              <a:t>of</a:t>
            </a:r>
            <a:r>
              <a:rPr lang="es-ES" sz="800" dirty="0">
                <a:solidFill>
                  <a:schemeClr val="bg2">
                    <a:lumMod val="50000"/>
                  </a:schemeClr>
                </a:solidFill>
              </a:rPr>
              <a:t> </a:t>
            </a:r>
            <a:r>
              <a:rPr lang="es-ES" sz="800" dirty="0" err="1">
                <a:solidFill>
                  <a:schemeClr val="bg2">
                    <a:lumMod val="50000"/>
                  </a:schemeClr>
                </a:solidFill>
              </a:rPr>
              <a:t>the</a:t>
            </a:r>
            <a:r>
              <a:rPr lang="es-ES" sz="800" dirty="0">
                <a:solidFill>
                  <a:schemeClr val="bg2">
                    <a:lumMod val="50000"/>
                  </a:schemeClr>
                </a:solidFill>
              </a:rPr>
              <a:t> </a:t>
            </a:r>
            <a:r>
              <a:rPr lang="es-ES" sz="800" dirty="0" err="1">
                <a:solidFill>
                  <a:schemeClr val="bg2">
                    <a:lumMod val="50000"/>
                  </a:schemeClr>
                </a:solidFill>
              </a:rPr>
              <a:t>acute</a:t>
            </a:r>
            <a:r>
              <a:rPr lang="es-ES" sz="800" dirty="0">
                <a:solidFill>
                  <a:schemeClr val="bg2">
                    <a:lumMod val="50000"/>
                  </a:schemeClr>
                </a:solidFill>
              </a:rPr>
              <a:t> </a:t>
            </a:r>
            <a:r>
              <a:rPr lang="es-ES" sz="800" dirty="0" err="1">
                <a:solidFill>
                  <a:schemeClr val="bg2">
                    <a:lumMod val="50000"/>
                  </a:schemeClr>
                </a:solidFill>
              </a:rPr>
              <a:t>porphyrias</a:t>
            </a:r>
            <a:r>
              <a:rPr lang="es-ES" sz="800" dirty="0">
                <a:solidFill>
                  <a:schemeClr val="bg2">
                    <a:lumMod val="50000"/>
                  </a:schemeClr>
                </a:solidFill>
              </a:rPr>
              <a:t> [</a:t>
            </a:r>
            <a:r>
              <a:rPr lang="es-ES" sz="800" dirty="0" err="1">
                <a:solidFill>
                  <a:schemeClr val="bg2">
                    <a:lumMod val="50000"/>
                  </a:schemeClr>
                </a:solidFill>
              </a:rPr>
              <a:t>published</a:t>
            </a:r>
            <a:r>
              <a:rPr lang="es-ES" sz="800" dirty="0">
                <a:solidFill>
                  <a:schemeClr val="bg2">
                    <a:lumMod val="50000"/>
                  </a:schemeClr>
                </a:solidFill>
              </a:rPr>
              <a:t> </a:t>
            </a:r>
            <a:r>
              <a:rPr lang="es-ES" sz="800" dirty="0" err="1">
                <a:solidFill>
                  <a:schemeClr val="bg2">
                    <a:lumMod val="50000"/>
                  </a:schemeClr>
                </a:solidFill>
              </a:rPr>
              <a:t>correction</a:t>
            </a:r>
            <a:r>
              <a:rPr lang="es-ES" sz="800" dirty="0">
                <a:solidFill>
                  <a:schemeClr val="bg2">
                    <a:lumMod val="50000"/>
                  </a:schemeClr>
                </a:solidFill>
              </a:rPr>
              <a:t> </a:t>
            </a:r>
            <a:r>
              <a:rPr lang="es-ES" sz="800" dirty="0" err="1">
                <a:solidFill>
                  <a:schemeClr val="bg2">
                    <a:lumMod val="50000"/>
                  </a:schemeClr>
                </a:solidFill>
              </a:rPr>
              <a:t>appears</a:t>
            </a:r>
            <a:r>
              <a:rPr lang="es-ES" sz="800" dirty="0">
                <a:solidFill>
                  <a:schemeClr val="bg2">
                    <a:lumMod val="50000"/>
                  </a:schemeClr>
                </a:solidFill>
              </a:rPr>
              <a:t> in Ann </a:t>
            </a:r>
            <a:r>
              <a:rPr lang="es-ES" sz="800" dirty="0" err="1">
                <a:solidFill>
                  <a:schemeClr val="bg2">
                    <a:lumMod val="50000"/>
                  </a:schemeClr>
                </a:solidFill>
              </a:rPr>
              <a:t>Intern</a:t>
            </a:r>
            <a:r>
              <a:rPr lang="es-ES" sz="800" dirty="0">
                <a:solidFill>
                  <a:schemeClr val="bg2">
                    <a:lumMod val="50000"/>
                  </a:schemeClr>
                </a:solidFill>
              </a:rPr>
              <a:t> </a:t>
            </a:r>
            <a:r>
              <a:rPr lang="es-ES" sz="800" dirty="0" err="1">
                <a:solidFill>
                  <a:schemeClr val="bg2">
                    <a:lumMod val="50000"/>
                  </a:schemeClr>
                </a:solidFill>
              </a:rPr>
              <a:t>Med</a:t>
            </a:r>
            <a:r>
              <a:rPr lang="es-ES" sz="800" dirty="0">
                <a:solidFill>
                  <a:schemeClr val="bg2">
                    <a:lumMod val="50000"/>
                  </a:schemeClr>
                </a:solidFill>
              </a:rPr>
              <a:t>. 2005 </a:t>
            </a:r>
            <a:r>
              <a:rPr lang="es-ES" sz="800" dirty="0" err="1">
                <a:solidFill>
                  <a:schemeClr val="bg2">
                    <a:lumMod val="50000"/>
                  </a:schemeClr>
                </a:solidFill>
              </a:rPr>
              <a:t>Aug</a:t>
            </a:r>
            <a:r>
              <a:rPr lang="es-ES" sz="800" dirty="0">
                <a:solidFill>
                  <a:schemeClr val="bg2">
                    <a:lumMod val="50000"/>
                  </a:schemeClr>
                </a:solidFill>
              </a:rPr>
              <a:t> 16;143(4):316]. Ann </a:t>
            </a:r>
            <a:r>
              <a:rPr lang="es-ES" sz="800" dirty="0" err="1">
                <a:solidFill>
                  <a:schemeClr val="bg2">
                    <a:lumMod val="50000"/>
                  </a:schemeClr>
                </a:solidFill>
              </a:rPr>
              <a:t>Intern</a:t>
            </a:r>
            <a:r>
              <a:rPr lang="es-ES" sz="800" dirty="0">
                <a:solidFill>
                  <a:schemeClr val="bg2">
                    <a:lumMod val="50000"/>
                  </a:schemeClr>
                </a:solidFill>
              </a:rPr>
              <a:t> </a:t>
            </a:r>
            <a:r>
              <a:rPr lang="es-ES" sz="800" dirty="0" err="1">
                <a:solidFill>
                  <a:schemeClr val="bg2">
                    <a:lumMod val="50000"/>
                  </a:schemeClr>
                </a:solidFill>
              </a:rPr>
              <a:t>Med</a:t>
            </a:r>
            <a:r>
              <a:rPr lang="es-ES" sz="800" dirty="0">
                <a:solidFill>
                  <a:schemeClr val="bg2">
                    <a:lumMod val="50000"/>
                  </a:schemeClr>
                </a:solidFill>
              </a:rPr>
              <a:t>.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9511" y="598752"/>
            <a:ext cx="1082847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309875" cy="1569660"/>
          </a:xfrm>
          <a:prstGeom prst="rect">
            <a:avLst/>
          </a:prstGeom>
          <a:noFill/>
        </p:spPr>
        <p:txBody>
          <a:bodyPr wrap="square" rtlCol="0">
            <a:spAutoFit/>
          </a:bodyPr>
          <a:lstStyle/>
          <a:p>
            <a:r>
              <a:rPr lang="es-ES" sz="2400" dirty="0"/>
              <a:t>Los que hayan dado positivo en pruebas bioquímicas y su médico les haya dicho que tienen porfiria y deberían realizarse una prueba genética</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3797824" cy="830997"/>
          </a:xfrm>
          <a:prstGeom prst="rect">
            <a:avLst/>
          </a:prstGeom>
          <a:noFill/>
        </p:spPr>
        <p:txBody>
          <a:bodyPr wrap="square" rtlCol="0">
            <a:spAutoFit/>
          </a:bodyPr>
          <a:lstStyle/>
          <a:p>
            <a:r>
              <a:rPr lang="es-ES" sz="2400" dirty="0"/>
              <a:t>Los que estén en riesgo de heredar la PAH de un familiar</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es-ES"/>
              <a:t>¿Dónde puedo ir para hacerme una prueba genética?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10515600"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361508"/>
            <a:ext cx="5901809" cy="461665"/>
          </a:xfrm>
          <a:prstGeom prst="rect">
            <a:avLst/>
          </a:prstGeom>
          <a:noFill/>
        </p:spPr>
        <p:txBody>
          <a:bodyPr wrap="square" rtlCol="0">
            <a:spAutoFit/>
          </a:bodyPr>
          <a:lstStyle/>
          <a:p>
            <a:r>
              <a:rPr lang="es-ES" sz="2400"/>
              <a:t>Si decide que las pruebas genéticas son adecuadas para usted,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3119516"/>
            <a:ext cx="6295348" cy="1754326"/>
          </a:xfrm>
          <a:prstGeom prst="rect">
            <a:avLst/>
          </a:prstGeom>
          <a:noFill/>
        </p:spPr>
        <p:txBody>
          <a:bodyPr wrap="square" rtlCol="0">
            <a:spAutoFit/>
          </a:bodyPr>
          <a:lstStyle/>
          <a:p>
            <a:r>
              <a:rPr lang="es-ES" sz="3600" b="1" dirty="0">
                <a:solidFill>
                  <a:srgbClr val="1B9AB2"/>
                </a:solidFill>
              </a:rPr>
              <a:t>hable con un profesional sanitario para saber dónde realizarse una prueba genética.</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315200" algn="l"/>
              </a:tabLst>
            </a:pPr>
            <a:r>
              <a:rPr lang="es-ES" sz="800" dirty="0">
                <a:solidFill>
                  <a:schemeClr val="bg2">
                    <a:lumMod val="50000"/>
                  </a:schemeClr>
                </a:solidFill>
              </a:rPr>
              <a:t>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s-ES"/>
              <a:t>Un asesor genético puede ayudarle</a:t>
            </a:r>
            <a:r>
              <a:rPr lang="es-ES" b="0" baseline="30000"/>
              <a:t>1</a:t>
            </a:r>
            <a:r>
              <a:rPr lang="es-ES"/>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6858000"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err="1">
                <a:solidFill>
                  <a:schemeClr val="bg2">
                    <a:lumMod val="50000"/>
                  </a:schemeClr>
                </a:solidFill>
              </a:rPr>
              <a:t>Patch</a:t>
            </a:r>
            <a:r>
              <a:rPr lang="es-ES" sz="800" dirty="0">
                <a:solidFill>
                  <a:schemeClr val="bg2">
                    <a:lumMod val="50000"/>
                  </a:schemeClr>
                </a:solidFill>
              </a:rPr>
              <a:t>, C., &amp; Middleton, A. (2018). </a:t>
            </a:r>
            <a:r>
              <a:rPr lang="es-ES" sz="800" dirty="0" err="1">
                <a:solidFill>
                  <a:schemeClr val="bg2">
                    <a:lumMod val="50000"/>
                  </a:schemeClr>
                </a:solidFill>
              </a:rPr>
              <a:t>Genetic</a:t>
            </a:r>
            <a:r>
              <a:rPr lang="es-ES" sz="800" dirty="0">
                <a:solidFill>
                  <a:schemeClr val="bg2">
                    <a:lumMod val="50000"/>
                  </a:schemeClr>
                </a:solidFill>
              </a:rPr>
              <a:t> </a:t>
            </a:r>
            <a:r>
              <a:rPr lang="es-ES" sz="800" dirty="0" err="1">
                <a:solidFill>
                  <a:schemeClr val="bg2">
                    <a:lumMod val="50000"/>
                  </a:schemeClr>
                </a:solidFill>
              </a:rPr>
              <a:t>counselling</a:t>
            </a:r>
            <a:r>
              <a:rPr lang="es-ES" sz="800" dirty="0">
                <a:solidFill>
                  <a:schemeClr val="bg2">
                    <a:lumMod val="50000"/>
                  </a:schemeClr>
                </a:solidFill>
              </a:rPr>
              <a:t> in </a:t>
            </a:r>
            <a:r>
              <a:rPr lang="es-ES" sz="800" dirty="0" err="1">
                <a:solidFill>
                  <a:schemeClr val="bg2">
                    <a:lumMod val="50000"/>
                  </a:schemeClr>
                </a:solidFill>
              </a:rPr>
              <a:t>the</a:t>
            </a:r>
            <a:r>
              <a:rPr lang="es-ES" sz="800" dirty="0">
                <a:solidFill>
                  <a:schemeClr val="bg2">
                    <a:lumMod val="50000"/>
                  </a:schemeClr>
                </a:solidFill>
              </a:rPr>
              <a:t> era </a:t>
            </a:r>
            <a:r>
              <a:rPr lang="es-ES" sz="800" dirty="0" err="1">
                <a:solidFill>
                  <a:schemeClr val="bg2">
                    <a:lumMod val="50000"/>
                  </a:schemeClr>
                </a:solidFill>
              </a:rPr>
              <a:t>of</a:t>
            </a:r>
            <a:r>
              <a:rPr lang="es-ES" sz="800" dirty="0">
                <a:solidFill>
                  <a:schemeClr val="bg2">
                    <a:lumMod val="50000"/>
                  </a:schemeClr>
                </a:solidFill>
              </a:rPr>
              <a:t> </a:t>
            </a:r>
            <a:r>
              <a:rPr lang="es-ES" sz="800" dirty="0" err="1">
                <a:solidFill>
                  <a:schemeClr val="bg2">
                    <a:lumMod val="50000"/>
                  </a:schemeClr>
                </a:solidFill>
              </a:rPr>
              <a:t>genomic</a:t>
            </a:r>
            <a:r>
              <a:rPr lang="es-ES" sz="800" dirty="0">
                <a:solidFill>
                  <a:schemeClr val="bg2">
                    <a:lumMod val="50000"/>
                  </a:schemeClr>
                </a:solidFill>
              </a:rPr>
              <a:t> medicine. British medical </a:t>
            </a:r>
            <a:r>
              <a:rPr lang="es-ES" sz="800" dirty="0" err="1">
                <a:solidFill>
                  <a:schemeClr val="bg2">
                    <a:lumMod val="50000"/>
                  </a:schemeClr>
                </a:solidFill>
              </a:rPr>
              <a:t>bulletin</a:t>
            </a:r>
            <a:r>
              <a:rPr lang="es-ES" sz="800" dirty="0">
                <a:solidFill>
                  <a:schemeClr val="bg2">
                    <a:lumMod val="50000"/>
                  </a:schemeClr>
                </a:solidFill>
              </a:rPr>
              <a:t>,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255227"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es-ES" sz="3600" b="1" dirty="0">
                <a:solidFill>
                  <a:srgbClr val="1B9AB2"/>
                </a:solidFill>
              </a:rPr>
              <a:t>Puede ayudarle a comprender y </a:t>
            </a:r>
          </a:p>
          <a:p>
            <a:pPr algn="ctr"/>
            <a:r>
              <a:rPr lang="es-ES" sz="3600" b="1" dirty="0">
                <a:solidFill>
                  <a:srgbClr val="1B9AB2"/>
                </a:solidFill>
              </a:rPr>
              <a:t>tomar decisiones informadas sobre varios temas:</a:t>
            </a:r>
          </a:p>
        </p:txBody>
      </p:sp>
      <p:sp>
        <p:nvSpPr>
          <p:cNvPr id="14" name="Rectangle 13"/>
          <p:cNvSpPr/>
          <p:nvPr/>
        </p:nvSpPr>
        <p:spPr>
          <a:xfrm>
            <a:off x="1842924" y="2910804"/>
            <a:ext cx="2308225" cy="1446550"/>
          </a:xfrm>
          <a:prstGeom prst="rect">
            <a:avLst/>
          </a:prstGeom>
        </p:spPr>
        <p:txBody>
          <a:bodyPr wrap="square">
            <a:spAutoFit/>
          </a:bodyPr>
          <a:lstStyle/>
          <a:p>
            <a:pPr marL="0" lvl="1"/>
            <a:r>
              <a:rPr lang="es-ES" sz="2200" dirty="0"/>
              <a:t>Ayudándole a comprender sus antecedentes familiares</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107996"/>
          </a:xfrm>
          <a:prstGeom prst="rect">
            <a:avLst/>
          </a:prstGeom>
        </p:spPr>
        <p:txBody>
          <a:bodyPr wrap="square">
            <a:spAutoFit/>
          </a:bodyPr>
          <a:lstStyle/>
          <a:p>
            <a:pPr marL="0" lvl="1"/>
            <a:r>
              <a:rPr lang="es-ES" sz="2200" dirty="0"/>
              <a:t>Explicando la </a:t>
            </a:r>
            <a:br>
              <a:rPr lang="es-ES" sz="2200" dirty="0"/>
            </a:br>
            <a:r>
              <a:rPr lang="es-ES" sz="2200" dirty="0"/>
              <a:t>base genética </a:t>
            </a:r>
            <a:br>
              <a:rPr lang="es-ES" sz="2200" dirty="0"/>
            </a:br>
            <a:r>
              <a:rPr lang="es-ES" sz="2200" dirty="0"/>
              <a:t>de la PAH</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1107996"/>
          </a:xfrm>
          <a:prstGeom prst="rect">
            <a:avLst/>
          </a:prstGeom>
        </p:spPr>
        <p:txBody>
          <a:bodyPr wrap="square">
            <a:spAutoFit/>
          </a:bodyPr>
          <a:lstStyle/>
          <a:p>
            <a:pPr marL="0" lvl="1"/>
            <a:r>
              <a:rPr lang="es-ES" sz="2200" dirty="0"/>
              <a:t>Ayudando con </a:t>
            </a:r>
            <a:br>
              <a:rPr lang="es-ES" sz="2200" dirty="0"/>
            </a:br>
            <a:r>
              <a:rPr lang="es-ES" sz="2200" dirty="0"/>
              <a:t>la planificación familiar</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769441"/>
          </a:xfrm>
          <a:prstGeom prst="rect">
            <a:avLst/>
          </a:prstGeom>
        </p:spPr>
        <p:txBody>
          <a:bodyPr wrap="square">
            <a:spAutoFit/>
          </a:bodyPr>
          <a:lstStyle/>
          <a:p>
            <a:pPr marL="0" lvl="1"/>
            <a:r>
              <a:rPr lang="es-ES" sz="2200"/>
              <a:t>Desmintiendo rumores y mitos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639271" cy="1446550"/>
          </a:xfrm>
          <a:prstGeom prst="rect">
            <a:avLst/>
          </a:prstGeom>
        </p:spPr>
        <p:txBody>
          <a:bodyPr wrap="square">
            <a:spAutoFit/>
          </a:bodyPr>
          <a:lstStyle/>
          <a:p>
            <a:pPr marL="0" lvl="1"/>
            <a:r>
              <a:rPr lang="es-ES" sz="2200" dirty="0"/>
              <a:t>Encontrando soluciones a problemas individuales</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107996"/>
          </a:xfrm>
          <a:prstGeom prst="rect">
            <a:avLst/>
          </a:prstGeom>
        </p:spPr>
        <p:txBody>
          <a:bodyPr wrap="square">
            <a:spAutoFit/>
          </a:bodyPr>
          <a:lstStyle/>
          <a:p>
            <a:pPr marL="0" lvl="1"/>
            <a:r>
              <a:rPr lang="es-ES" sz="2200" dirty="0"/>
              <a:t>Apoyando las conversaciones </a:t>
            </a:r>
            <a:br>
              <a:rPr lang="es-ES" sz="2200" dirty="0"/>
            </a:br>
            <a:r>
              <a:rPr lang="es-ES" sz="2200" dirty="0"/>
              <a:t>con familiares</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8514" y="72057"/>
            <a:ext cx="6748821" cy="1328513"/>
          </a:xfrm>
        </p:spPr>
        <p:txBody>
          <a:bodyPr>
            <a:normAutofit/>
          </a:bodyPr>
          <a:lstStyle/>
          <a:p>
            <a:r>
              <a:rPr lang="es-ES" dirty="0"/>
              <a:t>Las pruebas genéticas nos ayudaron a mi hermana y a mí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07564" y="923872"/>
            <a:ext cx="419011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338554"/>
          </a:xfrm>
          <a:prstGeom prst="rect">
            <a:avLst/>
          </a:prstGeom>
          <a:noFill/>
        </p:spPr>
        <p:txBody>
          <a:bodyPr wrap="square" rtlCol="0">
            <a:spAutoFit/>
          </a:bodyPr>
          <a:lstStyle/>
          <a:p>
            <a:pPr algn="r"/>
            <a:r>
              <a:rPr lang="es-ES" sz="1600" dirty="0">
                <a:solidFill>
                  <a:srgbClr val="2F7660"/>
                </a:solidFill>
              </a:rPr>
              <a:t>– Alicia, paciente y miembro de la asociación inglesa de pacientes BPA</a:t>
            </a:r>
            <a:endParaRPr lang="en-US" sz="1600" dirty="0">
              <a:solidFill>
                <a:srgbClr val="2F7660"/>
              </a:solidFill>
            </a:endParaRP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6" y="1909804"/>
            <a:ext cx="6320149" cy="2862322"/>
          </a:xfrm>
          <a:prstGeom prst="rect">
            <a:avLst/>
          </a:prstGeom>
          <a:noFill/>
        </p:spPr>
        <p:txBody>
          <a:bodyPr wrap="square" rtlCol="0">
            <a:spAutoFit/>
          </a:bodyPr>
          <a:lstStyle/>
          <a:p>
            <a:r>
              <a:rPr lang="es-ES" sz="3600" dirty="0">
                <a:solidFill>
                  <a:schemeClr val="tx2"/>
                </a:solidFill>
              </a:rPr>
              <a:t>Si se puede sacar alguna conclusión positiva de todo esto, es que mi hermana y nuestras generaciones futuras se harán pruebas lo antes posible.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es-ES" sz="800">
                <a:solidFill>
                  <a:schemeClr val="bg2">
                    <a:lumMod val="50000"/>
                  </a:schemeClr>
                </a:solidFill>
              </a:rPr>
              <a:t>PAH: porfiria aguda hepática</a:t>
            </a:r>
          </a:p>
          <a:p>
            <a:pPr>
              <a:spcAft>
                <a:spcPts val="300"/>
              </a:spcAft>
            </a:pPr>
            <a:r>
              <a:rPr lang="es-ES" sz="800">
                <a:solidFill>
                  <a:schemeClr val="bg2">
                    <a:lumMod val="50000"/>
                  </a:schemeClr>
                </a:solidFill>
              </a:rPr>
              <a:t>No se incluye ninguna información sobre los productos medicinales de Alnylam en este material.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300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1828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es-ES"/>
              <a:t>Hablar de la PAH con sus seres queridos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4587" y="598752"/>
            <a:ext cx="8060507"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454310"/>
            <a:ext cx="4092269" cy="2870016"/>
          </a:xfrm>
          <a:prstGeom prst="rect">
            <a:avLst/>
          </a:prstGeom>
          <a:noFill/>
        </p:spPr>
        <p:txBody>
          <a:bodyPr wrap="square" rtlCol="0">
            <a:spAutoFit/>
          </a:bodyPr>
          <a:lstStyle/>
          <a:p>
            <a:pPr>
              <a:spcAft>
                <a:spcPts val="2100"/>
              </a:spcAft>
            </a:pPr>
            <a:r>
              <a:rPr lang="es-ES" sz="1600" dirty="0"/>
              <a:t>¿Cuál es mi grado de preparación emocional para hablar con mi familia de la PAH?</a:t>
            </a:r>
          </a:p>
          <a:p>
            <a:pPr lvl="0">
              <a:spcAft>
                <a:spcPts val="2100"/>
              </a:spcAft>
            </a:pPr>
            <a:r>
              <a:rPr lang="es-ES" sz="1600" dirty="0"/>
              <a:t>¿Estaré preparado/a para enfrentarme a las distintas reacciones emocionales?</a:t>
            </a:r>
          </a:p>
          <a:p>
            <a:pPr lvl="0">
              <a:spcAft>
                <a:spcPts val="2100"/>
              </a:spcAft>
            </a:pPr>
            <a:r>
              <a:rPr lang="es-ES" sz="1600" dirty="0"/>
              <a:t>¿Cuál es mi nivel de preparación para explicar la PAH?</a:t>
            </a:r>
          </a:p>
          <a:p>
            <a:pPr lvl="0">
              <a:spcAft>
                <a:spcPts val="2100"/>
              </a:spcAft>
            </a:pPr>
            <a:r>
              <a:rPr lang="es-ES" sz="1600" dirty="0"/>
              <a:t>¿Qué me podrían preguntar, y seré capaz de orientarles?</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22729"/>
            <a:ext cx="4739602" cy="2985433"/>
          </a:xfrm>
          <a:prstGeom prst="rect">
            <a:avLst/>
          </a:prstGeom>
          <a:noFill/>
        </p:spPr>
        <p:txBody>
          <a:bodyPr wrap="square" rtlCol="0">
            <a:spAutoFit/>
          </a:bodyPr>
          <a:lstStyle/>
          <a:p>
            <a:pPr lvl="0">
              <a:spcAft>
                <a:spcPts val="1800"/>
              </a:spcAft>
            </a:pPr>
            <a:r>
              <a:rPr lang="es-ES" sz="1600" dirty="0"/>
              <a:t>¿A alguno le han diagnosticado PAH o ha padecido síntomas que pudieran estar relacionados con la PAH?</a:t>
            </a:r>
          </a:p>
          <a:p>
            <a:pPr lvl="0">
              <a:spcAft>
                <a:spcPts val="1800"/>
              </a:spcAft>
            </a:pPr>
            <a:r>
              <a:rPr lang="es-ES" sz="1600" dirty="0"/>
              <a:t>¿Qué rama de la familia, materna o paterna, podría estar afectada?</a:t>
            </a:r>
          </a:p>
          <a:p>
            <a:pPr lvl="0">
              <a:spcAft>
                <a:spcPts val="1800"/>
              </a:spcAft>
            </a:pPr>
            <a:r>
              <a:rPr lang="es-ES" sz="1600" dirty="0"/>
              <a:t>Haga una lista de familiares con sus respectivas edades</a:t>
            </a:r>
          </a:p>
          <a:p>
            <a:pPr lvl="0">
              <a:spcAft>
                <a:spcPts val="1800"/>
              </a:spcAft>
            </a:pPr>
            <a:r>
              <a:rPr lang="es-ES" sz="1600" dirty="0"/>
              <a:t>¿Hay algún familiar que esté pensando en tener hijos?</a:t>
            </a:r>
          </a:p>
          <a:p>
            <a:pPr lvl="0">
              <a:spcAft>
                <a:spcPts val="1800"/>
              </a:spcAft>
            </a:pPr>
            <a:r>
              <a:rPr lang="es-ES" sz="1600" dirty="0"/>
              <a:t>¿Están mis familiares preparados y abiertos para recibir esta información?</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0740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13987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84732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31490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482076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22443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392669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396675"/>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489880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es-ES" sz="3000" b="1">
                <a:solidFill>
                  <a:schemeClr val="accent2">
                    <a:lumMod val="75000"/>
                  </a:schemeClr>
                </a:solidFill>
              </a:rPr>
              <a:t>Acerca de mí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es-ES" sz="3000" b="1">
                <a:solidFill>
                  <a:schemeClr val="accent2">
                    <a:lumMod val="75000"/>
                  </a:schemeClr>
                </a:solidFill>
              </a:rPr>
              <a:t>Acerca de mi familia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375525"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163497"/>
            <a:ext cx="7798686" cy="921669"/>
          </a:xfrm>
        </p:spPr>
        <p:txBody>
          <a:bodyPr/>
          <a:lstStyle/>
          <a:p>
            <a:r>
              <a:rPr lang="es-ES" dirty="0"/>
              <a:t>Las pruebas tempranas de PAH influyeron mucho en mi familia y en mí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4976973"/>
            <a:ext cx="5489576" cy="646331"/>
          </a:xfrm>
          <a:prstGeom prst="rect">
            <a:avLst/>
          </a:prstGeom>
          <a:noFill/>
        </p:spPr>
        <p:txBody>
          <a:bodyPr wrap="square" rtlCol="0">
            <a:spAutoFit/>
          </a:bodyPr>
          <a:lstStyle/>
          <a:p>
            <a:pPr algn="r"/>
            <a:r>
              <a:rPr lang="es-ES">
                <a:solidFill>
                  <a:schemeClr val="accent2">
                    <a:lumMod val="50000"/>
                  </a:schemeClr>
                </a:solidFill>
              </a:rPr>
              <a:t>– Maria, paciente y defensora del paciente de PAH, RMP</a:t>
            </a:r>
          </a:p>
          <a:p>
            <a:pPr algn="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es-ES" sz="2800">
                <a:solidFill>
                  <a:schemeClr val="accent2">
                    <a:lumMod val="50000"/>
                  </a:schemeClr>
                </a:solidFill>
              </a:rPr>
              <a:t>Por el diagnóstico de PAH de mi madre, mis hermanas y yo nos hicimos las pruebas con corta edad. Yo pude ocuparme de mi salud y evitar los desencadenantes de PAH por tener la información adecuada.</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58034" y="801952"/>
            <a:ext cx="5771267"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254875"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288063" y="2997062"/>
            <a:ext cx="11615868" cy="1938992"/>
          </a:xfrm>
        </p:spPr>
        <p:txBody>
          <a:bodyPr wrap="square">
            <a:spAutoFit/>
          </a:bodyPr>
          <a:lstStyle/>
          <a:p>
            <a:pPr algn="ctr">
              <a:lnSpc>
                <a:spcPct val="100000"/>
              </a:lnSpc>
            </a:pPr>
            <a:r>
              <a:rPr lang="es-ES" sz="6000" dirty="0"/>
              <a:t>Trace los antecedentes familiares de la PAH</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s-ES" sz="2000" dirty="0">
                <a:solidFill>
                  <a:schemeClr val="bg1"/>
                </a:solidFill>
                <a:hlinkClick r:id="rId6">
                  <a:extLst>
                    <a:ext uri="{A12FA001-AC4F-418D-AE19-62706E023703}">
                      <ahyp:hlinkClr xmlns:ahyp="http://schemas.microsoft.com/office/drawing/2018/hyperlinkcolor" val="tx"/>
                    </a:ext>
                  </a:extLst>
                </a:hlinkClick>
              </a:rPr>
              <a:t>Descargue la herramienta de seguimiento familiar después de esta reunión</a:t>
            </a:r>
            <a:endParaRPr lang="es-ES" sz="2000"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315200" algn="l"/>
              </a:tabLst>
            </a:pPr>
            <a:r>
              <a:rPr lang="es-ES" sz="800" dirty="0">
                <a:solidFill>
                  <a:schemeClr val="bg2">
                    <a:lumMod val="50000"/>
                  </a:schemeClr>
                </a:solidFill>
              </a:rPr>
              <a:t>PAH: porfiria aguda hepática	No se incluye ninguna información sobre los productos de Alnylam en este material.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s-ES" sz="2800"/>
              <a:t>¿Qué es la porfiria aguda hepática (PAH)?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315200" algn="l"/>
              </a:tabLst>
            </a:pPr>
            <a:r>
              <a:rPr lang="es-ES" sz="800" dirty="0">
                <a:solidFill>
                  <a:schemeClr val="bg2">
                    <a:lumMod val="50000"/>
                  </a:schemeClr>
                </a:solidFill>
              </a:rPr>
              <a:t> 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a:solidFill>
                  <a:schemeClr val="tx1">
                    <a:lumMod val="50000"/>
                    <a:lumOff val="50000"/>
                  </a:schemeClr>
                </a:solidFill>
              </a:rPr>
              <a:t>Wang B, </a:t>
            </a:r>
            <a:r>
              <a:rPr lang="es-ES" sz="800" dirty="0" err="1">
                <a:solidFill>
                  <a:schemeClr val="tx1">
                    <a:lumMod val="50000"/>
                    <a:lumOff val="50000"/>
                  </a:schemeClr>
                </a:solidFill>
              </a:rPr>
              <a:t>Rudnick</a:t>
            </a:r>
            <a:r>
              <a:rPr lang="es-ES" sz="800" dirty="0">
                <a:solidFill>
                  <a:schemeClr val="tx1">
                    <a:lumMod val="50000"/>
                    <a:lumOff val="50000"/>
                  </a:schemeClr>
                </a:solidFill>
              </a:rPr>
              <a:t> S, </a:t>
            </a:r>
            <a:r>
              <a:rPr lang="es-ES" sz="800" dirty="0" err="1">
                <a:solidFill>
                  <a:schemeClr val="tx1">
                    <a:lumMod val="50000"/>
                    <a:lumOff val="50000"/>
                  </a:schemeClr>
                </a:solidFill>
              </a:rPr>
              <a:t>Cengia</a:t>
            </a:r>
            <a:r>
              <a:rPr lang="es-ES" sz="800" dirty="0">
                <a:solidFill>
                  <a:schemeClr val="tx1">
                    <a:lumMod val="50000"/>
                    <a:lumOff val="50000"/>
                  </a:schemeClr>
                </a:solidFill>
              </a:rPr>
              <a:t> B, </a:t>
            </a:r>
            <a:r>
              <a:rPr lang="es-ES" sz="800" dirty="0" err="1">
                <a:solidFill>
                  <a:schemeClr val="tx1">
                    <a:lumMod val="50000"/>
                    <a:lumOff val="50000"/>
                  </a:schemeClr>
                </a:solidFill>
              </a:rPr>
              <a:t>Bonkovsky</a:t>
            </a:r>
            <a:r>
              <a:rPr lang="es-ES" sz="800" dirty="0">
                <a:solidFill>
                  <a:schemeClr val="tx1">
                    <a:lumMod val="50000"/>
                    <a:lumOff val="50000"/>
                  </a:schemeClr>
                </a:solidFill>
              </a:rPr>
              <a:t> HL.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Hepatic</a:t>
            </a:r>
            <a:r>
              <a:rPr lang="es-ES" sz="800" dirty="0">
                <a:solidFill>
                  <a:schemeClr val="tx1">
                    <a:lumMod val="50000"/>
                    <a:lumOff val="50000"/>
                  </a:schemeClr>
                </a:solidFill>
              </a:rPr>
              <a:t> </a:t>
            </a:r>
            <a:r>
              <a:rPr lang="es-ES" sz="800" dirty="0" err="1">
                <a:solidFill>
                  <a:schemeClr val="tx1">
                    <a:lumMod val="50000"/>
                    <a:lumOff val="50000"/>
                  </a:schemeClr>
                </a:solidFill>
              </a:rPr>
              <a:t>Porphyrias</a:t>
            </a:r>
            <a:r>
              <a:rPr lang="es-ES" sz="800" dirty="0">
                <a:solidFill>
                  <a:schemeClr val="tx1">
                    <a:lumMod val="50000"/>
                    <a:lumOff val="50000"/>
                  </a:schemeClr>
                </a:solidFill>
              </a:rPr>
              <a:t>: </a:t>
            </a:r>
            <a:r>
              <a:rPr lang="es-ES" sz="800" dirty="0" err="1">
                <a:solidFill>
                  <a:schemeClr val="tx1">
                    <a:lumMod val="50000"/>
                    <a:lumOff val="50000"/>
                  </a:schemeClr>
                </a:solidFill>
              </a:rPr>
              <a:t>Review</a:t>
            </a:r>
            <a:r>
              <a:rPr lang="es-ES" sz="800" dirty="0">
                <a:solidFill>
                  <a:schemeClr val="tx1">
                    <a:lumMod val="50000"/>
                    <a:lumOff val="50000"/>
                  </a:schemeClr>
                </a:solidFill>
              </a:rPr>
              <a:t> and </a:t>
            </a:r>
            <a:r>
              <a:rPr lang="es-ES" sz="800" dirty="0" err="1">
                <a:solidFill>
                  <a:schemeClr val="tx1">
                    <a:lumMod val="50000"/>
                    <a:lumOff val="50000"/>
                  </a:schemeClr>
                </a:solidFill>
              </a:rPr>
              <a:t>Recent</a:t>
            </a:r>
            <a:r>
              <a:rPr lang="es-ES" sz="800" dirty="0">
                <a:solidFill>
                  <a:schemeClr val="tx1">
                    <a:lumMod val="50000"/>
                    <a:lumOff val="50000"/>
                  </a:schemeClr>
                </a:solidFill>
              </a:rPr>
              <a:t> </a:t>
            </a:r>
            <a:r>
              <a:rPr lang="es-ES" sz="800" dirty="0" err="1">
                <a:solidFill>
                  <a:schemeClr val="tx1">
                    <a:lumMod val="50000"/>
                    <a:lumOff val="50000"/>
                  </a:schemeClr>
                </a:solidFill>
              </a:rPr>
              <a:t>Progress</a:t>
            </a:r>
            <a:r>
              <a:rPr lang="es-ES" sz="800" dirty="0">
                <a:solidFill>
                  <a:schemeClr val="tx1">
                    <a:lumMod val="50000"/>
                    <a:lumOff val="50000"/>
                  </a:schemeClr>
                </a:solidFill>
              </a:rPr>
              <a:t>. </a:t>
            </a:r>
            <a:r>
              <a:rPr lang="es-ES" sz="800" dirty="0" err="1">
                <a:solidFill>
                  <a:schemeClr val="tx1">
                    <a:lumMod val="50000"/>
                    <a:lumOff val="50000"/>
                  </a:schemeClr>
                </a:solidFill>
              </a:rPr>
              <a:t>Hepatol</a:t>
            </a:r>
            <a:r>
              <a:rPr lang="es-ES" sz="800" dirty="0">
                <a:solidFill>
                  <a:schemeClr val="tx1">
                    <a:lumMod val="50000"/>
                    <a:lumOff val="50000"/>
                  </a:schemeClr>
                </a:solidFill>
              </a:rPr>
              <a:t> </a:t>
            </a:r>
            <a:r>
              <a:rPr lang="es-ES" sz="800" dirty="0" err="1">
                <a:solidFill>
                  <a:schemeClr val="tx1">
                    <a:lumMod val="50000"/>
                    <a:lumOff val="50000"/>
                  </a:schemeClr>
                </a:solidFill>
              </a:rPr>
              <a:t>Commun</a:t>
            </a:r>
            <a:r>
              <a:rPr lang="es-ES" sz="800" dirty="0">
                <a:solidFill>
                  <a:schemeClr val="tx1">
                    <a:lumMod val="50000"/>
                    <a:lumOff val="50000"/>
                  </a:schemeClr>
                </a:solidFill>
              </a:rPr>
              <a:t>. 2018;3(2):193-206. Publicado el 20 dic 2018. doi:10.1002/hep4.1297.</a:t>
            </a:r>
          </a:p>
          <a:p>
            <a:pPr marL="228600" indent="-228600">
              <a:buFont typeface="+mj-lt"/>
              <a:buAutoNum type="arabicPeriod"/>
            </a:pPr>
            <a:r>
              <a:rPr lang="es-ES" sz="800" dirty="0">
                <a:solidFill>
                  <a:schemeClr val="tx1">
                    <a:lumMod val="50000"/>
                    <a:lumOff val="50000"/>
                  </a:schemeClr>
                </a:solidFill>
              </a:rPr>
              <a:t>Anderson KE, </a:t>
            </a:r>
            <a:r>
              <a:rPr lang="es-ES" sz="800" dirty="0" err="1">
                <a:solidFill>
                  <a:schemeClr val="tx1">
                    <a:lumMod val="50000"/>
                    <a:lumOff val="50000"/>
                  </a:schemeClr>
                </a:solidFill>
              </a:rPr>
              <a:t>Bloomer</a:t>
            </a:r>
            <a:r>
              <a:rPr lang="es-ES" sz="800" dirty="0">
                <a:solidFill>
                  <a:schemeClr val="tx1">
                    <a:lumMod val="50000"/>
                    <a:lumOff val="50000"/>
                  </a:schemeClr>
                </a:solidFill>
              </a:rPr>
              <a:t> JR, </a:t>
            </a:r>
            <a:r>
              <a:rPr lang="es-ES" sz="800" dirty="0" err="1">
                <a:solidFill>
                  <a:schemeClr val="tx1">
                    <a:lumMod val="50000"/>
                    <a:lumOff val="50000"/>
                  </a:schemeClr>
                </a:solidFill>
              </a:rPr>
              <a:t>Bonkovsky</a:t>
            </a:r>
            <a:r>
              <a:rPr lang="es-ES" sz="800" dirty="0">
                <a:solidFill>
                  <a:schemeClr val="tx1">
                    <a:lumMod val="50000"/>
                    <a:lumOff val="50000"/>
                  </a:schemeClr>
                </a:solidFill>
              </a:rPr>
              <a:t> HL, et al. </a:t>
            </a:r>
            <a:r>
              <a:rPr lang="es-ES" sz="800" dirty="0" err="1">
                <a:solidFill>
                  <a:schemeClr val="tx1">
                    <a:lumMod val="50000"/>
                    <a:lumOff val="50000"/>
                  </a:schemeClr>
                </a:solidFill>
              </a:rPr>
              <a:t>Recommendations</a:t>
            </a:r>
            <a:r>
              <a:rPr lang="es-ES" sz="800" dirty="0">
                <a:solidFill>
                  <a:schemeClr val="tx1">
                    <a:lumMod val="50000"/>
                    <a:lumOff val="50000"/>
                  </a:schemeClr>
                </a:solidFill>
              </a:rPr>
              <a:t> </a:t>
            </a:r>
            <a:r>
              <a:rPr lang="es-ES" sz="800" dirty="0" err="1">
                <a:solidFill>
                  <a:schemeClr val="tx1">
                    <a:lumMod val="50000"/>
                    <a:lumOff val="50000"/>
                  </a:schemeClr>
                </a:solidFill>
              </a:rPr>
              <a:t>for</a:t>
            </a:r>
            <a:r>
              <a:rPr lang="es-ES" sz="800" dirty="0">
                <a:solidFill>
                  <a:schemeClr val="tx1">
                    <a:lumMod val="50000"/>
                    <a:lumOff val="50000"/>
                  </a:schemeClr>
                </a:solidFill>
              </a:rPr>
              <a:t> </a:t>
            </a:r>
            <a:r>
              <a:rPr lang="es-ES" sz="800" dirty="0" err="1">
                <a:solidFill>
                  <a:schemeClr val="tx1">
                    <a:lumMod val="50000"/>
                    <a:lumOff val="50000"/>
                  </a:schemeClr>
                </a:solidFill>
              </a:rPr>
              <a:t>the</a:t>
            </a:r>
            <a:r>
              <a:rPr lang="es-ES" sz="800" dirty="0">
                <a:solidFill>
                  <a:schemeClr val="tx1">
                    <a:lumMod val="50000"/>
                    <a:lumOff val="50000"/>
                  </a:schemeClr>
                </a:solidFill>
              </a:rPr>
              <a:t> diagnosis and </a:t>
            </a:r>
            <a:r>
              <a:rPr lang="es-ES" sz="800" dirty="0" err="1">
                <a:solidFill>
                  <a:schemeClr val="tx1">
                    <a:lumMod val="50000"/>
                    <a:lumOff val="50000"/>
                  </a:schemeClr>
                </a:solidFill>
              </a:rPr>
              <a:t>treatment</a:t>
            </a:r>
            <a:r>
              <a:rPr lang="es-ES" sz="800" dirty="0">
                <a:solidFill>
                  <a:schemeClr val="tx1">
                    <a:lumMod val="50000"/>
                    <a:lumOff val="50000"/>
                  </a:schemeClr>
                </a:solidFill>
              </a:rPr>
              <a:t> </a:t>
            </a:r>
            <a:r>
              <a:rPr lang="es-ES" sz="800" dirty="0" err="1">
                <a:solidFill>
                  <a:schemeClr val="tx1">
                    <a:lumMod val="50000"/>
                    <a:lumOff val="50000"/>
                  </a:schemeClr>
                </a:solidFill>
              </a:rPr>
              <a:t>of</a:t>
            </a:r>
            <a:r>
              <a:rPr lang="es-ES" sz="800" dirty="0">
                <a:solidFill>
                  <a:schemeClr val="tx1">
                    <a:lumMod val="50000"/>
                    <a:lumOff val="50000"/>
                  </a:schemeClr>
                </a:solidFill>
              </a:rPr>
              <a:t> </a:t>
            </a:r>
            <a:r>
              <a:rPr lang="es-ES" sz="800" dirty="0" err="1">
                <a:solidFill>
                  <a:schemeClr val="tx1">
                    <a:lumMod val="50000"/>
                    <a:lumOff val="50000"/>
                  </a:schemeClr>
                </a:solidFill>
              </a:rPr>
              <a:t>the</a:t>
            </a:r>
            <a:r>
              <a:rPr lang="es-ES" sz="800" dirty="0">
                <a:solidFill>
                  <a:schemeClr val="tx1">
                    <a:lumMod val="50000"/>
                    <a:lumOff val="50000"/>
                  </a:schemeClr>
                </a:solidFill>
              </a:rPr>
              <a:t>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porphyrias</a:t>
            </a:r>
            <a:r>
              <a:rPr lang="es-ES" sz="800" dirty="0">
                <a:solidFill>
                  <a:schemeClr val="tx1">
                    <a:lumMod val="50000"/>
                    <a:lumOff val="50000"/>
                  </a:schemeClr>
                </a:solidFill>
              </a:rPr>
              <a:t> [</a:t>
            </a:r>
            <a:r>
              <a:rPr lang="es-ES" sz="800" dirty="0" err="1">
                <a:solidFill>
                  <a:schemeClr val="tx1">
                    <a:lumMod val="50000"/>
                    <a:lumOff val="50000"/>
                  </a:schemeClr>
                </a:solidFill>
              </a:rPr>
              <a:t>published</a:t>
            </a:r>
            <a:r>
              <a:rPr lang="es-ES" sz="800" dirty="0">
                <a:solidFill>
                  <a:schemeClr val="tx1">
                    <a:lumMod val="50000"/>
                    <a:lumOff val="50000"/>
                  </a:schemeClr>
                </a:solidFill>
              </a:rPr>
              <a:t> </a:t>
            </a:r>
            <a:r>
              <a:rPr lang="es-ES" sz="800" dirty="0" err="1">
                <a:solidFill>
                  <a:schemeClr val="tx1">
                    <a:lumMod val="50000"/>
                    <a:lumOff val="50000"/>
                  </a:schemeClr>
                </a:solidFill>
              </a:rPr>
              <a:t>correction</a:t>
            </a:r>
            <a:r>
              <a:rPr lang="es-ES" sz="800" dirty="0">
                <a:solidFill>
                  <a:schemeClr val="tx1">
                    <a:lumMod val="50000"/>
                    <a:lumOff val="50000"/>
                  </a:schemeClr>
                </a:solidFill>
              </a:rPr>
              <a:t> </a:t>
            </a:r>
            <a:r>
              <a:rPr lang="es-ES" sz="800" dirty="0" err="1">
                <a:solidFill>
                  <a:schemeClr val="tx1">
                    <a:lumMod val="50000"/>
                    <a:lumOff val="50000"/>
                  </a:schemeClr>
                </a:solidFill>
              </a:rPr>
              <a:t>appears</a:t>
            </a:r>
            <a:r>
              <a:rPr lang="es-ES" sz="800" dirty="0">
                <a:solidFill>
                  <a:schemeClr val="tx1">
                    <a:lumMod val="50000"/>
                    <a:lumOff val="50000"/>
                  </a:schemeClr>
                </a:solidFill>
              </a:rPr>
              <a:t> in Ann </a:t>
            </a:r>
            <a:r>
              <a:rPr lang="es-ES" sz="800" dirty="0" err="1">
                <a:solidFill>
                  <a:schemeClr val="tx1">
                    <a:lumMod val="50000"/>
                    <a:lumOff val="50000"/>
                  </a:schemeClr>
                </a:solidFill>
              </a:rPr>
              <a:t>Intern</a:t>
            </a:r>
            <a:r>
              <a:rPr lang="es-ES" sz="800" dirty="0">
                <a:solidFill>
                  <a:schemeClr val="tx1">
                    <a:lumMod val="50000"/>
                    <a:lumOff val="50000"/>
                  </a:schemeClr>
                </a:solidFill>
              </a:rPr>
              <a:t> </a:t>
            </a:r>
            <a:r>
              <a:rPr lang="es-ES" sz="800" dirty="0" err="1">
                <a:solidFill>
                  <a:schemeClr val="tx1">
                    <a:lumMod val="50000"/>
                    <a:lumOff val="50000"/>
                  </a:schemeClr>
                </a:solidFill>
              </a:rPr>
              <a:t>Med</a:t>
            </a:r>
            <a:r>
              <a:rPr lang="es-ES" sz="800" dirty="0">
                <a:solidFill>
                  <a:schemeClr val="tx1">
                    <a:lumMod val="50000"/>
                    <a:lumOff val="50000"/>
                  </a:schemeClr>
                </a:solidFill>
              </a:rPr>
              <a:t>. 2005 </a:t>
            </a:r>
            <a:r>
              <a:rPr lang="es-ES" sz="800" dirty="0" err="1">
                <a:solidFill>
                  <a:schemeClr val="tx1">
                    <a:lumMod val="50000"/>
                    <a:lumOff val="50000"/>
                  </a:schemeClr>
                </a:solidFill>
              </a:rPr>
              <a:t>Aug</a:t>
            </a:r>
            <a:r>
              <a:rPr lang="es-ES" sz="800" dirty="0">
                <a:solidFill>
                  <a:schemeClr val="tx1">
                    <a:lumMod val="50000"/>
                    <a:lumOff val="50000"/>
                  </a:schemeClr>
                </a:solidFill>
              </a:rPr>
              <a:t> 16;143(4):316]. Ann </a:t>
            </a:r>
            <a:r>
              <a:rPr lang="es-ES" sz="800" dirty="0" err="1">
                <a:solidFill>
                  <a:schemeClr val="tx1">
                    <a:lumMod val="50000"/>
                    <a:lumOff val="50000"/>
                  </a:schemeClr>
                </a:solidFill>
              </a:rPr>
              <a:t>Intern</a:t>
            </a:r>
            <a:r>
              <a:rPr lang="es-ES" sz="800" dirty="0">
                <a:solidFill>
                  <a:schemeClr val="tx1">
                    <a:lumMod val="50000"/>
                    <a:lumOff val="50000"/>
                  </a:schemeClr>
                </a:solidFill>
              </a:rPr>
              <a:t> </a:t>
            </a:r>
            <a:r>
              <a:rPr lang="es-ES" sz="800" dirty="0" err="1">
                <a:solidFill>
                  <a:schemeClr val="tx1">
                    <a:lumMod val="50000"/>
                    <a:lumOff val="50000"/>
                  </a:schemeClr>
                </a:solidFill>
              </a:rPr>
              <a:t>Med</a:t>
            </a:r>
            <a:r>
              <a:rPr lang="es-ES" sz="800" dirty="0">
                <a:solidFill>
                  <a:schemeClr val="tx1">
                    <a:lumMod val="50000"/>
                    <a:lumOff val="50000"/>
                  </a:schemeClr>
                </a:solidFill>
              </a:rPr>
              <a:t>.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60" y="598752"/>
            <a:ext cx="8338391"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0" y="1081940"/>
            <a:ext cx="12192000" cy="1015663"/>
          </a:xfrm>
          <a:prstGeom prst="rect">
            <a:avLst/>
          </a:prstGeom>
        </p:spPr>
        <p:txBody>
          <a:bodyPr wrap="square">
            <a:spAutoFit/>
          </a:bodyPr>
          <a:lstStyle/>
          <a:p>
            <a:pPr algn="ctr"/>
            <a:r>
              <a:rPr lang="es-ES" sz="3600" b="1" dirty="0">
                <a:solidFill>
                  <a:srgbClr val="1B9AB2"/>
                </a:solidFill>
              </a:rPr>
              <a:t>La PAH es una familia de enfermedades genéticas raras</a:t>
            </a:r>
          </a:p>
          <a:p>
            <a:pPr algn="ctr"/>
            <a:r>
              <a:rPr lang="es-ES" sz="2400" dirty="0">
                <a:solidFill>
                  <a:srgbClr val="1B9AB2"/>
                </a:solidFill>
              </a:rPr>
              <a:t>causadas por mutaciones genéticas que afectan a la capacidad del hígado para generar hemo.</a:t>
            </a:r>
            <a:r>
              <a:rPr lang="es-ES" sz="2400" baseline="30000" dirty="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23330"/>
          </a:xfrm>
          <a:prstGeom prst="rect">
            <a:avLst/>
          </a:prstGeom>
        </p:spPr>
        <p:txBody>
          <a:bodyPr wrap="square">
            <a:spAutoFit/>
          </a:bodyPr>
          <a:lstStyle/>
          <a:p>
            <a:pPr algn="ctr"/>
            <a:r>
              <a:rPr lang="es-ES" dirty="0">
                <a:solidFill>
                  <a:srgbClr val="0A0A0A"/>
                </a:solidFill>
              </a:rPr>
              <a:t>El resultado es la acumulación </a:t>
            </a:r>
            <a:br>
              <a:rPr lang="es-ES" dirty="0">
                <a:solidFill>
                  <a:srgbClr val="0A0A0A"/>
                </a:solidFill>
              </a:rPr>
            </a:br>
            <a:r>
              <a:rPr lang="es-ES" dirty="0">
                <a:solidFill>
                  <a:srgbClr val="0A0A0A"/>
                </a:solidFill>
              </a:rPr>
              <a:t>de toxinas en el hígado, que se liberan por todo el organismo.</a:t>
            </a:r>
            <a:r>
              <a:rPr lang="es-ES" baseline="30000" dirty="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1200329"/>
          </a:xfrm>
          <a:prstGeom prst="rect">
            <a:avLst/>
          </a:prstGeom>
        </p:spPr>
        <p:txBody>
          <a:bodyPr wrap="square">
            <a:spAutoFit/>
          </a:bodyPr>
          <a:lstStyle/>
          <a:p>
            <a:pPr algn="ctr"/>
            <a:r>
              <a:rPr lang="es-ES" dirty="0">
                <a:solidFill>
                  <a:srgbClr val="0A0A0A"/>
                </a:solidFill>
              </a:rPr>
              <a:t>En la PAH, una enzima </a:t>
            </a:r>
            <a:br>
              <a:rPr lang="es-ES" dirty="0">
                <a:solidFill>
                  <a:srgbClr val="0A0A0A"/>
                </a:solidFill>
              </a:rPr>
            </a:br>
            <a:r>
              <a:rPr lang="es-ES" dirty="0">
                <a:solidFill>
                  <a:srgbClr val="0A0A0A"/>
                </a:solidFill>
              </a:rPr>
              <a:t>que interviene en la síntesis </a:t>
            </a:r>
            <a:br>
              <a:rPr lang="es-ES" dirty="0">
                <a:solidFill>
                  <a:srgbClr val="0A0A0A"/>
                </a:solidFill>
              </a:rPr>
            </a:br>
            <a:r>
              <a:rPr lang="es-ES" dirty="0">
                <a:solidFill>
                  <a:srgbClr val="0A0A0A"/>
                </a:solidFill>
              </a:rPr>
              <a:t>del hemo no funciona correctamente.</a:t>
            </a:r>
            <a:r>
              <a:rPr lang="es-ES" baseline="30000" dirty="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731520" y="4455649"/>
            <a:ext cx="3466810" cy="923330"/>
          </a:xfrm>
          <a:prstGeom prst="rect">
            <a:avLst/>
          </a:prstGeom>
        </p:spPr>
        <p:txBody>
          <a:bodyPr wrap="square">
            <a:spAutoFit/>
          </a:bodyPr>
          <a:lstStyle/>
          <a:p>
            <a:pPr algn="ctr"/>
            <a:r>
              <a:rPr lang="es-ES" dirty="0">
                <a:solidFill>
                  <a:srgbClr val="0A0A0A"/>
                </a:solidFill>
              </a:rPr>
              <a:t>El hemo ayuda a que el hígado funcione adecuadamente y es esencial para el cuerpo humano.</a:t>
            </a:r>
            <a:r>
              <a:rPr lang="es-ES" baseline="30000" dirty="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es-ES"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es-ES"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es-ES"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es-ES" sz="1400">
                <a:solidFill>
                  <a:srgbClr val="0A0A0A"/>
                </a:solidFill>
              </a:rPr>
              <a:t>Enzima</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es-ES"/>
              <a:t>Explicar la PAH a los demás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689137"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323799" cy="461665"/>
          </a:xfrm>
          <a:prstGeom prst="rect">
            <a:avLst/>
          </a:prstGeom>
        </p:spPr>
        <p:txBody>
          <a:bodyPr wrap="square">
            <a:spAutoFit/>
          </a:bodyPr>
          <a:lstStyle/>
          <a:p>
            <a:r>
              <a:rPr lang="es-ES" sz="2300"/>
              <a:t>Empiece por decir que la PAH es real</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4837586" y="5863276"/>
            <a:ext cx="2673360" cy="243785"/>
          </a:xfrm>
          <a:prstGeom prst="rect">
            <a:avLst/>
          </a:prstGeom>
          <a:noFill/>
        </p:spPr>
        <p:txBody>
          <a:bodyPr wrap="none" rtlCol="0">
            <a:spAutoFit/>
          </a:bodyPr>
          <a:lstStyle/>
          <a:p>
            <a:pPr algn="r">
              <a:lnSpc>
                <a:spcPct val="80000"/>
              </a:lnSpc>
            </a:pPr>
            <a:r>
              <a:rPr lang="es-ES" sz="1200" dirty="0">
                <a:solidFill>
                  <a:srgbClr val="68365E"/>
                </a:solidFill>
              </a:rPr>
              <a:t>Isabelle, paciente y miembro de AFMAP</a:t>
            </a:r>
          </a:p>
        </p:txBody>
      </p:sp>
      <p:sp>
        <p:nvSpPr>
          <p:cNvPr id="25" name="Rectangle 24"/>
          <p:cNvSpPr/>
          <p:nvPr/>
        </p:nvSpPr>
        <p:spPr>
          <a:xfrm>
            <a:off x="1624286" y="2603498"/>
            <a:ext cx="6323799" cy="1154162"/>
          </a:xfrm>
          <a:prstGeom prst="rect">
            <a:avLst/>
          </a:prstGeom>
        </p:spPr>
        <p:txBody>
          <a:bodyPr wrap="square">
            <a:spAutoFit/>
          </a:bodyPr>
          <a:lstStyle/>
          <a:p>
            <a:r>
              <a:rPr lang="es-ES" sz="2300" dirty="0"/>
              <a:t>Explique que la mayor parte de la gente con PAH </a:t>
            </a:r>
            <a:br>
              <a:rPr lang="es-ES" sz="2300" dirty="0"/>
            </a:br>
            <a:r>
              <a:rPr lang="es-ES" sz="2300" dirty="0"/>
              <a:t>no tiene síntomas, pero algunos sufren ataques agudos o crónicos y complicaciones a largo plazo</a:t>
            </a:r>
          </a:p>
        </p:txBody>
      </p:sp>
      <p:sp>
        <p:nvSpPr>
          <p:cNvPr id="23" name="Rectangle 22"/>
          <p:cNvSpPr/>
          <p:nvPr/>
        </p:nvSpPr>
        <p:spPr>
          <a:xfrm>
            <a:off x="1624286" y="4432997"/>
            <a:ext cx="5557350" cy="1154162"/>
          </a:xfrm>
          <a:prstGeom prst="rect">
            <a:avLst/>
          </a:prstGeom>
        </p:spPr>
        <p:txBody>
          <a:bodyPr wrap="square">
            <a:spAutoFit/>
          </a:bodyPr>
          <a:lstStyle/>
          <a:p>
            <a:r>
              <a:rPr lang="es-ES" sz="2300" dirty="0"/>
              <a:t>Anímeles a hablar con un profesional sanitario sobre su propio riesgo para que puedan tomar una decisión informada</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es-ES" sz="800">
                <a:solidFill>
                  <a:schemeClr val="bg2">
                    <a:lumMod val="50000"/>
                  </a:schemeClr>
                </a:solidFill>
              </a:rPr>
              <a:t>PAH: porfiria aguda hepática</a:t>
            </a:r>
          </a:p>
          <a:p>
            <a:pPr>
              <a:spcAft>
                <a:spcPts val="300"/>
              </a:spcAft>
            </a:pPr>
            <a:r>
              <a:rPr lang="es-ES" sz="800">
                <a:solidFill>
                  <a:schemeClr val="bg2">
                    <a:lumMod val="50000"/>
                  </a:schemeClr>
                </a:solidFill>
              </a:rPr>
              <a:t>No se incluye ninguna información sobre los productos medicinales de Alnylam en este material.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es-ES"/>
              <a:t>Su cuidador y usted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188110"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es-ES" sz="1200">
                <a:solidFill>
                  <a:srgbClr val="68365E"/>
                </a:solidFill>
              </a:rPr>
              <a:t>Mechthild, cuidadora de una hija que vive con PAH</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7702282" cy="1846659"/>
          </a:xfrm>
          <a:prstGeom prst="rect">
            <a:avLst/>
          </a:prstGeom>
          <a:noFill/>
        </p:spPr>
        <p:txBody>
          <a:bodyPr wrap="square" rtlCol="0">
            <a:spAutoFit/>
          </a:bodyPr>
          <a:lstStyle/>
          <a:p>
            <a:r>
              <a:rPr lang="es-ES" sz="2400" dirty="0"/>
              <a:t>Un cuidador puede ser un familiar, pareja o incluso </a:t>
            </a:r>
            <a:br>
              <a:rPr lang="es-ES" sz="2400" dirty="0"/>
            </a:br>
            <a:r>
              <a:rPr lang="es-ES" sz="2400" dirty="0"/>
              <a:t>un buen amigo, y marcar una diferencia absoluta </a:t>
            </a:r>
            <a:br>
              <a:rPr lang="es-ES" sz="2400" dirty="0"/>
            </a:br>
            <a:r>
              <a:rPr lang="es-ES" sz="2400" dirty="0"/>
              <a:t>durante los ataques.</a:t>
            </a:r>
          </a:p>
          <a:p>
            <a:endParaRPr lang="en-US" sz="1400" dirty="0"/>
          </a:p>
          <a:p>
            <a:r>
              <a:rPr lang="es-ES" sz="2400" b="1" dirty="0"/>
              <a:t>¡Los cuidadores también tienen que cuidar de sí mismos!</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958924" cy="1938992"/>
          </a:xfrm>
          <a:prstGeom prst="rect">
            <a:avLst/>
          </a:prstGeom>
          <a:noFill/>
        </p:spPr>
        <p:txBody>
          <a:bodyPr wrap="square" rtlCol="0">
            <a:spAutoFit/>
          </a:bodyPr>
          <a:lstStyle/>
          <a:p>
            <a:r>
              <a:rPr lang="es-ES" sz="2400" dirty="0">
                <a:solidFill>
                  <a:schemeClr val="tx2"/>
                </a:solidFill>
              </a:rPr>
              <a:t>He pasado horas interminables con ella en la clínica,</a:t>
            </a:r>
            <a:r>
              <a:rPr lang="es-ES" sz="2400" dirty="0">
                <a:solidFill>
                  <a:schemeClr val="tx2"/>
                </a:solidFill>
                <a:latin typeface="Arial" panose="020B0604020202020204" pitchFamily="34" charset="0"/>
                <a:cs typeface="Arial" panose="020B0604020202020204" pitchFamily="34" charset="0"/>
              </a:rPr>
              <a:t> </a:t>
            </a:r>
            <a:r>
              <a:rPr lang="es-ES" sz="2400" dirty="0">
                <a:solidFill>
                  <a:schemeClr val="tx2"/>
                </a:solidFill>
              </a:rPr>
              <a:t>sin olvidar a sus hermanos y hermanas y a mi marido, que también necesitaban mi cuidado y atención. He conducido un sinfín de kilómetros, pero todo ha merecido la pena.</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es-ES" sz="800" dirty="0">
                <a:solidFill>
                  <a:schemeClr val="bg2">
                    <a:lumMod val="50000"/>
                  </a:schemeClr>
                </a:solidFill>
              </a:rPr>
              <a:t>PAH: porfiria aguda hepática</a:t>
            </a:r>
          </a:p>
          <a:p>
            <a:pPr>
              <a:spcAft>
                <a:spcPts val="300"/>
              </a:spcAft>
            </a:pPr>
            <a:r>
              <a:rPr lang="es-ES" sz="800" dirty="0">
                <a:solidFill>
                  <a:schemeClr val="bg2">
                    <a:lumMod val="50000"/>
                  </a:schemeClr>
                </a:solidFill>
              </a:rPr>
              <a:t>No se incluye ninguna información sobre los productos de Alnylam en este material.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es-ES"/>
              <a:t>PAH: Comprender las verdades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315200" algn="l"/>
              </a:tabLst>
            </a:pPr>
            <a:r>
              <a:rPr lang="es-ES" sz="800" dirty="0"/>
              <a:t>PAH: porfiria aguda hepática	No se incluye ninguna información sobre los productos medicinales de </a:t>
            </a:r>
            <a:r>
              <a:rPr lang="es-ES" sz="800" dirty="0" err="1"/>
              <a:t>Alnylam</a:t>
            </a:r>
            <a:r>
              <a:rPr lang="es-ES" sz="800" dirty="0"/>
              <a:t> en este material. </a:t>
            </a:r>
          </a:p>
          <a:p>
            <a:pPr marL="228600" indent="-228600">
              <a:buFont typeface="+mj-lt"/>
              <a:buAutoNum type="arabicPeriod"/>
            </a:pPr>
            <a:r>
              <a:rPr lang="es-ES" sz="800" dirty="0" err="1"/>
              <a:t>Whatley</a:t>
            </a:r>
            <a:r>
              <a:rPr lang="es-ES" sz="800" dirty="0"/>
              <a:t> SD, Badminton MN. Role </a:t>
            </a:r>
            <a:r>
              <a:rPr lang="es-ES" sz="800" dirty="0" err="1"/>
              <a:t>of</a:t>
            </a:r>
            <a:r>
              <a:rPr lang="es-ES" sz="800" dirty="0"/>
              <a:t> </a:t>
            </a:r>
            <a:r>
              <a:rPr lang="es-ES" sz="800" dirty="0" err="1"/>
              <a:t>genetic</a:t>
            </a:r>
            <a:r>
              <a:rPr lang="es-ES" sz="800" dirty="0"/>
              <a:t> </a:t>
            </a:r>
            <a:r>
              <a:rPr lang="es-ES" sz="800" dirty="0" err="1"/>
              <a:t>testing</a:t>
            </a:r>
            <a:r>
              <a:rPr lang="es-ES" sz="800" dirty="0"/>
              <a:t> in </a:t>
            </a:r>
            <a:r>
              <a:rPr lang="es-ES" sz="800" dirty="0" err="1"/>
              <a:t>the</a:t>
            </a:r>
            <a:r>
              <a:rPr lang="es-ES" sz="800" dirty="0"/>
              <a:t> </a:t>
            </a:r>
            <a:r>
              <a:rPr lang="es-ES" sz="800" dirty="0" err="1"/>
              <a:t>management</a:t>
            </a:r>
            <a:r>
              <a:rPr lang="es-ES" sz="800" dirty="0"/>
              <a:t> </a:t>
            </a:r>
            <a:r>
              <a:rPr lang="es-ES" sz="800" dirty="0" err="1"/>
              <a:t>of</a:t>
            </a:r>
            <a:r>
              <a:rPr lang="es-ES" sz="800" dirty="0"/>
              <a:t> </a:t>
            </a:r>
            <a:r>
              <a:rPr lang="es-ES" sz="800" dirty="0" err="1"/>
              <a:t>patients</a:t>
            </a:r>
            <a:r>
              <a:rPr lang="es-ES" sz="800" dirty="0"/>
              <a:t> </a:t>
            </a:r>
            <a:r>
              <a:rPr lang="es-ES" sz="800" dirty="0" err="1"/>
              <a:t>with</a:t>
            </a:r>
            <a:r>
              <a:rPr lang="es-ES" sz="800" dirty="0"/>
              <a:t> </a:t>
            </a:r>
            <a:r>
              <a:rPr lang="es-ES" sz="800" dirty="0" err="1"/>
              <a:t>inherited</a:t>
            </a:r>
            <a:r>
              <a:rPr lang="es-ES" sz="800" dirty="0"/>
              <a:t> </a:t>
            </a:r>
            <a:r>
              <a:rPr lang="es-ES" sz="800" dirty="0" err="1"/>
              <a:t>porphyria</a:t>
            </a:r>
            <a:r>
              <a:rPr lang="es-ES" sz="800" dirty="0"/>
              <a:t> and </a:t>
            </a:r>
            <a:r>
              <a:rPr lang="es-ES" sz="800" dirty="0" err="1"/>
              <a:t>their</a:t>
            </a:r>
            <a:r>
              <a:rPr lang="es-ES" sz="800" dirty="0"/>
              <a:t> </a:t>
            </a:r>
            <a:r>
              <a:rPr lang="es-ES" sz="800" dirty="0" err="1"/>
              <a:t>families</a:t>
            </a:r>
            <a:r>
              <a:rPr lang="es-ES" sz="800" dirty="0"/>
              <a:t>. Ann Clin </a:t>
            </a:r>
            <a:r>
              <a:rPr lang="es-ES" sz="800" dirty="0" err="1"/>
              <a:t>Biochem</a:t>
            </a:r>
            <a:r>
              <a:rPr lang="es-ES" sz="800" dirty="0"/>
              <a:t>. 2013;50(Pt 3):204-216. doi:10.1177/0004563212473278.</a:t>
            </a:r>
          </a:p>
          <a:p>
            <a:pPr marL="228600" indent="-228600">
              <a:buFont typeface="+mj-lt"/>
              <a:buAutoNum type="arabicPeriod"/>
            </a:pPr>
            <a:r>
              <a:rPr lang="es-ES" sz="800" dirty="0" err="1"/>
              <a:t>Naik</a:t>
            </a:r>
            <a:r>
              <a:rPr lang="es-ES" sz="800" dirty="0"/>
              <a:t> H, </a:t>
            </a:r>
            <a:r>
              <a:rPr lang="es-ES" sz="800" dirty="0" err="1"/>
              <a:t>Stoecker</a:t>
            </a:r>
            <a:r>
              <a:rPr lang="es-ES" sz="800" dirty="0"/>
              <a:t> M, Sanderson SC, </a:t>
            </a:r>
            <a:r>
              <a:rPr lang="es-ES" sz="800" dirty="0" err="1"/>
              <a:t>Balwani</a:t>
            </a:r>
            <a:r>
              <a:rPr lang="es-ES" sz="800" dirty="0"/>
              <a:t> M, </a:t>
            </a:r>
            <a:r>
              <a:rPr lang="es-ES" sz="800" dirty="0" err="1"/>
              <a:t>Desnick</a:t>
            </a:r>
            <a:r>
              <a:rPr lang="es-ES" sz="800" dirty="0"/>
              <a:t> RJ. </a:t>
            </a:r>
            <a:r>
              <a:rPr lang="es-ES" sz="800" dirty="0" err="1"/>
              <a:t>Experiences</a:t>
            </a:r>
            <a:r>
              <a:rPr lang="es-ES" sz="800" dirty="0"/>
              <a:t> and </a:t>
            </a:r>
            <a:r>
              <a:rPr lang="es-ES" sz="800" dirty="0" err="1"/>
              <a:t>concerns</a:t>
            </a:r>
            <a:r>
              <a:rPr lang="es-ES" sz="800" dirty="0"/>
              <a:t> </a:t>
            </a:r>
            <a:r>
              <a:rPr lang="es-ES" sz="800" dirty="0" err="1"/>
              <a:t>of</a:t>
            </a:r>
            <a:r>
              <a:rPr lang="es-ES" sz="800" dirty="0"/>
              <a:t> </a:t>
            </a:r>
            <a:r>
              <a:rPr lang="es-ES" sz="800" dirty="0" err="1"/>
              <a:t>patients</a:t>
            </a:r>
            <a:r>
              <a:rPr lang="es-ES" sz="800" dirty="0"/>
              <a:t> </a:t>
            </a:r>
            <a:r>
              <a:rPr lang="es-ES" sz="800" dirty="0" err="1"/>
              <a:t>with</a:t>
            </a:r>
            <a:r>
              <a:rPr lang="es-ES" sz="800" dirty="0"/>
              <a:t> </a:t>
            </a:r>
            <a:r>
              <a:rPr lang="es-ES" sz="800" dirty="0" err="1"/>
              <a:t>recurrent</a:t>
            </a:r>
            <a:r>
              <a:rPr lang="es-ES" sz="800" dirty="0"/>
              <a:t> </a:t>
            </a:r>
            <a:r>
              <a:rPr lang="es-ES" sz="800" dirty="0" err="1"/>
              <a:t>attacks</a:t>
            </a:r>
            <a:r>
              <a:rPr lang="es-ES" sz="800" dirty="0"/>
              <a:t> </a:t>
            </a:r>
            <a:r>
              <a:rPr lang="es-ES" sz="800" dirty="0" err="1"/>
              <a:t>of</a:t>
            </a:r>
            <a:r>
              <a:rPr lang="es-ES" sz="800" dirty="0"/>
              <a:t> </a:t>
            </a:r>
            <a:r>
              <a:rPr lang="es-ES" sz="800" dirty="0" err="1"/>
              <a:t>acute</a:t>
            </a:r>
            <a:r>
              <a:rPr lang="es-ES" sz="800" dirty="0"/>
              <a:t> </a:t>
            </a:r>
            <a:r>
              <a:rPr lang="es-ES" sz="800" dirty="0" err="1"/>
              <a:t>hepatic</a:t>
            </a:r>
            <a:r>
              <a:rPr lang="es-ES" sz="800" dirty="0"/>
              <a:t> </a:t>
            </a:r>
            <a:r>
              <a:rPr lang="es-ES" sz="800" dirty="0" err="1"/>
              <a:t>porphyria</a:t>
            </a:r>
            <a:r>
              <a:rPr lang="es-ES" sz="800" dirty="0"/>
              <a:t>: A </a:t>
            </a:r>
            <a:r>
              <a:rPr lang="es-ES" sz="800" dirty="0" err="1"/>
              <a:t>qualitative</a:t>
            </a:r>
            <a:r>
              <a:rPr lang="es-ES" sz="800" dirty="0"/>
              <a:t> </a:t>
            </a:r>
            <a:r>
              <a:rPr lang="es-ES" sz="800" dirty="0" err="1"/>
              <a:t>study</a:t>
            </a:r>
            <a:r>
              <a:rPr lang="es-ES" sz="800" dirty="0"/>
              <a:t>. Mol Genet </a:t>
            </a:r>
            <a:r>
              <a:rPr lang="es-ES" sz="800" dirty="0" err="1"/>
              <a:t>Metab</a:t>
            </a:r>
            <a:r>
              <a:rPr lang="es-ES" sz="800" dirty="0"/>
              <a:t>. 2016;119(3):278-283. doi:10.1016/j.ymgme.2016.08.006.</a:t>
            </a:r>
          </a:p>
          <a:p>
            <a:pPr marL="228600" indent="-228600">
              <a:buFont typeface="+mj-lt"/>
              <a:buAutoNum type="arabicPeriod"/>
            </a:pPr>
            <a:r>
              <a:rPr lang="es-ES" sz="800" dirty="0"/>
              <a:t>Wang B, </a:t>
            </a:r>
            <a:r>
              <a:rPr lang="es-ES" sz="800" dirty="0" err="1"/>
              <a:t>Rudnick</a:t>
            </a:r>
            <a:r>
              <a:rPr lang="es-ES" sz="800" dirty="0"/>
              <a:t> S, </a:t>
            </a:r>
            <a:r>
              <a:rPr lang="es-ES" sz="800" dirty="0" err="1"/>
              <a:t>Cengia</a:t>
            </a:r>
            <a:r>
              <a:rPr lang="es-ES" sz="800" dirty="0"/>
              <a:t> B, </a:t>
            </a:r>
            <a:r>
              <a:rPr lang="es-ES" sz="800" dirty="0" err="1"/>
              <a:t>Bonkovsky</a:t>
            </a:r>
            <a:r>
              <a:rPr lang="es-ES" sz="800" dirty="0"/>
              <a:t> HL. </a:t>
            </a:r>
            <a:r>
              <a:rPr lang="es-ES" sz="800" dirty="0" err="1"/>
              <a:t>Acute</a:t>
            </a:r>
            <a:r>
              <a:rPr lang="es-ES" sz="800" dirty="0"/>
              <a:t> </a:t>
            </a:r>
            <a:r>
              <a:rPr lang="es-ES" sz="800" dirty="0" err="1"/>
              <a:t>Hepatic</a:t>
            </a:r>
            <a:r>
              <a:rPr lang="es-ES" sz="800" dirty="0"/>
              <a:t> </a:t>
            </a:r>
            <a:r>
              <a:rPr lang="es-ES" sz="800" dirty="0" err="1"/>
              <a:t>Porphyrias</a:t>
            </a:r>
            <a:r>
              <a:rPr lang="es-ES" sz="800" dirty="0"/>
              <a:t>: </a:t>
            </a:r>
            <a:r>
              <a:rPr lang="es-ES" sz="800" dirty="0" err="1"/>
              <a:t>Review</a:t>
            </a:r>
            <a:r>
              <a:rPr lang="es-ES" sz="800" dirty="0"/>
              <a:t> and </a:t>
            </a:r>
            <a:r>
              <a:rPr lang="es-ES" sz="800" dirty="0" err="1"/>
              <a:t>Recent</a:t>
            </a:r>
            <a:r>
              <a:rPr lang="es-ES" sz="800" dirty="0"/>
              <a:t> </a:t>
            </a:r>
            <a:r>
              <a:rPr lang="es-ES" sz="800" dirty="0" err="1"/>
              <a:t>Progress</a:t>
            </a:r>
            <a:r>
              <a:rPr lang="es-ES" sz="800" dirty="0"/>
              <a:t>. </a:t>
            </a:r>
            <a:r>
              <a:rPr lang="es-ES" sz="800" dirty="0" err="1"/>
              <a:t>Hepatol</a:t>
            </a:r>
            <a:r>
              <a:rPr lang="es-ES" sz="800" dirty="0"/>
              <a:t> </a:t>
            </a:r>
            <a:r>
              <a:rPr lang="es-ES" sz="800" dirty="0" err="1"/>
              <a:t>Commun</a:t>
            </a:r>
            <a:r>
              <a:rPr lang="es-ES" sz="800" dirty="0"/>
              <a:t>. 2018;3(2):193-206. Publicado el 20 dic 2018. doi:10.1002/hep4.1297.</a:t>
            </a:r>
          </a:p>
          <a:p>
            <a:pPr marL="228600" indent="-228600">
              <a:buFont typeface="+mj-lt"/>
              <a:buAutoNum type="arabicPeriod"/>
            </a:pPr>
            <a:r>
              <a:rPr lang="es-ES" sz="800" dirty="0" err="1"/>
              <a:t>Bissell</a:t>
            </a:r>
            <a:r>
              <a:rPr lang="es-ES" sz="800" dirty="0"/>
              <a:t> DM &amp; Wang B. J C/,n </a:t>
            </a:r>
            <a:r>
              <a:rPr lang="es-ES" sz="800" dirty="0" err="1"/>
              <a:t>Transl</a:t>
            </a:r>
            <a:r>
              <a:rPr lang="es-ES" sz="800" dirty="0"/>
              <a:t> </a:t>
            </a:r>
            <a:r>
              <a:rPr lang="es-ES" sz="800" dirty="0" err="1"/>
              <a:t>Hepatol</a:t>
            </a:r>
            <a:r>
              <a:rPr lang="es-ES" sz="800" dirty="0"/>
              <a:t>. 2015 Mar,3(1):17-26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225140"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es-ES" sz="3000" b="1">
                <a:solidFill>
                  <a:srgbClr val="1B9AB2"/>
                </a:solidFill>
              </a:rPr>
              <a:t>Mito</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905710"/>
            <a:ext cx="3919459" cy="584775"/>
          </a:xfrm>
          <a:prstGeom prst="rect">
            <a:avLst/>
          </a:prstGeom>
          <a:noFill/>
        </p:spPr>
        <p:txBody>
          <a:bodyPr wrap="square" rtlCol="0">
            <a:spAutoFit/>
          </a:bodyPr>
          <a:lstStyle/>
          <a:p>
            <a:r>
              <a:rPr lang="es-ES" sz="1600" dirty="0"/>
              <a:t>Tengo PAH, pero no tengo síntomas, así que mi familia también estará bien.</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23041"/>
            <a:ext cx="3932828" cy="830997"/>
          </a:xfrm>
          <a:prstGeom prst="rect">
            <a:avLst/>
          </a:prstGeom>
          <a:noFill/>
        </p:spPr>
        <p:txBody>
          <a:bodyPr wrap="square" rtlCol="0">
            <a:spAutoFit/>
          </a:bodyPr>
          <a:lstStyle/>
          <a:p>
            <a:r>
              <a:rPr lang="es-ES" sz="1600" dirty="0"/>
              <a:t>Tengo PAH, pero nadie de mi familia tiene síntomas, así que no necesitan hacerse pruebas.</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63431"/>
            <a:ext cx="4744959" cy="338554"/>
          </a:xfrm>
          <a:prstGeom prst="rect">
            <a:avLst/>
          </a:prstGeom>
          <a:noFill/>
        </p:spPr>
        <p:txBody>
          <a:bodyPr wrap="square" rtlCol="0">
            <a:spAutoFit/>
          </a:bodyPr>
          <a:lstStyle/>
          <a:p>
            <a:r>
              <a:rPr lang="es-ES" sz="1600" dirty="0"/>
              <a:t>La PAH solo afectará a mi salud física.</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82454"/>
            <a:ext cx="4127582" cy="338554"/>
          </a:xfrm>
          <a:prstGeom prst="rect">
            <a:avLst/>
          </a:prstGeom>
          <a:noFill/>
        </p:spPr>
        <p:txBody>
          <a:bodyPr wrap="square" rtlCol="0">
            <a:spAutoFit/>
          </a:bodyPr>
          <a:lstStyle/>
          <a:p>
            <a:r>
              <a:rPr lang="es-ES" sz="1600" dirty="0"/>
              <a:t>Solo las mujeres con PAH tienen ataques.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94969"/>
            <a:ext cx="3919459" cy="584775"/>
          </a:xfrm>
          <a:prstGeom prst="rect">
            <a:avLst/>
          </a:prstGeom>
          <a:noFill/>
        </p:spPr>
        <p:txBody>
          <a:bodyPr wrap="square" rtlCol="0">
            <a:spAutoFit/>
          </a:bodyPr>
          <a:lstStyle/>
          <a:p>
            <a:r>
              <a:rPr lang="es-ES" sz="1600" dirty="0"/>
              <a:t>Necesito realizar pruebas genéticas más de una vez.</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es-ES" sz="3000" b="1">
                <a:solidFill>
                  <a:srgbClr val="1B9AB2"/>
                </a:solidFill>
              </a:rPr>
              <a:t>Verdad</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30997"/>
          </a:xfrm>
          <a:prstGeom prst="rect">
            <a:avLst/>
          </a:prstGeom>
          <a:noFill/>
        </p:spPr>
        <p:txBody>
          <a:bodyPr wrap="square" rtlCol="0">
            <a:spAutoFit/>
          </a:bodyPr>
          <a:lstStyle/>
          <a:p>
            <a:r>
              <a:rPr lang="es-ES" sz="1600"/>
              <a:t>Incluso si usted no tiene síntomas, puede haber otros en su familia con la misma mutación que desarrollen síntomas y tengan ataques.</a:t>
            </a:r>
            <a:r>
              <a:rPr lang="es-ES" sz="1600" baseline="3000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914654"/>
            <a:ext cx="5470678" cy="830997"/>
          </a:xfrm>
          <a:prstGeom prst="rect">
            <a:avLst/>
          </a:prstGeom>
          <a:noFill/>
        </p:spPr>
        <p:txBody>
          <a:bodyPr wrap="square" rtlCol="0">
            <a:spAutoFit/>
          </a:bodyPr>
          <a:lstStyle/>
          <a:p>
            <a:r>
              <a:rPr lang="es-ES" sz="1600" dirty="0"/>
              <a:t>Una prueba genética es importante para ayudar a sus familiares en riesgo de tener PAH a recibir un diagnóstico y evitar la aparición de síntomas.</a:t>
            </a:r>
            <a:r>
              <a:rPr lang="es-ES" sz="1600" baseline="30000" dirty="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29116"/>
            <a:ext cx="5647808" cy="830997"/>
          </a:xfrm>
          <a:prstGeom prst="rect">
            <a:avLst/>
          </a:prstGeom>
          <a:noFill/>
        </p:spPr>
        <p:txBody>
          <a:bodyPr wrap="square" rtlCol="0">
            <a:spAutoFit/>
          </a:bodyPr>
          <a:lstStyle/>
          <a:p>
            <a:r>
              <a:rPr lang="es-ES" sz="1600" dirty="0"/>
              <a:t>Las personas con PAH hablan de cómo les afecta al sueño, a la economía, a la vida social y el estilo de vida, a la salud mental e incluso a la nutrición.</a:t>
            </a:r>
            <a:r>
              <a:rPr lang="es-ES" sz="1600"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55454"/>
            <a:ext cx="4729082" cy="584775"/>
          </a:xfrm>
          <a:prstGeom prst="rect">
            <a:avLst/>
          </a:prstGeom>
          <a:noFill/>
        </p:spPr>
        <p:txBody>
          <a:bodyPr wrap="square" rtlCol="0">
            <a:spAutoFit/>
          </a:bodyPr>
          <a:lstStyle/>
          <a:p>
            <a:r>
              <a:rPr lang="es-ES" sz="1600" dirty="0"/>
              <a:t>La mayoría de los ataques se producen en mujeres, pero también puede afectar a los hombres.</a:t>
            </a:r>
            <a:r>
              <a:rPr lang="es-ES" sz="1600"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47170"/>
            <a:ext cx="5254108" cy="584775"/>
          </a:xfrm>
          <a:prstGeom prst="rect">
            <a:avLst/>
          </a:prstGeom>
          <a:noFill/>
        </p:spPr>
        <p:txBody>
          <a:bodyPr wrap="square" rtlCol="0">
            <a:spAutoFit/>
          </a:bodyPr>
          <a:lstStyle/>
          <a:p>
            <a:r>
              <a:rPr lang="es-ES" sz="1600" dirty="0"/>
              <a:t>Las pruebas genéticas detectan aproximadamente el 95 % de las mutaciones que causan la enfermedad.</a:t>
            </a:r>
            <a:r>
              <a:rPr lang="es-ES" sz="1600"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extLst>
              <a:ext uri="{FF2B5EF4-FFF2-40B4-BE49-F238E27FC236}">
                <a16:creationId xmlns:a16="http://schemas.microsoft.com/office/drawing/2014/main" id="{2782E10A-668F-4BED-8A09-5A54960D590E}"/>
              </a:ext>
            </a:extLst>
          </p:cNvPr>
          <p:cNvPicPr>
            <a:picLocks noChangeAspect="1" noChangeArrowheads="1"/>
          </p:cNvPicPr>
          <p:nvPr/>
        </p:nvPicPr>
        <p:blipFill>
          <a:blip r:embed="rId4"/>
          <a:srcRect/>
          <a:stretch/>
        </p:blipFill>
        <p:spPr bwMode="auto">
          <a:xfrm>
            <a:off x="6788952" y="162807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es-ES"/>
              <a:t>Recursos e información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38551" y="598752"/>
            <a:ext cx="581370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6">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087477" y="4092095"/>
            <a:ext cx="8017047"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s-ES" b="0" dirty="0">
                <a:latin typeface="+mn-lt"/>
              </a:rPr>
              <a:t>Visite </a:t>
            </a:r>
            <a:r>
              <a:rPr lang="es-ES" b="0" dirty="0">
                <a:latin typeface="+mn-lt"/>
                <a:hlinkClick r:id="rId7"/>
              </a:rPr>
              <a:t>www.livingwithporphyria.eu</a:t>
            </a:r>
            <a:r>
              <a:rPr lang="es-ES" b="0" u="sng" dirty="0">
                <a:solidFill>
                  <a:schemeClr val="accent4">
                    <a:lumMod val="75000"/>
                  </a:schemeClr>
                </a:solidFill>
                <a:latin typeface="+mn-lt"/>
                <a:hlinkClick r:id="rId7"/>
              </a:rPr>
              <a:t>/es</a:t>
            </a:r>
            <a:r>
              <a:rPr lang="es-ES" b="0" dirty="0">
                <a:latin typeface="+mn-lt"/>
              </a:rPr>
              <a:t>, sitio web patrocinado por Alnylam, si desea obtener recursos adicionales para comprender la PAH y vivir con ella.</a:t>
            </a:r>
          </a:p>
        </p:txBody>
      </p:sp>
      <p:sp>
        <p:nvSpPr>
          <p:cNvPr id="11" name="Title 12">
            <a:hlinkClick r:id="rId8"/>
            <a:extLst>
              <a:ext uri="{FF2B5EF4-FFF2-40B4-BE49-F238E27FC236}">
                <a16:creationId xmlns:a16="http://schemas.microsoft.com/office/drawing/2014/main" id="{3EBB4A7E-E065-48F9-AA17-7DBA3214B854}"/>
              </a:ext>
            </a:extLst>
          </p:cNvPr>
          <p:cNvSpPr txBox="1">
            <a:spLocks/>
          </p:cNvSpPr>
          <p:nvPr/>
        </p:nvSpPr>
        <p:spPr>
          <a:xfrm>
            <a:off x="3269913" y="2987602"/>
            <a:ext cx="2505242"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s-ES" sz="2000" b="0" u="sng" dirty="0">
                <a:solidFill>
                  <a:srgbClr val="C00000"/>
                </a:solidFill>
                <a:latin typeface="+mn-lt"/>
                <a:hlinkClick r:id="rId8">
                  <a:extLst>
                    <a:ext uri="{A12FA001-AC4F-418D-AE19-62706E023703}">
                      <ahyp:hlinkClr xmlns:ahyp="http://schemas.microsoft.com/office/drawing/2018/hyperlinkcolor" val="tx"/>
                    </a:ext>
                  </a:extLst>
                </a:hlinkClick>
              </a:rPr>
              <a:t>www.porfiria.org</a:t>
            </a:r>
            <a:endParaRPr lang="es-ES" sz="2000" b="0" u="sng" dirty="0">
              <a:solidFill>
                <a:srgbClr val="C00000"/>
              </a:solidFill>
              <a:latin typeface="+mn-lt"/>
              <a:hlinkClick r:id="rId9">
                <a:extLst>
                  <a:ext uri="{A12FA001-AC4F-418D-AE19-62706E023703}">
                    <ahyp:hlinkClr xmlns:ahyp="http://schemas.microsoft.com/office/drawing/2018/hyperlinkcolor" val="tx"/>
                  </a:ext>
                </a:extLst>
              </a:hlinkClick>
            </a:endParaRPr>
          </a:p>
        </p:txBody>
      </p:sp>
      <p:sp>
        <p:nvSpPr>
          <p:cNvPr id="15" name="Title 12">
            <a:hlinkClick r:id="rId3"/>
            <a:extLst>
              <a:ext uri="{FF2B5EF4-FFF2-40B4-BE49-F238E27FC236}">
                <a16:creationId xmlns:a16="http://schemas.microsoft.com/office/drawing/2014/main" id="{3EBB4A7E-E065-48F9-AA17-7DBA3214B854}"/>
              </a:ext>
            </a:extLst>
          </p:cNvPr>
          <p:cNvSpPr txBox="1">
            <a:spLocks/>
          </p:cNvSpPr>
          <p:nvPr/>
        </p:nvSpPr>
        <p:spPr>
          <a:xfrm>
            <a:off x="8086758" y="2987602"/>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s-ES" sz="2000" b="0" u="sng" dirty="0">
                <a:solidFill>
                  <a:srgbClr val="442686"/>
                </a:solidFill>
                <a:latin typeface="+mn-lt"/>
              </a:rPr>
              <a:t>www.gpac-porphyria.org</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315200"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p:txBody>
      </p:sp>
      <p:pic>
        <p:nvPicPr>
          <p:cNvPr id="3" name="Picture 2" descr="Diagram&#10;&#10;Description automatically generated">
            <a:hlinkClick r:id="rId8"/>
            <a:extLst>
              <a:ext uri="{FF2B5EF4-FFF2-40B4-BE49-F238E27FC236}">
                <a16:creationId xmlns:a16="http://schemas.microsoft.com/office/drawing/2014/main" id="{DC0F927A-061A-4B01-B3AB-E8A2E4C1BA98}"/>
              </a:ext>
            </a:extLst>
          </p:cNvPr>
          <p:cNvPicPr>
            <a:picLocks noChangeAspect="1"/>
          </p:cNvPicPr>
          <p:nvPr/>
        </p:nvPicPr>
        <p:blipFill>
          <a:blip r:embed="rId10"/>
          <a:stretch>
            <a:fillRect/>
          </a:stretch>
        </p:blipFill>
        <p:spPr>
          <a:xfrm>
            <a:off x="2462167" y="1764876"/>
            <a:ext cx="2940882" cy="1205974"/>
          </a:xfrm>
          <a:prstGeom prst="rect">
            <a:avLst/>
          </a:prstGeom>
        </p:spPr>
      </p:pic>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es-ES" sz="4400" dirty="0">
                <a:solidFill>
                  <a:srgbClr val="1B9AB2"/>
                </a:solidFill>
              </a:rPr>
              <a:t>La importancia de las pruebas genéticas familiares para la porfiria aguda hepática </a:t>
            </a:r>
          </a:p>
        </p:txBody>
      </p:sp>
      <p:sp>
        <p:nvSpPr>
          <p:cNvPr id="3" name="Rectangle 2"/>
          <p:cNvSpPr/>
          <p:nvPr/>
        </p:nvSpPr>
        <p:spPr>
          <a:xfrm>
            <a:off x="6622004" y="4538026"/>
            <a:ext cx="1975990" cy="276999"/>
          </a:xfrm>
          <a:prstGeom prst="rect">
            <a:avLst/>
          </a:prstGeom>
        </p:spPr>
        <p:txBody>
          <a:bodyPr wrap="none">
            <a:spAutoFit/>
          </a:bodyPr>
          <a:lstStyle/>
          <a:p>
            <a:pPr algn="ctr"/>
            <a:r>
              <a:rPr lang="es-ES" sz="1200" dirty="0">
                <a:solidFill>
                  <a:schemeClr val="tx2"/>
                </a:solidFill>
              </a:rPr>
              <a:t>Patrocinado</a:t>
            </a:r>
            <a:r>
              <a:rPr lang="es-ES" sz="1200" dirty="0">
                <a:solidFill>
                  <a:srgbClr val="5C375E"/>
                </a:solidFill>
              </a:rPr>
              <a:t> y financiado por</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2189958" cy="276999"/>
          </a:xfrm>
          <a:prstGeom prst="rect">
            <a:avLst/>
          </a:prstGeom>
          <a:noFill/>
        </p:spPr>
        <p:txBody>
          <a:bodyPr wrap="none" rtlCol="0">
            <a:spAutoFit/>
          </a:bodyPr>
          <a:lstStyle/>
          <a:p>
            <a:r>
              <a:rPr lang="es-ES" sz="1200" dirty="0">
                <a:solidFill>
                  <a:srgbClr val="68365E"/>
                </a:solidFill>
              </a:rPr>
              <a:t>AS1-ESP-00095 - Marzo de 2022</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es-ES" sz="1200" dirty="0">
                <a:solidFill>
                  <a:srgbClr val="68365E"/>
                </a:solidFill>
              </a:rPr>
              <a:t>© 2022 Alnylam </a:t>
            </a:r>
            <a:r>
              <a:rPr lang="es-ES" sz="1200" dirty="0" err="1">
                <a:solidFill>
                  <a:srgbClr val="68365E"/>
                </a:solidFill>
              </a:rPr>
              <a:t>Pharmaceuticals</a:t>
            </a:r>
            <a:r>
              <a:rPr lang="es-ES" sz="1200" dirty="0">
                <a:solidFill>
                  <a:srgbClr val="68365E"/>
                </a:solidFill>
              </a:rPr>
              <a:t>, Inc. Reservados todos los derechos.</a:t>
            </a:r>
          </a:p>
          <a:p>
            <a:r>
              <a:rPr lang="es-ES" sz="1200" dirty="0">
                <a:solidFill>
                  <a:srgbClr val="68365E"/>
                </a:solidFill>
              </a:rPr>
              <a:t>No se incluye ninguna información sobre los productos medicinales de Alnylam en este material. </a:t>
            </a:r>
          </a:p>
        </p:txBody>
      </p:sp>
      <p:sp>
        <p:nvSpPr>
          <p:cNvPr id="10" name="Rectangle 9"/>
          <p:cNvSpPr/>
          <p:nvPr/>
        </p:nvSpPr>
        <p:spPr>
          <a:xfrm>
            <a:off x="3415117" y="5438475"/>
            <a:ext cx="2436512" cy="646331"/>
          </a:xfrm>
          <a:prstGeom prst="rect">
            <a:avLst/>
          </a:prstGeom>
        </p:spPr>
        <p:txBody>
          <a:bodyPr wrap="square">
            <a:spAutoFit/>
          </a:bodyPr>
          <a:lstStyle/>
          <a:p>
            <a:pPr algn="ctr"/>
            <a:r>
              <a:rPr lang="es-ES" sz="1200" dirty="0">
                <a:solidFill>
                  <a:srgbClr val="5C375E"/>
                </a:solidFill>
              </a:rPr>
              <a:t>www.livingwithporphyria.eu</a:t>
            </a:r>
          </a:p>
          <a:p>
            <a:pPr algn="ctr"/>
            <a:r>
              <a:rPr lang="es-ES" sz="1200" dirty="0">
                <a:solidFill>
                  <a:schemeClr val="tx2"/>
                </a:solidFill>
              </a:rPr>
              <a:t>Patrocinado</a:t>
            </a:r>
            <a:r>
              <a:rPr lang="es-ES" sz="1200" dirty="0">
                <a:solidFill>
                  <a:srgbClr val="5C375E"/>
                </a:solidFill>
              </a:rPr>
              <a:t> y financiado por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es-ES" dirty="0">
                <a:solidFill>
                  <a:schemeClr val="tx2"/>
                </a:solidFill>
              </a:rPr>
              <a:t>Desarrollado en colaboración con un comité de dirección compuesto de directivos de asociaciones europeas de pacientes de porfiria, pacientes de porfiria aguda hepática (PAH), cuidadores y profesionales sanitarios. </a:t>
            </a:r>
          </a:p>
        </p:txBody>
      </p:sp>
      <p:pic>
        <p:nvPicPr>
          <p:cNvPr id="4" name="Picture 3"/>
          <p:cNvPicPr>
            <a:picLocks noChangeAspect="1"/>
          </p:cNvPicPr>
          <p:nvPr/>
        </p:nvPicPr>
        <p:blipFill rotWithShape="1">
          <a:blip r:embed="rId4"/>
          <a:srcRect l="201" r="25775"/>
          <a:stretch/>
        </p:blipFill>
        <p:spPr>
          <a:xfrm>
            <a:off x="3081354" y="4288207"/>
            <a:ext cx="2208401"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es-ES" sz="2150" b="1" dirty="0">
                <a:solidFill>
                  <a:srgbClr val="621C64"/>
                </a:solidFill>
                <a:latin typeface="Arial" panose="020B0604020202020204" pitchFamily="34" charset="0"/>
                <a:cs typeface="Arial" panose="020B0604020202020204" pitchFamily="34" charset="0"/>
              </a:rPr>
              <a:t>PORFIRIA</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313690"/>
          </a:xfrm>
          <a:prstGeom prst="rect">
            <a:avLst/>
          </a:prstGeom>
          <a:noFill/>
        </p:spPr>
        <p:txBody>
          <a:bodyPr wrap="square" rtlCol="0">
            <a:spAutoFit/>
          </a:bodyPr>
          <a:lstStyle/>
          <a:p>
            <a:r>
              <a:rPr lang="es-ES" sz="1400" i="1">
                <a:solidFill>
                  <a:srgbClr val="0ABFD8"/>
                </a:solidFill>
                <a:latin typeface="Arial" panose="020B0604020202020204" pitchFamily="34" charset="0"/>
                <a:cs typeface="Arial" panose="020B0604020202020204" pitchFamily="34" charset="0"/>
              </a:rPr>
              <a:t>Vivir con</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543529" y="5178873"/>
            <a:ext cx="2182578" cy="255905"/>
          </a:xfrm>
          <a:prstGeom prst="rect">
            <a:avLst/>
          </a:prstGeom>
          <a:noFill/>
        </p:spPr>
        <p:txBody>
          <a:bodyPr wrap="square" rtlCol="0">
            <a:spAutoFit/>
          </a:bodyPr>
          <a:lstStyle/>
          <a:p>
            <a:pPr algn="ctr"/>
            <a:r>
              <a:rPr lang="es-ES" sz="1000" dirty="0">
                <a:solidFill>
                  <a:schemeClr val="bg1">
                    <a:lumMod val="50000"/>
                  </a:schemeClr>
                </a:solidFill>
                <a:latin typeface="Arial" panose="020B0604020202020204" pitchFamily="34" charset="0"/>
                <a:cs typeface="Arial" panose="020B0604020202020204" pitchFamily="34" charset="0"/>
              </a:rPr>
              <a:t>porfiria aguda hepática</a:t>
            </a:r>
          </a:p>
        </p:txBody>
      </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es-ES"/>
              <a:t>Estas toxinas provocan la PAH</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395413" cy="954107"/>
          </a:xfrm>
          <a:prstGeom prst="rect">
            <a:avLst/>
          </a:prstGeom>
          <a:noFill/>
        </p:spPr>
        <p:txBody>
          <a:bodyPr wrap="square" rtlCol="0">
            <a:spAutoFit/>
          </a:bodyPr>
          <a:lstStyle/>
          <a:p>
            <a:r>
              <a:rPr lang="es-ES" sz="2800" dirty="0"/>
              <a:t>Estas toxinas son el ácido </a:t>
            </a:r>
            <a:r>
              <a:rPr lang="es-ES" sz="2800" dirty="0" err="1"/>
              <a:t>aminolevulínico</a:t>
            </a:r>
            <a:r>
              <a:rPr lang="es-ES" sz="2800" dirty="0"/>
              <a:t> (ALA), el </a:t>
            </a:r>
            <a:r>
              <a:rPr lang="es-ES" sz="2800" dirty="0" err="1"/>
              <a:t>porfobilinógeno</a:t>
            </a:r>
            <a:r>
              <a:rPr lang="es-ES" sz="2800" dirty="0"/>
              <a:t> (PBG) y las porfirinas</a:t>
            </a:r>
            <a:r>
              <a:rPr lang="es-ES" sz="2800" baseline="30000" dirty="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315200" algn="l"/>
              </a:tabLst>
            </a:pPr>
            <a:r>
              <a:rPr lang="es-ES" sz="800" dirty="0">
                <a:solidFill>
                  <a:schemeClr val="bg2">
                    <a:lumMod val="50000"/>
                  </a:schemeClr>
                </a:solidFill>
              </a:rPr>
              <a:t>PAH: porfiria aguda hepática;  ALA: ácido </a:t>
            </a:r>
            <a:r>
              <a:rPr lang="es-ES" sz="800" dirty="0" err="1">
                <a:solidFill>
                  <a:schemeClr val="bg2">
                    <a:lumMod val="50000"/>
                  </a:schemeClr>
                </a:solidFill>
              </a:rPr>
              <a:t>aminolevulínico</a:t>
            </a:r>
            <a:r>
              <a:rPr lang="es-ES" sz="800" dirty="0">
                <a:solidFill>
                  <a:schemeClr val="bg2">
                    <a:lumMod val="50000"/>
                  </a:schemeClr>
                </a:solidFill>
              </a:rPr>
              <a:t>;  PBG: </a:t>
            </a:r>
            <a:r>
              <a:rPr lang="es-ES" sz="800" dirty="0" err="1">
                <a:solidFill>
                  <a:schemeClr val="bg2">
                    <a:lumMod val="50000"/>
                  </a:schemeClr>
                </a:solidFill>
              </a:rPr>
              <a:t>porfobilinógeno</a:t>
            </a:r>
            <a:r>
              <a:rPr lang="es-ES" sz="800" dirty="0">
                <a:solidFill>
                  <a:schemeClr val="bg2">
                    <a:lumMod val="50000"/>
                  </a:schemeClr>
                </a:solidFill>
              </a:rPr>
              <a:t>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err="1">
                <a:solidFill>
                  <a:schemeClr val="tx1">
                    <a:lumMod val="50000"/>
                    <a:lumOff val="50000"/>
                  </a:schemeClr>
                </a:solidFill>
              </a:rPr>
              <a:t>Naik</a:t>
            </a:r>
            <a:r>
              <a:rPr lang="es-ES" sz="800" dirty="0">
                <a:solidFill>
                  <a:schemeClr val="tx1">
                    <a:lumMod val="50000"/>
                    <a:lumOff val="50000"/>
                  </a:schemeClr>
                </a:solidFill>
              </a:rPr>
              <a:t> H, </a:t>
            </a:r>
            <a:r>
              <a:rPr lang="es-ES" sz="800" dirty="0" err="1">
                <a:solidFill>
                  <a:schemeClr val="tx1">
                    <a:lumMod val="50000"/>
                    <a:lumOff val="50000"/>
                  </a:schemeClr>
                </a:solidFill>
              </a:rPr>
              <a:t>Stoecker</a:t>
            </a:r>
            <a:r>
              <a:rPr lang="es-ES" sz="800" dirty="0">
                <a:solidFill>
                  <a:schemeClr val="tx1">
                    <a:lumMod val="50000"/>
                    <a:lumOff val="50000"/>
                  </a:schemeClr>
                </a:solidFill>
              </a:rPr>
              <a:t> M, Sanderson SC, </a:t>
            </a:r>
            <a:r>
              <a:rPr lang="es-ES" sz="800" dirty="0" err="1">
                <a:solidFill>
                  <a:schemeClr val="tx1">
                    <a:lumMod val="50000"/>
                    <a:lumOff val="50000"/>
                  </a:schemeClr>
                </a:solidFill>
              </a:rPr>
              <a:t>Balwani</a:t>
            </a:r>
            <a:r>
              <a:rPr lang="es-ES" sz="800" dirty="0">
                <a:solidFill>
                  <a:schemeClr val="tx1">
                    <a:lumMod val="50000"/>
                    <a:lumOff val="50000"/>
                  </a:schemeClr>
                </a:solidFill>
              </a:rPr>
              <a:t> M, </a:t>
            </a:r>
            <a:r>
              <a:rPr lang="es-ES" sz="800" dirty="0" err="1">
                <a:solidFill>
                  <a:schemeClr val="tx1">
                    <a:lumMod val="50000"/>
                    <a:lumOff val="50000"/>
                  </a:schemeClr>
                </a:solidFill>
              </a:rPr>
              <a:t>Desnick</a:t>
            </a:r>
            <a:r>
              <a:rPr lang="es-ES" sz="800" dirty="0">
                <a:solidFill>
                  <a:schemeClr val="tx1">
                    <a:lumMod val="50000"/>
                    <a:lumOff val="50000"/>
                  </a:schemeClr>
                </a:solidFill>
              </a:rPr>
              <a:t> RJ. </a:t>
            </a:r>
            <a:r>
              <a:rPr lang="es-ES" sz="800" dirty="0" err="1">
                <a:solidFill>
                  <a:schemeClr val="tx1">
                    <a:lumMod val="50000"/>
                    <a:lumOff val="50000"/>
                  </a:schemeClr>
                </a:solidFill>
              </a:rPr>
              <a:t>Experiences</a:t>
            </a:r>
            <a:r>
              <a:rPr lang="es-ES" sz="800" dirty="0">
                <a:solidFill>
                  <a:schemeClr val="tx1">
                    <a:lumMod val="50000"/>
                    <a:lumOff val="50000"/>
                  </a:schemeClr>
                </a:solidFill>
              </a:rPr>
              <a:t> and </a:t>
            </a:r>
            <a:r>
              <a:rPr lang="es-ES" sz="800" dirty="0" err="1">
                <a:solidFill>
                  <a:schemeClr val="tx1">
                    <a:lumMod val="50000"/>
                    <a:lumOff val="50000"/>
                  </a:schemeClr>
                </a:solidFill>
              </a:rPr>
              <a:t>concerns</a:t>
            </a:r>
            <a:r>
              <a:rPr lang="es-ES" sz="800" dirty="0">
                <a:solidFill>
                  <a:schemeClr val="tx1">
                    <a:lumMod val="50000"/>
                    <a:lumOff val="50000"/>
                  </a:schemeClr>
                </a:solidFill>
              </a:rPr>
              <a:t> </a:t>
            </a:r>
            <a:r>
              <a:rPr lang="es-ES" sz="800" dirty="0" err="1">
                <a:solidFill>
                  <a:schemeClr val="tx1">
                    <a:lumMod val="50000"/>
                    <a:lumOff val="50000"/>
                  </a:schemeClr>
                </a:solidFill>
              </a:rPr>
              <a:t>of</a:t>
            </a:r>
            <a:r>
              <a:rPr lang="es-ES" sz="800" dirty="0">
                <a:solidFill>
                  <a:schemeClr val="tx1">
                    <a:lumMod val="50000"/>
                    <a:lumOff val="50000"/>
                  </a:schemeClr>
                </a:solidFill>
              </a:rPr>
              <a:t> </a:t>
            </a:r>
            <a:r>
              <a:rPr lang="es-ES" sz="800" dirty="0" err="1">
                <a:solidFill>
                  <a:schemeClr val="tx1">
                    <a:lumMod val="50000"/>
                    <a:lumOff val="50000"/>
                  </a:schemeClr>
                </a:solidFill>
              </a:rPr>
              <a:t>patients</a:t>
            </a:r>
            <a:r>
              <a:rPr lang="es-ES" sz="800" dirty="0">
                <a:solidFill>
                  <a:schemeClr val="tx1">
                    <a:lumMod val="50000"/>
                    <a:lumOff val="50000"/>
                  </a:schemeClr>
                </a:solidFill>
              </a:rPr>
              <a:t> </a:t>
            </a:r>
            <a:r>
              <a:rPr lang="es-ES" sz="800" dirty="0" err="1">
                <a:solidFill>
                  <a:schemeClr val="tx1">
                    <a:lumMod val="50000"/>
                    <a:lumOff val="50000"/>
                  </a:schemeClr>
                </a:solidFill>
              </a:rPr>
              <a:t>with</a:t>
            </a:r>
            <a:r>
              <a:rPr lang="es-ES" sz="800" dirty="0">
                <a:solidFill>
                  <a:schemeClr val="tx1">
                    <a:lumMod val="50000"/>
                    <a:lumOff val="50000"/>
                  </a:schemeClr>
                </a:solidFill>
              </a:rPr>
              <a:t> </a:t>
            </a:r>
            <a:r>
              <a:rPr lang="es-ES" sz="800" dirty="0" err="1">
                <a:solidFill>
                  <a:schemeClr val="tx1">
                    <a:lumMod val="50000"/>
                    <a:lumOff val="50000"/>
                  </a:schemeClr>
                </a:solidFill>
              </a:rPr>
              <a:t>recurrent</a:t>
            </a:r>
            <a:r>
              <a:rPr lang="es-ES" sz="800" dirty="0">
                <a:solidFill>
                  <a:schemeClr val="tx1">
                    <a:lumMod val="50000"/>
                    <a:lumOff val="50000"/>
                  </a:schemeClr>
                </a:solidFill>
              </a:rPr>
              <a:t> </a:t>
            </a:r>
            <a:r>
              <a:rPr lang="es-ES" sz="800" dirty="0" err="1">
                <a:solidFill>
                  <a:schemeClr val="tx1">
                    <a:lumMod val="50000"/>
                    <a:lumOff val="50000"/>
                  </a:schemeClr>
                </a:solidFill>
              </a:rPr>
              <a:t>attacks</a:t>
            </a:r>
            <a:r>
              <a:rPr lang="es-ES" sz="800" dirty="0">
                <a:solidFill>
                  <a:schemeClr val="tx1">
                    <a:lumMod val="50000"/>
                    <a:lumOff val="50000"/>
                  </a:schemeClr>
                </a:solidFill>
              </a:rPr>
              <a:t> </a:t>
            </a:r>
            <a:r>
              <a:rPr lang="es-ES" sz="800" dirty="0" err="1">
                <a:solidFill>
                  <a:schemeClr val="tx1">
                    <a:lumMod val="50000"/>
                    <a:lumOff val="50000"/>
                  </a:schemeClr>
                </a:solidFill>
              </a:rPr>
              <a:t>of</a:t>
            </a:r>
            <a:r>
              <a:rPr lang="es-ES" sz="800" dirty="0">
                <a:solidFill>
                  <a:schemeClr val="tx1">
                    <a:lumMod val="50000"/>
                    <a:lumOff val="50000"/>
                  </a:schemeClr>
                </a:solidFill>
              </a:rPr>
              <a:t>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hepatic</a:t>
            </a:r>
            <a:r>
              <a:rPr lang="es-ES" sz="800" dirty="0">
                <a:solidFill>
                  <a:schemeClr val="tx1">
                    <a:lumMod val="50000"/>
                    <a:lumOff val="50000"/>
                  </a:schemeClr>
                </a:solidFill>
              </a:rPr>
              <a:t> </a:t>
            </a:r>
            <a:r>
              <a:rPr lang="es-ES" sz="800" dirty="0" err="1">
                <a:solidFill>
                  <a:schemeClr val="tx1">
                    <a:lumMod val="50000"/>
                    <a:lumOff val="50000"/>
                  </a:schemeClr>
                </a:solidFill>
              </a:rPr>
              <a:t>porphyria</a:t>
            </a:r>
            <a:r>
              <a:rPr lang="es-ES" sz="800" dirty="0">
                <a:solidFill>
                  <a:schemeClr val="tx1">
                    <a:lumMod val="50000"/>
                    <a:lumOff val="50000"/>
                  </a:schemeClr>
                </a:solidFill>
              </a:rPr>
              <a:t>: A </a:t>
            </a:r>
            <a:r>
              <a:rPr lang="es-ES" sz="800" dirty="0" err="1">
                <a:solidFill>
                  <a:schemeClr val="tx1">
                    <a:lumMod val="50000"/>
                    <a:lumOff val="50000"/>
                  </a:schemeClr>
                </a:solidFill>
              </a:rPr>
              <a:t>qualitative</a:t>
            </a:r>
            <a:r>
              <a:rPr lang="es-ES" sz="800" dirty="0">
                <a:solidFill>
                  <a:schemeClr val="tx1">
                    <a:lumMod val="50000"/>
                    <a:lumOff val="50000"/>
                  </a:schemeClr>
                </a:solidFill>
              </a:rPr>
              <a:t> </a:t>
            </a:r>
            <a:r>
              <a:rPr lang="es-ES" sz="800" dirty="0" err="1">
                <a:solidFill>
                  <a:schemeClr val="tx1">
                    <a:lumMod val="50000"/>
                    <a:lumOff val="50000"/>
                  </a:schemeClr>
                </a:solidFill>
              </a:rPr>
              <a:t>study</a:t>
            </a:r>
            <a:r>
              <a:rPr lang="es-ES" sz="800" dirty="0">
                <a:solidFill>
                  <a:schemeClr val="tx1">
                    <a:lumMod val="50000"/>
                    <a:lumOff val="50000"/>
                  </a:schemeClr>
                </a:solidFill>
              </a:rPr>
              <a:t>. Mol Genet </a:t>
            </a:r>
            <a:r>
              <a:rPr lang="es-ES" sz="800" dirty="0" err="1">
                <a:solidFill>
                  <a:schemeClr val="tx1">
                    <a:lumMod val="50000"/>
                    <a:lumOff val="50000"/>
                  </a:schemeClr>
                </a:solidFill>
              </a:rPr>
              <a:t>Metab</a:t>
            </a:r>
            <a:r>
              <a:rPr lang="es-ES" sz="800" dirty="0">
                <a:solidFill>
                  <a:schemeClr val="tx1">
                    <a:lumMod val="50000"/>
                    <a:lumOff val="50000"/>
                  </a:schemeClr>
                </a:solidFill>
              </a:rPr>
              <a:t>. 2016;119(3):278-283. doi:10.1016/j.ymgme.2016.08.006.</a:t>
            </a:r>
          </a:p>
          <a:p>
            <a:pPr marL="228600" indent="-228600">
              <a:buFont typeface="+mj-lt"/>
              <a:buAutoNum type="arabicPeriod"/>
            </a:pPr>
            <a:r>
              <a:rPr lang="es-ES" sz="800" dirty="0" err="1">
                <a:solidFill>
                  <a:schemeClr val="tx1">
                    <a:lumMod val="50000"/>
                    <a:lumOff val="50000"/>
                  </a:schemeClr>
                </a:solidFill>
              </a:rPr>
              <a:t>Gouya</a:t>
            </a:r>
            <a:r>
              <a:rPr lang="es-ES" sz="800" dirty="0">
                <a:solidFill>
                  <a:schemeClr val="tx1">
                    <a:lumMod val="50000"/>
                    <a:lumOff val="50000"/>
                  </a:schemeClr>
                </a:solidFill>
              </a:rPr>
              <a:t> L, Ventura P, </a:t>
            </a:r>
            <a:r>
              <a:rPr lang="es-ES" sz="800" dirty="0" err="1">
                <a:solidFill>
                  <a:schemeClr val="tx1">
                    <a:lumMod val="50000"/>
                    <a:lumOff val="50000"/>
                  </a:schemeClr>
                </a:solidFill>
              </a:rPr>
              <a:t>Balwani</a:t>
            </a:r>
            <a:r>
              <a:rPr lang="es-ES" sz="800" dirty="0">
                <a:solidFill>
                  <a:schemeClr val="tx1">
                    <a:lumMod val="50000"/>
                    <a:lumOff val="50000"/>
                  </a:schemeClr>
                </a:solidFill>
              </a:rPr>
              <a:t> M, et al. EXPLORE: A </a:t>
            </a:r>
            <a:r>
              <a:rPr lang="es-ES" sz="800" dirty="0" err="1">
                <a:solidFill>
                  <a:schemeClr val="tx1">
                    <a:lumMod val="50000"/>
                    <a:lumOff val="50000"/>
                  </a:schemeClr>
                </a:solidFill>
              </a:rPr>
              <a:t>Prospective</a:t>
            </a:r>
            <a:r>
              <a:rPr lang="es-ES" sz="800" dirty="0">
                <a:solidFill>
                  <a:schemeClr val="tx1">
                    <a:lumMod val="50000"/>
                    <a:lumOff val="50000"/>
                  </a:schemeClr>
                </a:solidFill>
              </a:rPr>
              <a:t>, </a:t>
            </a:r>
            <a:r>
              <a:rPr lang="es-ES" sz="800" dirty="0" err="1">
                <a:solidFill>
                  <a:schemeClr val="tx1">
                    <a:lumMod val="50000"/>
                    <a:lumOff val="50000"/>
                  </a:schemeClr>
                </a:solidFill>
              </a:rPr>
              <a:t>Multinational</a:t>
            </a:r>
            <a:r>
              <a:rPr lang="es-ES" sz="800" dirty="0">
                <a:solidFill>
                  <a:schemeClr val="tx1">
                    <a:lumMod val="50000"/>
                    <a:lumOff val="50000"/>
                  </a:schemeClr>
                </a:solidFill>
              </a:rPr>
              <a:t>, Natural </a:t>
            </a:r>
            <a:r>
              <a:rPr lang="es-ES" sz="800" dirty="0" err="1">
                <a:solidFill>
                  <a:schemeClr val="tx1">
                    <a:lumMod val="50000"/>
                    <a:lumOff val="50000"/>
                  </a:schemeClr>
                </a:solidFill>
              </a:rPr>
              <a:t>History</a:t>
            </a:r>
            <a:r>
              <a:rPr lang="es-ES" sz="800" dirty="0">
                <a:solidFill>
                  <a:schemeClr val="tx1">
                    <a:lumMod val="50000"/>
                    <a:lumOff val="50000"/>
                  </a:schemeClr>
                </a:solidFill>
              </a:rPr>
              <a:t> </a:t>
            </a:r>
            <a:r>
              <a:rPr lang="es-ES" sz="800" dirty="0" err="1">
                <a:solidFill>
                  <a:schemeClr val="tx1">
                    <a:lumMod val="50000"/>
                    <a:lumOff val="50000"/>
                  </a:schemeClr>
                </a:solidFill>
              </a:rPr>
              <a:t>Study</a:t>
            </a:r>
            <a:r>
              <a:rPr lang="es-ES" sz="800" dirty="0">
                <a:solidFill>
                  <a:schemeClr val="tx1">
                    <a:lumMod val="50000"/>
                    <a:lumOff val="50000"/>
                  </a:schemeClr>
                </a:solidFill>
              </a:rPr>
              <a:t> </a:t>
            </a:r>
            <a:r>
              <a:rPr lang="es-ES" sz="800" dirty="0" err="1">
                <a:solidFill>
                  <a:schemeClr val="tx1">
                    <a:lumMod val="50000"/>
                    <a:lumOff val="50000"/>
                  </a:schemeClr>
                </a:solidFill>
              </a:rPr>
              <a:t>of</a:t>
            </a:r>
            <a:r>
              <a:rPr lang="es-ES" sz="800" dirty="0">
                <a:solidFill>
                  <a:schemeClr val="tx1">
                    <a:lumMod val="50000"/>
                    <a:lumOff val="50000"/>
                  </a:schemeClr>
                </a:solidFill>
              </a:rPr>
              <a:t> </a:t>
            </a:r>
            <a:r>
              <a:rPr lang="es-ES" sz="800" dirty="0" err="1">
                <a:solidFill>
                  <a:schemeClr val="tx1">
                    <a:lumMod val="50000"/>
                    <a:lumOff val="50000"/>
                  </a:schemeClr>
                </a:solidFill>
              </a:rPr>
              <a:t>Patients</a:t>
            </a:r>
            <a:r>
              <a:rPr lang="es-ES" sz="800" dirty="0">
                <a:solidFill>
                  <a:schemeClr val="tx1">
                    <a:lumMod val="50000"/>
                    <a:lumOff val="50000"/>
                  </a:schemeClr>
                </a:solidFill>
              </a:rPr>
              <a:t> </a:t>
            </a:r>
            <a:r>
              <a:rPr lang="es-ES" sz="800" dirty="0" err="1">
                <a:solidFill>
                  <a:schemeClr val="tx1">
                    <a:lumMod val="50000"/>
                    <a:lumOff val="50000"/>
                  </a:schemeClr>
                </a:solidFill>
              </a:rPr>
              <a:t>with</a:t>
            </a:r>
            <a:r>
              <a:rPr lang="es-ES" sz="800" dirty="0">
                <a:solidFill>
                  <a:schemeClr val="tx1">
                    <a:lumMod val="50000"/>
                    <a:lumOff val="50000"/>
                  </a:schemeClr>
                </a:solidFill>
              </a:rPr>
              <a:t>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Hepatic</a:t>
            </a:r>
            <a:r>
              <a:rPr lang="es-ES" sz="800" dirty="0">
                <a:solidFill>
                  <a:schemeClr val="tx1">
                    <a:lumMod val="50000"/>
                    <a:lumOff val="50000"/>
                  </a:schemeClr>
                </a:solidFill>
              </a:rPr>
              <a:t> </a:t>
            </a:r>
            <a:r>
              <a:rPr lang="es-ES" sz="800" dirty="0" err="1">
                <a:solidFill>
                  <a:schemeClr val="tx1">
                    <a:lumMod val="50000"/>
                    <a:lumOff val="50000"/>
                  </a:schemeClr>
                </a:solidFill>
              </a:rPr>
              <a:t>Porphyria</a:t>
            </a:r>
            <a:r>
              <a:rPr lang="es-ES" sz="800" dirty="0">
                <a:solidFill>
                  <a:schemeClr val="tx1">
                    <a:lumMod val="50000"/>
                    <a:lumOff val="50000"/>
                  </a:schemeClr>
                </a:solidFill>
              </a:rPr>
              <a:t> </a:t>
            </a:r>
            <a:r>
              <a:rPr lang="es-ES" sz="800" dirty="0" err="1">
                <a:solidFill>
                  <a:schemeClr val="tx1">
                    <a:lumMod val="50000"/>
                    <a:lumOff val="50000"/>
                  </a:schemeClr>
                </a:solidFill>
              </a:rPr>
              <a:t>with</a:t>
            </a:r>
            <a:r>
              <a:rPr lang="es-ES" sz="800" dirty="0">
                <a:solidFill>
                  <a:schemeClr val="tx1">
                    <a:lumMod val="50000"/>
                    <a:lumOff val="50000"/>
                  </a:schemeClr>
                </a:solidFill>
              </a:rPr>
              <a:t> </a:t>
            </a:r>
            <a:r>
              <a:rPr lang="es-ES" sz="800" dirty="0" err="1">
                <a:solidFill>
                  <a:schemeClr val="tx1">
                    <a:lumMod val="50000"/>
                    <a:lumOff val="50000"/>
                  </a:schemeClr>
                </a:solidFill>
              </a:rPr>
              <a:t>Recurrent</a:t>
            </a:r>
            <a:r>
              <a:rPr lang="es-ES" sz="800" dirty="0">
                <a:solidFill>
                  <a:schemeClr val="tx1">
                    <a:lumMod val="50000"/>
                    <a:lumOff val="50000"/>
                  </a:schemeClr>
                </a:solidFill>
              </a:rPr>
              <a:t> </a:t>
            </a:r>
            <a:r>
              <a:rPr lang="es-ES" sz="800" dirty="0" err="1">
                <a:solidFill>
                  <a:schemeClr val="tx1">
                    <a:lumMod val="50000"/>
                    <a:lumOff val="50000"/>
                  </a:schemeClr>
                </a:solidFill>
              </a:rPr>
              <a:t>Attacks</a:t>
            </a:r>
            <a:r>
              <a:rPr lang="es-ES" sz="800" dirty="0">
                <a:solidFill>
                  <a:schemeClr val="tx1">
                    <a:lumMod val="50000"/>
                    <a:lumOff val="50000"/>
                  </a:schemeClr>
                </a:solidFill>
              </a:rPr>
              <a:t>. </a:t>
            </a:r>
            <a:r>
              <a:rPr lang="es-ES" sz="800" dirty="0" err="1">
                <a:solidFill>
                  <a:schemeClr val="tx1">
                    <a:lumMod val="50000"/>
                    <a:lumOff val="50000"/>
                  </a:schemeClr>
                </a:solidFill>
              </a:rPr>
              <a:t>Hepatology</a:t>
            </a:r>
            <a:r>
              <a:rPr lang="es-ES" sz="800" dirty="0">
                <a:solidFill>
                  <a:schemeClr val="tx1">
                    <a:lumMod val="50000"/>
                    <a:lumOff val="50000"/>
                  </a:schemeClr>
                </a:solidFill>
              </a:rPr>
              <a:t>.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6336680"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6" y="4050109"/>
            <a:ext cx="3809426" cy="1569660"/>
          </a:xfrm>
          <a:prstGeom prst="rect">
            <a:avLst/>
          </a:prstGeom>
          <a:noFill/>
        </p:spPr>
        <p:txBody>
          <a:bodyPr wrap="square" rtlCol="0">
            <a:spAutoFit/>
          </a:bodyPr>
          <a:lstStyle/>
          <a:p>
            <a:r>
              <a:rPr lang="es-ES" sz="2400" dirty="0"/>
              <a:t>Altos niveles de toxinas </a:t>
            </a:r>
          </a:p>
          <a:p>
            <a:r>
              <a:rPr lang="es-ES" sz="2400" dirty="0"/>
              <a:t>pueden provocar ataques agudos, síntomas crónicos y complicaciones a largo plazo</a:t>
            </a:r>
            <a:r>
              <a:rPr lang="es-ES"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8040910" y="4050109"/>
            <a:ext cx="2966564" cy="1569660"/>
          </a:xfrm>
          <a:prstGeom prst="rect">
            <a:avLst/>
          </a:prstGeom>
          <a:noFill/>
        </p:spPr>
        <p:txBody>
          <a:bodyPr wrap="square" rtlCol="0">
            <a:spAutoFit/>
          </a:bodyPr>
          <a:lstStyle/>
          <a:p>
            <a:r>
              <a:rPr lang="es-ES" sz="2400" dirty="0"/>
              <a:t>Pueden afectar significativamente al funcionamiento diario y la calidad de vida</a:t>
            </a:r>
            <a:r>
              <a:rPr lang="es-ES" sz="2400" baseline="30000" dirty="0"/>
              <a:t>1</a:t>
            </a:r>
          </a:p>
        </p:txBody>
      </p:sp>
      <p:sp>
        <p:nvSpPr>
          <p:cNvPr id="18" name="Oval 17"/>
          <p:cNvSpPr/>
          <p:nvPr/>
        </p:nvSpPr>
        <p:spPr>
          <a:xfrm>
            <a:off x="694091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706301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es-ES">
                <a:solidFill>
                  <a:schemeClr val="tx2"/>
                </a:solidFill>
              </a:rPr>
              <a:t>Cuatro tipos de PAH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es-ES" sz="1600">
                <a:solidFill>
                  <a:schemeClr val="tx2"/>
                </a:solidFill>
              </a:rPr>
              <a:t>Más frecuente</a:t>
            </a:r>
          </a:p>
        </p:txBody>
      </p:sp>
      <p:sp>
        <p:nvSpPr>
          <p:cNvPr id="7" name="Rectangle 6">
            <a:extLst>
              <a:ext uri="{FF2B5EF4-FFF2-40B4-BE49-F238E27FC236}">
                <a16:creationId xmlns:a16="http://schemas.microsoft.com/office/drawing/2014/main" id="{14354B0B-BAB3-3242-8A0E-DFB933F27D72}"/>
              </a:ext>
            </a:extLst>
          </p:cNvPr>
          <p:cNvSpPr/>
          <p:nvPr/>
        </p:nvSpPr>
        <p:spPr>
          <a:xfrm>
            <a:off x="599440" y="4647504"/>
            <a:ext cx="11074400" cy="830997"/>
          </a:xfrm>
          <a:prstGeom prst="rect">
            <a:avLst/>
          </a:prstGeom>
        </p:spPr>
        <p:txBody>
          <a:bodyPr wrap="square">
            <a:spAutoFit/>
          </a:bodyPr>
          <a:lstStyle/>
          <a:p>
            <a:pPr algn="ctr"/>
            <a:r>
              <a:rPr lang="es-ES" sz="2400" dirty="0"/>
              <a:t>Cada tipo de PAH está causado por una mutación genética única, </a:t>
            </a:r>
          </a:p>
          <a:p>
            <a:pPr algn="ctr"/>
            <a:r>
              <a:rPr lang="es-ES" sz="2400" dirty="0"/>
              <a:t>que inhibe la producción de una enzima determinada en la vía de la síntesis del hemo</a:t>
            </a:r>
            <a:r>
              <a:rPr lang="es-ES" sz="2400" baseline="30000" dirty="0"/>
              <a:t>3</a:t>
            </a:r>
            <a:r>
              <a:rPr lang="es-ES"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es-ES" sz="750" spc="-10" dirty="0">
                <a:solidFill>
                  <a:schemeClr val="bg2">
                    <a:lumMod val="50000"/>
                  </a:schemeClr>
                </a:solidFill>
              </a:rPr>
              <a:t>PAH: porfiria aguda hepática;  PAI: porfiria aguda intermitente;  VP: porfiria </a:t>
            </a:r>
            <a:r>
              <a:rPr lang="es-ES" sz="750" spc="-10" dirty="0" err="1">
                <a:solidFill>
                  <a:schemeClr val="bg2">
                    <a:lumMod val="50000"/>
                  </a:schemeClr>
                </a:solidFill>
              </a:rPr>
              <a:t>variegata</a:t>
            </a:r>
            <a:r>
              <a:rPr lang="es-ES" sz="750" spc="-10" dirty="0">
                <a:solidFill>
                  <a:schemeClr val="bg2">
                    <a:lumMod val="50000"/>
                  </a:schemeClr>
                </a:solidFill>
              </a:rPr>
              <a:t>;  CPH: </a:t>
            </a:r>
            <a:r>
              <a:rPr lang="es-ES" sz="750" spc="-10" dirty="0" err="1">
                <a:solidFill>
                  <a:schemeClr val="bg2">
                    <a:lumMod val="50000"/>
                  </a:schemeClr>
                </a:solidFill>
              </a:rPr>
              <a:t>coproporfiria</a:t>
            </a:r>
            <a:r>
              <a:rPr lang="es-ES" sz="750" spc="-10" dirty="0">
                <a:solidFill>
                  <a:schemeClr val="bg2">
                    <a:lumMod val="50000"/>
                  </a:schemeClr>
                </a:solidFill>
              </a:rPr>
              <a:t> hereditaria; PDA: porfiria por deficiencia de ALAD; ALAD: ácido </a:t>
            </a:r>
            <a:r>
              <a:rPr lang="es-ES" sz="750" spc="-10" dirty="0" err="1">
                <a:solidFill>
                  <a:schemeClr val="bg2">
                    <a:lumMod val="50000"/>
                  </a:schemeClr>
                </a:solidFill>
              </a:rPr>
              <a:t>aminolevulínico</a:t>
            </a:r>
            <a:r>
              <a:rPr lang="es-ES" sz="750" spc="-10" dirty="0">
                <a:solidFill>
                  <a:schemeClr val="bg2">
                    <a:lumMod val="50000"/>
                  </a:schemeClr>
                </a:solidFill>
              </a:rPr>
              <a:t> </a:t>
            </a:r>
            <a:r>
              <a:rPr lang="es-ES" sz="750" spc="-10" dirty="0" err="1">
                <a:solidFill>
                  <a:schemeClr val="bg2">
                    <a:lumMod val="50000"/>
                  </a:schemeClr>
                </a:solidFill>
              </a:rPr>
              <a:t>dehidratasa</a:t>
            </a:r>
            <a:r>
              <a:rPr lang="es-ES" sz="750" spc="-10" dirty="0">
                <a:solidFill>
                  <a:schemeClr val="bg2">
                    <a:lumMod val="50000"/>
                  </a:schemeClr>
                </a:solidFill>
              </a:rPr>
              <a:t> - No se incluye ninguna información sobre los productos medicinales de </a:t>
            </a:r>
            <a:r>
              <a:rPr lang="es-ES" sz="750" spc="-10" dirty="0" err="1">
                <a:solidFill>
                  <a:schemeClr val="bg2">
                    <a:lumMod val="50000"/>
                  </a:schemeClr>
                </a:solidFill>
              </a:rPr>
              <a:t>Alnylam</a:t>
            </a:r>
            <a:r>
              <a:rPr lang="es-ES" sz="750" spc="-10" dirty="0">
                <a:solidFill>
                  <a:schemeClr val="bg2">
                    <a:lumMod val="50000"/>
                  </a:schemeClr>
                </a:solidFill>
              </a:rPr>
              <a:t> en este material. </a:t>
            </a:r>
          </a:p>
          <a:p>
            <a:pPr marL="228600" indent="-228600">
              <a:buFont typeface="+mj-lt"/>
              <a:buAutoNum type="arabicPeriod"/>
            </a:pPr>
            <a:r>
              <a:rPr lang="es-ES" sz="800" dirty="0">
                <a:solidFill>
                  <a:schemeClr val="tx1">
                    <a:lumMod val="50000"/>
                    <a:lumOff val="50000"/>
                  </a:schemeClr>
                </a:solidFill>
              </a:rPr>
              <a:t>Wang B, </a:t>
            </a:r>
            <a:r>
              <a:rPr lang="es-ES" sz="800" dirty="0" err="1">
                <a:solidFill>
                  <a:schemeClr val="tx1">
                    <a:lumMod val="50000"/>
                    <a:lumOff val="50000"/>
                  </a:schemeClr>
                </a:solidFill>
              </a:rPr>
              <a:t>Rudnick</a:t>
            </a:r>
            <a:r>
              <a:rPr lang="es-ES" sz="800" dirty="0">
                <a:solidFill>
                  <a:schemeClr val="tx1">
                    <a:lumMod val="50000"/>
                    <a:lumOff val="50000"/>
                  </a:schemeClr>
                </a:solidFill>
              </a:rPr>
              <a:t> S, </a:t>
            </a:r>
            <a:r>
              <a:rPr lang="es-ES" sz="800" dirty="0" err="1">
                <a:solidFill>
                  <a:schemeClr val="tx1">
                    <a:lumMod val="50000"/>
                    <a:lumOff val="50000"/>
                  </a:schemeClr>
                </a:solidFill>
              </a:rPr>
              <a:t>Cengia</a:t>
            </a:r>
            <a:r>
              <a:rPr lang="es-ES" sz="800" dirty="0">
                <a:solidFill>
                  <a:schemeClr val="tx1">
                    <a:lumMod val="50000"/>
                    <a:lumOff val="50000"/>
                  </a:schemeClr>
                </a:solidFill>
              </a:rPr>
              <a:t> B, </a:t>
            </a:r>
            <a:r>
              <a:rPr lang="es-ES" sz="800" dirty="0" err="1">
                <a:solidFill>
                  <a:schemeClr val="tx1">
                    <a:lumMod val="50000"/>
                    <a:lumOff val="50000"/>
                  </a:schemeClr>
                </a:solidFill>
              </a:rPr>
              <a:t>Bonkovsky</a:t>
            </a:r>
            <a:r>
              <a:rPr lang="es-ES" sz="800" dirty="0">
                <a:solidFill>
                  <a:schemeClr val="tx1">
                    <a:lumMod val="50000"/>
                    <a:lumOff val="50000"/>
                  </a:schemeClr>
                </a:solidFill>
              </a:rPr>
              <a:t> HL. </a:t>
            </a:r>
            <a:r>
              <a:rPr lang="es-ES" sz="800" dirty="0" err="1">
                <a:solidFill>
                  <a:schemeClr val="tx1">
                    <a:lumMod val="50000"/>
                    <a:lumOff val="50000"/>
                  </a:schemeClr>
                </a:solidFill>
              </a:rPr>
              <a:t>Acute</a:t>
            </a:r>
            <a:r>
              <a:rPr lang="es-ES" sz="800" dirty="0">
                <a:solidFill>
                  <a:schemeClr val="tx1">
                    <a:lumMod val="50000"/>
                    <a:lumOff val="50000"/>
                  </a:schemeClr>
                </a:solidFill>
              </a:rPr>
              <a:t> </a:t>
            </a:r>
            <a:r>
              <a:rPr lang="es-ES" sz="800" dirty="0" err="1">
                <a:solidFill>
                  <a:schemeClr val="tx1">
                    <a:lumMod val="50000"/>
                    <a:lumOff val="50000"/>
                  </a:schemeClr>
                </a:solidFill>
              </a:rPr>
              <a:t>Hepatic</a:t>
            </a:r>
            <a:r>
              <a:rPr lang="es-ES" sz="800" dirty="0">
                <a:solidFill>
                  <a:schemeClr val="tx1">
                    <a:lumMod val="50000"/>
                    <a:lumOff val="50000"/>
                  </a:schemeClr>
                </a:solidFill>
              </a:rPr>
              <a:t> </a:t>
            </a:r>
            <a:r>
              <a:rPr lang="es-ES" sz="800" dirty="0" err="1">
                <a:solidFill>
                  <a:schemeClr val="tx1">
                    <a:lumMod val="50000"/>
                    <a:lumOff val="50000"/>
                  </a:schemeClr>
                </a:solidFill>
              </a:rPr>
              <a:t>Porphyrias</a:t>
            </a:r>
            <a:r>
              <a:rPr lang="es-ES" sz="800" dirty="0">
                <a:solidFill>
                  <a:schemeClr val="tx1">
                    <a:lumMod val="50000"/>
                    <a:lumOff val="50000"/>
                  </a:schemeClr>
                </a:solidFill>
              </a:rPr>
              <a:t>: </a:t>
            </a:r>
            <a:r>
              <a:rPr lang="es-ES" sz="800" dirty="0" err="1">
                <a:solidFill>
                  <a:schemeClr val="tx1">
                    <a:lumMod val="50000"/>
                    <a:lumOff val="50000"/>
                  </a:schemeClr>
                </a:solidFill>
              </a:rPr>
              <a:t>Review</a:t>
            </a:r>
            <a:r>
              <a:rPr lang="es-ES" sz="800" dirty="0">
                <a:solidFill>
                  <a:schemeClr val="tx1">
                    <a:lumMod val="50000"/>
                    <a:lumOff val="50000"/>
                  </a:schemeClr>
                </a:solidFill>
              </a:rPr>
              <a:t> and </a:t>
            </a:r>
            <a:r>
              <a:rPr lang="es-ES" sz="800" dirty="0" err="1">
                <a:solidFill>
                  <a:schemeClr val="tx1">
                    <a:lumMod val="50000"/>
                    <a:lumOff val="50000"/>
                  </a:schemeClr>
                </a:solidFill>
              </a:rPr>
              <a:t>Recent</a:t>
            </a:r>
            <a:r>
              <a:rPr lang="es-ES" sz="800" dirty="0">
                <a:solidFill>
                  <a:schemeClr val="tx1">
                    <a:lumMod val="50000"/>
                    <a:lumOff val="50000"/>
                  </a:schemeClr>
                </a:solidFill>
              </a:rPr>
              <a:t> </a:t>
            </a:r>
            <a:r>
              <a:rPr lang="es-ES" sz="800" dirty="0" err="1">
                <a:solidFill>
                  <a:schemeClr val="tx1">
                    <a:lumMod val="50000"/>
                    <a:lumOff val="50000"/>
                  </a:schemeClr>
                </a:solidFill>
              </a:rPr>
              <a:t>Progress</a:t>
            </a:r>
            <a:r>
              <a:rPr lang="es-ES" sz="800" dirty="0">
                <a:solidFill>
                  <a:schemeClr val="tx1">
                    <a:lumMod val="50000"/>
                    <a:lumOff val="50000"/>
                  </a:schemeClr>
                </a:solidFill>
              </a:rPr>
              <a:t>. </a:t>
            </a:r>
            <a:r>
              <a:rPr lang="es-ES" sz="800" dirty="0" err="1">
                <a:solidFill>
                  <a:schemeClr val="tx1">
                    <a:lumMod val="50000"/>
                    <a:lumOff val="50000"/>
                  </a:schemeClr>
                </a:solidFill>
              </a:rPr>
              <a:t>Hepatol</a:t>
            </a:r>
            <a:r>
              <a:rPr lang="es-ES" sz="800" dirty="0">
                <a:solidFill>
                  <a:schemeClr val="tx1">
                    <a:lumMod val="50000"/>
                    <a:lumOff val="50000"/>
                  </a:schemeClr>
                </a:solidFill>
              </a:rPr>
              <a:t> </a:t>
            </a:r>
            <a:r>
              <a:rPr lang="es-ES" sz="800" dirty="0" err="1">
                <a:solidFill>
                  <a:schemeClr val="tx1">
                    <a:lumMod val="50000"/>
                    <a:lumOff val="50000"/>
                  </a:schemeClr>
                </a:solidFill>
              </a:rPr>
              <a:t>Commun</a:t>
            </a:r>
            <a:r>
              <a:rPr lang="es-ES" sz="800" dirty="0">
                <a:solidFill>
                  <a:schemeClr val="tx1">
                    <a:lumMod val="50000"/>
                    <a:lumOff val="50000"/>
                  </a:schemeClr>
                </a:solidFill>
              </a:rPr>
              <a:t>. 2018;3(2):193-206. Publicado el 20 dic 2018. doi:10.1002/hep4.1297.</a:t>
            </a:r>
          </a:p>
          <a:p>
            <a:pPr marL="228600" indent="-228600">
              <a:buFont typeface="+mj-lt"/>
              <a:buAutoNum type="arabicPeriod"/>
            </a:pPr>
            <a:r>
              <a:rPr lang="es-ES" sz="800" dirty="0">
                <a:solidFill>
                  <a:schemeClr val="tx1">
                    <a:lumMod val="50000"/>
                    <a:lumOff val="50000"/>
                  </a:schemeClr>
                </a:solidFill>
              </a:rPr>
              <a:t>Elder G, Harper P, Badminton M, Sandberg S, </a:t>
            </a:r>
            <a:r>
              <a:rPr lang="es-ES" sz="800" dirty="0" err="1">
                <a:solidFill>
                  <a:schemeClr val="tx1">
                    <a:lumMod val="50000"/>
                    <a:lumOff val="50000"/>
                  </a:schemeClr>
                </a:solidFill>
              </a:rPr>
              <a:t>Deybach</a:t>
            </a:r>
            <a:r>
              <a:rPr lang="es-ES" sz="800" dirty="0">
                <a:solidFill>
                  <a:schemeClr val="tx1">
                    <a:lumMod val="50000"/>
                    <a:lumOff val="50000"/>
                  </a:schemeClr>
                </a:solidFill>
              </a:rPr>
              <a:t> JC. The </a:t>
            </a:r>
            <a:r>
              <a:rPr lang="es-ES" sz="800" dirty="0" err="1">
                <a:solidFill>
                  <a:schemeClr val="tx1">
                    <a:lumMod val="50000"/>
                    <a:lumOff val="50000"/>
                  </a:schemeClr>
                </a:solidFill>
              </a:rPr>
              <a:t>incidence</a:t>
            </a:r>
            <a:r>
              <a:rPr lang="es-ES" sz="800" dirty="0">
                <a:solidFill>
                  <a:schemeClr val="tx1">
                    <a:lumMod val="50000"/>
                    <a:lumOff val="50000"/>
                  </a:schemeClr>
                </a:solidFill>
              </a:rPr>
              <a:t> </a:t>
            </a:r>
            <a:r>
              <a:rPr lang="es-ES" sz="800" dirty="0" err="1">
                <a:solidFill>
                  <a:schemeClr val="tx1">
                    <a:lumMod val="50000"/>
                    <a:lumOff val="50000"/>
                  </a:schemeClr>
                </a:solidFill>
              </a:rPr>
              <a:t>of</a:t>
            </a:r>
            <a:r>
              <a:rPr lang="es-ES" sz="800" dirty="0">
                <a:solidFill>
                  <a:schemeClr val="tx1">
                    <a:lumMod val="50000"/>
                    <a:lumOff val="50000"/>
                  </a:schemeClr>
                </a:solidFill>
              </a:rPr>
              <a:t> </a:t>
            </a:r>
            <a:r>
              <a:rPr lang="es-ES" sz="800" dirty="0" err="1">
                <a:solidFill>
                  <a:schemeClr val="tx1">
                    <a:lumMod val="50000"/>
                    <a:lumOff val="50000"/>
                  </a:schemeClr>
                </a:solidFill>
              </a:rPr>
              <a:t>inherited</a:t>
            </a:r>
            <a:r>
              <a:rPr lang="es-ES" sz="800" dirty="0">
                <a:solidFill>
                  <a:schemeClr val="tx1">
                    <a:lumMod val="50000"/>
                    <a:lumOff val="50000"/>
                  </a:schemeClr>
                </a:solidFill>
              </a:rPr>
              <a:t> </a:t>
            </a:r>
            <a:r>
              <a:rPr lang="es-ES" sz="800" dirty="0" err="1">
                <a:solidFill>
                  <a:schemeClr val="tx1">
                    <a:lumMod val="50000"/>
                    <a:lumOff val="50000"/>
                  </a:schemeClr>
                </a:solidFill>
              </a:rPr>
              <a:t>porphyrias</a:t>
            </a:r>
            <a:r>
              <a:rPr lang="es-ES" sz="800" dirty="0">
                <a:solidFill>
                  <a:schemeClr val="tx1">
                    <a:lumMod val="50000"/>
                    <a:lumOff val="50000"/>
                  </a:schemeClr>
                </a:solidFill>
              </a:rPr>
              <a:t> in </a:t>
            </a:r>
            <a:r>
              <a:rPr lang="es-ES" sz="800" dirty="0" err="1">
                <a:solidFill>
                  <a:schemeClr val="tx1">
                    <a:lumMod val="50000"/>
                    <a:lumOff val="50000"/>
                  </a:schemeClr>
                </a:solidFill>
              </a:rPr>
              <a:t>Europe</a:t>
            </a:r>
            <a:r>
              <a:rPr lang="es-ES" sz="800" dirty="0">
                <a:solidFill>
                  <a:schemeClr val="tx1">
                    <a:lumMod val="50000"/>
                    <a:lumOff val="50000"/>
                  </a:schemeClr>
                </a:solidFill>
              </a:rPr>
              <a:t>. J </a:t>
            </a:r>
            <a:r>
              <a:rPr lang="es-ES" sz="800" dirty="0" err="1">
                <a:solidFill>
                  <a:schemeClr val="tx1">
                    <a:lumMod val="50000"/>
                    <a:lumOff val="50000"/>
                  </a:schemeClr>
                </a:solidFill>
              </a:rPr>
              <a:t>Inherit</a:t>
            </a:r>
            <a:r>
              <a:rPr lang="es-ES" sz="800" dirty="0">
                <a:solidFill>
                  <a:schemeClr val="tx1">
                    <a:lumMod val="50000"/>
                    <a:lumOff val="50000"/>
                  </a:schemeClr>
                </a:solidFill>
              </a:rPr>
              <a:t> </a:t>
            </a:r>
            <a:r>
              <a:rPr lang="es-ES" sz="800" dirty="0" err="1">
                <a:solidFill>
                  <a:schemeClr val="tx1">
                    <a:lumMod val="50000"/>
                    <a:lumOff val="50000"/>
                  </a:schemeClr>
                </a:solidFill>
              </a:rPr>
              <a:t>Metab</a:t>
            </a:r>
            <a:r>
              <a:rPr lang="es-ES" sz="800" dirty="0">
                <a:solidFill>
                  <a:schemeClr val="tx1">
                    <a:lumMod val="50000"/>
                    <a:lumOff val="50000"/>
                  </a:schemeClr>
                </a:solidFill>
              </a:rPr>
              <a:t> </a:t>
            </a:r>
            <a:r>
              <a:rPr lang="es-ES" sz="800" dirty="0" err="1">
                <a:solidFill>
                  <a:schemeClr val="tx1">
                    <a:lumMod val="50000"/>
                    <a:lumOff val="50000"/>
                  </a:schemeClr>
                </a:solidFill>
              </a:rPr>
              <a:t>Dis</a:t>
            </a:r>
            <a:r>
              <a:rPr lang="es-ES" sz="800" dirty="0">
                <a:solidFill>
                  <a:schemeClr val="tx1">
                    <a:lumMod val="50000"/>
                    <a:lumOff val="50000"/>
                  </a:schemeClr>
                </a:solidFill>
              </a:rPr>
              <a:t>. 2013;36(5):849-857. doi:10.1007/s10545-012-9544-4</a:t>
            </a:r>
          </a:p>
          <a:p>
            <a:pPr marL="228600" indent="-228600">
              <a:buFont typeface="+mj-lt"/>
              <a:buAutoNum type="arabicPeriod"/>
            </a:pPr>
            <a:r>
              <a:rPr lang="es-ES" sz="800" dirty="0" err="1">
                <a:solidFill>
                  <a:schemeClr val="tx1">
                    <a:lumMod val="50000"/>
                    <a:lumOff val="50000"/>
                  </a:schemeClr>
                </a:solidFill>
              </a:rPr>
              <a:t>Bissell</a:t>
            </a:r>
            <a:r>
              <a:rPr lang="es-ES" sz="800" dirty="0">
                <a:solidFill>
                  <a:schemeClr val="tx1">
                    <a:lumMod val="50000"/>
                    <a:lumOff val="50000"/>
                  </a:schemeClr>
                </a:solidFill>
              </a:rPr>
              <a:t> DM &amp; Wang B. J C/,n </a:t>
            </a:r>
            <a:r>
              <a:rPr lang="es-ES" sz="800" dirty="0" err="1">
                <a:solidFill>
                  <a:schemeClr val="tx1">
                    <a:lumMod val="50000"/>
                    <a:lumOff val="50000"/>
                  </a:schemeClr>
                </a:solidFill>
              </a:rPr>
              <a:t>Transl</a:t>
            </a:r>
            <a:r>
              <a:rPr lang="es-ES" sz="800" dirty="0">
                <a:solidFill>
                  <a:schemeClr val="tx1">
                    <a:lumMod val="50000"/>
                    <a:lumOff val="50000"/>
                  </a:schemeClr>
                </a:solidFill>
              </a:rPr>
              <a:t> </a:t>
            </a:r>
            <a:r>
              <a:rPr lang="es-ES" sz="800" dirty="0" err="1">
                <a:solidFill>
                  <a:schemeClr val="tx1">
                    <a:lumMod val="50000"/>
                    <a:lumOff val="50000"/>
                  </a:schemeClr>
                </a:solidFill>
              </a:rPr>
              <a:t>Hepatol</a:t>
            </a:r>
            <a:r>
              <a:rPr lang="es-ES" sz="800" dirty="0">
                <a:solidFill>
                  <a:schemeClr val="tx1">
                    <a:lumMod val="50000"/>
                    <a:lumOff val="50000"/>
                  </a:schemeClr>
                </a:solidFill>
              </a:rPr>
              <a:t>. 2015 Mar,3(1):17-26.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199696"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es-ES" sz="2800" b="1" dirty="0">
                <a:solidFill>
                  <a:srgbClr val="5C375E"/>
                </a:solidFill>
              </a:rPr>
              <a:t>Porfiria aguda intermitente (PAI)</a:t>
            </a:r>
            <a:r>
              <a:rPr lang="es-ES" sz="2800" b="1" baseline="30000" dirty="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es-ES" sz="2500" b="1" dirty="0">
                <a:solidFill>
                  <a:srgbClr val="5C375E"/>
                </a:solidFill>
              </a:rPr>
              <a:t>Porfiria </a:t>
            </a:r>
            <a:r>
              <a:rPr lang="es-ES" sz="2500" b="1" dirty="0" err="1">
                <a:solidFill>
                  <a:srgbClr val="5C375E"/>
                </a:solidFill>
              </a:rPr>
              <a:t>variegata</a:t>
            </a:r>
            <a:r>
              <a:rPr lang="es-ES" sz="2500" b="1" dirty="0">
                <a:solidFill>
                  <a:srgbClr val="5C375E"/>
                </a:solidFill>
              </a:rPr>
              <a:t> (PV)</a:t>
            </a:r>
            <a:r>
              <a:rPr lang="es-ES" sz="2500" b="1" baseline="30000" dirty="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323268" y="2068353"/>
            <a:ext cx="3030572" cy="800219"/>
          </a:xfrm>
          <a:prstGeom prst="rect">
            <a:avLst/>
          </a:prstGeom>
        </p:spPr>
        <p:txBody>
          <a:bodyPr wrap="square">
            <a:spAutoFit/>
          </a:bodyPr>
          <a:lstStyle/>
          <a:p>
            <a:pPr marL="0" lvl="1" algn="ctr"/>
            <a:r>
              <a:rPr lang="es-ES" sz="2300" b="1" dirty="0" err="1">
                <a:solidFill>
                  <a:srgbClr val="5C375E"/>
                </a:solidFill>
              </a:rPr>
              <a:t>Coproporfiria</a:t>
            </a:r>
            <a:r>
              <a:rPr lang="es-ES" sz="2300" b="1" dirty="0">
                <a:solidFill>
                  <a:srgbClr val="5C375E"/>
                </a:solidFill>
              </a:rPr>
              <a:t> hereditaria (CPH)</a:t>
            </a:r>
            <a:r>
              <a:rPr lang="es-ES" sz="2300" b="1" baseline="30000" dirty="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219434" y="2616202"/>
            <a:ext cx="2746770" cy="707886"/>
          </a:xfrm>
          <a:prstGeom prst="rect">
            <a:avLst/>
          </a:prstGeom>
        </p:spPr>
        <p:txBody>
          <a:bodyPr wrap="square">
            <a:spAutoFit/>
          </a:bodyPr>
          <a:lstStyle/>
          <a:p>
            <a:pPr marL="0" lvl="1" algn="ctr"/>
            <a:r>
              <a:rPr lang="es-ES" sz="2000" b="1" dirty="0">
                <a:solidFill>
                  <a:srgbClr val="5C375E"/>
                </a:solidFill>
              </a:rPr>
              <a:t>Porfiria por deficiencia de ALAD (PDA)</a:t>
            </a:r>
            <a:r>
              <a:rPr lang="es-ES"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es-ES" sz="1600">
                <a:solidFill>
                  <a:schemeClr val="tx2"/>
                </a:solidFill>
              </a:rPr>
              <a:t>Extremadamente rara</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es-ES"/>
              <a:t>Todo está en los genes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6862763" algn="l"/>
                <a:tab pos="9261475"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a:solidFill>
                  <a:schemeClr val="bg2">
                    <a:lumMod val="50000"/>
                  </a:schemeClr>
                </a:solidFill>
              </a:rPr>
              <a:t>Wang B, </a:t>
            </a:r>
            <a:r>
              <a:rPr lang="es-ES" sz="800" dirty="0" err="1">
                <a:solidFill>
                  <a:schemeClr val="bg2">
                    <a:lumMod val="50000"/>
                  </a:schemeClr>
                </a:solidFill>
              </a:rPr>
              <a:t>Rudnick</a:t>
            </a:r>
            <a:r>
              <a:rPr lang="es-ES" sz="800" dirty="0">
                <a:solidFill>
                  <a:schemeClr val="bg2">
                    <a:lumMod val="50000"/>
                  </a:schemeClr>
                </a:solidFill>
              </a:rPr>
              <a:t> S, </a:t>
            </a:r>
            <a:r>
              <a:rPr lang="es-ES" sz="800" dirty="0" err="1">
                <a:solidFill>
                  <a:schemeClr val="bg2">
                    <a:lumMod val="50000"/>
                  </a:schemeClr>
                </a:solidFill>
              </a:rPr>
              <a:t>Cengia</a:t>
            </a:r>
            <a:r>
              <a:rPr lang="es-ES" sz="800" dirty="0">
                <a:solidFill>
                  <a:schemeClr val="bg2">
                    <a:lumMod val="50000"/>
                  </a:schemeClr>
                </a:solidFill>
              </a:rPr>
              <a:t> B, </a:t>
            </a:r>
            <a:r>
              <a:rPr lang="es-ES" sz="800" dirty="0" err="1">
                <a:solidFill>
                  <a:schemeClr val="bg2">
                    <a:lumMod val="50000"/>
                  </a:schemeClr>
                </a:solidFill>
              </a:rPr>
              <a:t>Bonkovsky</a:t>
            </a:r>
            <a:r>
              <a:rPr lang="es-ES" sz="800" dirty="0">
                <a:solidFill>
                  <a:schemeClr val="bg2">
                    <a:lumMod val="50000"/>
                  </a:schemeClr>
                </a:solidFill>
              </a:rPr>
              <a:t> HL. </a:t>
            </a:r>
            <a:r>
              <a:rPr lang="es-ES" sz="800" dirty="0" err="1">
                <a:solidFill>
                  <a:schemeClr val="bg2">
                    <a:lumMod val="50000"/>
                  </a:schemeClr>
                </a:solidFill>
              </a:rPr>
              <a:t>Acute</a:t>
            </a:r>
            <a:r>
              <a:rPr lang="es-ES" sz="800" dirty="0">
                <a:solidFill>
                  <a:schemeClr val="bg2">
                    <a:lumMod val="50000"/>
                  </a:schemeClr>
                </a:solidFill>
              </a:rPr>
              <a:t> </a:t>
            </a:r>
            <a:r>
              <a:rPr lang="es-ES" sz="800" dirty="0" err="1">
                <a:solidFill>
                  <a:schemeClr val="bg2">
                    <a:lumMod val="50000"/>
                  </a:schemeClr>
                </a:solidFill>
              </a:rPr>
              <a:t>Hepatic</a:t>
            </a:r>
            <a:r>
              <a:rPr lang="es-ES" sz="800" dirty="0">
                <a:solidFill>
                  <a:schemeClr val="bg2">
                    <a:lumMod val="50000"/>
                  </a:schemeClr>
                </a:solidFill>
              </a:rPr>
              <a:t> </a:t>
            </a:r>
            <a:r>
              <a:rPr lang="es-ES" sz="800" dirty="0" err="1">
                <a:solidFill>
                  <a:schemeClr val="bg2">
                    <a:lumMod val="50000"/>
                  </a:schemeClr>
                </a:solidFill>
              </a:rPr>
              <a:t>Porphyrias</a:t>
            </a:r>
            <a:r>
              <a:rPr lang="es-ES" sz="800" dirty="0">
                <a:solidFill>
                  <a:schemeClr val="bg2">
                    <a:lumMod val="50000"/>
                  </a:schemeClr>
                </a:solidFill>
              </a:rPr>
              <a:t>: </a:t>
            </a:r>
            <a:r>
              <a:rPr lang="es-ES" sz="800" dirty="0" err="1">
                <a:solidFill>
                  <a:schemeClr val="bg2">
                    <a:lumMod val="50000"/>
                  </a:schemeClr>
                </a:solidFill>
              </a:rPr>
              <a:t>Review</a:t>
            </a:r>
            <a:r>
              <a:rPr lang="es-ES" sz="800" dirty="0">
                <a:solidFill>
                  <a:schemeClr val="bg2">
                    <a:lumMod val="50000"/>
                  </a:schemeClr>
                </a:solidFill>
              </a:rPr>
              <a:t> and </a:t>
            </a:r>
            <a:r>
              <a:rPr lang="es-ES" sz="800" dirty="0" err="1">
                <a:solidFill>
                  <a:schemeClr val="bg2">
                    <a:lumMod val="50000"/>
                  </a:schemeClr>
                </a:solidFill>
              </a:rPr>
              <a:t>Recent</a:t>
            </a:r>
            <a:r>
              <a:rPr lang="es-ES" sz="800" dirty="0">
                <a:solidFill>
                  <a:schemeClr val="bg2">
                    <a:lumMod val="50000"/>
                  </a:schemeClr>
                </a:solidFill>
              </a:rPr>
              <a:t> </a:t>
            </a:r>
            <a:r>
              <a:rPr lang="es-ES" sz="800" dirty="0" err="1">
                <a:solidFill>
                  <a:schemeClr val="bg2">
                    <a:lumMod val="50000"/>
                  </a:schemeClr>
                </a:solidFill>
              </a:rPr>
              <a:t>Progress</a:t>
            </a:r>
            <a:r>
              <a:rPr lang="es-ES" sz="800" dirty="0">
                <a:solidFill>
                  <a:schemeClr val="bg2">
                    <a:lumMod val="50000"/>
                  </a:schemeClr>
                </a:solidFill>
              </a:rPr>
              <a:t>. </a:t>
            </a:r>
            <a:r>
              <a:rPr lang="es-ES" sz="800" dirty="0" err="1">
                <a:solidFill>
                  <a:schemeClr val="bg2">
                    <a:lumMod val="50000"/>
                  </a:schemeClr>
                </a:solidFill>
              </a:rPr>
              <a:t>Hepatol</a:t>
            </a:r>
            <a:r>
              <a:rPr lang="es-ES" sz="800" dirty="0">
                <a:solidFill>
                  <a:schemeClr val="bg2">
                    <a:lumMod val="50000"/>
                  </a:schemeClr>
                </a:solidFill>
              </a:rPr>
              <a:t> </a:t>
            </a:r>
            <a:r>
              <a:rPr lang="es-ES" sz="800" dirty="0" err="1">
                <a:solidFill>
                  <a:schemeClr val="bg2">
                    <a:lumMod val="50000"/>
                  </a:schemeClr>
                </a:solidFill>
              </a:rPr>
              <a:t>Commun</a:t>
            </a:r>
            <a:r>
              <a:rPr lang="es-ES" sz="800" dirty="0">
                <a:solidFill>
                  <a:schemeClr val="bg2">
                    <a:lumMod val="50000"/>
                  </a:schemeClr>
                </a:solidFill>
              </a:rPr>
              <a:t>. 2018;3(2):193-206. Publicado el 20 dic 2018.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57551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801542" y="4818652"/>
            <a:ext cx="5016974" cy="1200328"/>
          </a:xfrm>
          <a:prstGeom prst="rect">
            <a:avLst/>
          </a:prstGeom>
          <a:noFill/>
        </p:spPr>
        <p:txBody>
          <a:bodyPr wrap="square" rtlCol="0">
            <a:spAutoFit/>
          </a:bodyPr>
          <a:lstStyle/>
          <a:p>
            <a:pPr algn="ctr"/>
            <a:r>
              <a:rPr lang="es-ES" sz="2400" b="1" dirty="0">
                <a:solidFill>
                  <a:schemeClr val="accent2">
                    <a:lumMod val="75000"/>
                  </a:schemeClr>
                </a:solidFill>
                <a:cs typeface="Calibri"/>
              </a:rPr>
              <a:t>Si un progenitor es portador del gen alterado, sus hijos tendrán un 50 % de posibilidades de heredar la mutación.</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710588" y="1592804"/>
            <a:ext cx="1443673" cy="523220"/>
          </a:xfrm>
          <a:prstGeom prst="rect">
            <a:avLst/>
          </a:prstGeom>
          <a:noFill/>
        </p:spPr>
        <p:txBody>
          <a:bodyPr wrap="square" rtlCol="0">
            <a:spAutoFit/>
          </a:bodyPr>
          <a:lstStyle/>
          <a:p>
            <a:r>
              <a:rPr lang="es-ES" sz="1400" dirty="0">
                <a:cs typeface="Calibri"/>
              </a:rPr>
              <a:t>El padre </a:t>
            </a:r>
          </a:p>
          <a:p>
            <a:r>
              <a:rPr lang="es-ES" sz="1400" dirty="0">
                <a:cs typeface="Calibri"/>
              </a:rPr>
              <a:t>está </a:t>
            </a:r>
            <a:r>
              <a:rPr lang="es-ES" sz="1400" dirty="0">
                <a:solidFill>
                  <a:schemeClr val="accent2">
                    <a:lumMod val="75000"/>
                  </a:schemeClr>
                </a:solidFill>
                <a:cs typeface="Calibri"/>
              </a:rPr>
              <a:t>afectado</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es-ES" sz="1400">
                <a:cs typeface="Calibri"/>
              </a:rPr>
              <a:t>La madre </a:t>
            </a:r>
          </a:p>
          <a:p>
            <a:r>
              <a:rPr lang="es-ES" sz="1400">
                <a:cs typeface="Calibri"/>
              </a:rPr>
              <a:t>no está afectada</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es-ES" sz="1400"/>
              <a:t>Gen normal</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es-ES" sz="1400"/>
              <a:t>Gen alterado</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10119" y="4246053"/>
            <a:ext cx="1676221" cy="338554"/>
          </a:xfrm>
          <a:prstGeom prst="rect">
            <a:avLst/>
          </a:prstGeom>
          <a:noFill/>
        </p:spPr>
        <p:txBody>
          <a:bodyPr wrap="square" rtlCol="0">
            <a:spAutoFit/>
          </a:bodyPr>
          <a:lstStyle/>
          <a:p>
            <a:pPr algn="ctr"/>
            <a:r>
              <a:rPr lang="es-ES" sz="1600" b="1" dirty="0">
                <a:cs typeface="Calibri"/>
              </a:rPr>
              <a:t>50 % no afectado</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es-ES" sz="1600" b="1">
                <a:cs typeface="Calibri"/>
              </a:rPr>
              <a:t>50 % afectado</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es-ES" sz="2400"/>
              <a:t>La PAH es hereditaria, es decir, que se puede transmitir de una generación a la siguiente.</a:t>
            </a:r>
            <a:r>
              <a:rPr lang="es-ES" sz="2400" baseline="3000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611355" y="4446581"/>
            <a:ext cx="4897930" cy="1200329"/>
          </a:xfrm>
          <a:prstGeom prst="rect">
            <a:avLst/>
          </a:prstGeom>
          <a:noFill/>
        </p:spPr>
        <p:txBody>
          <a:bodyPr wrap="square" rtlCol="0">
            <a:spAutoFit/>
          </a:bodyPr>
          <a:lstStyle/>
          <a:p>
            <a:pPr algn="ctr"/>
            <a:r>
              <a:rPr lang="es-ES" sz="2400" dirty="0"/>
              <a:t>Sin embargo, la mayor parte de las personas que tienen la mutación genética no desarrollará síntomas.</a:t>
            </a:r>
            <a:r>
              <a:rPr lang="es-ES" sz="24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832785" y="2507478"/>
            <a:ext cx="4171782" cy="1200328"/>
          </a:xfrm>
          <a:prstGeom prst="rect">
            <a:avLst/>
          </a:prstGeom>
          <a:noFill/>
        </p:spPr>
        <p:txBody>
          <a:bodyPr wrap="square" rtlCol="0">
            <a:spAutoFit/>
          </a:bodyPr>
          <a:lstStyle/>
          <a:p>
            <a:pPr algn="ctr"/>
            <a:r>
              <a:rPr lang="es-ES" sz="2400" dirty="0"/>
              <a:t> Si usted hereda la mutación, hay riesgo de desarrollar síntomas.</a:t>
            </a:r>
            <a:r>
              <a:rPr lang="es-ES" sz="24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Lo que debe saber sobre la PAH</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315200"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a:solidFill>
                  <a:schemeClr val="bg2">
                    <a:lumMod val="50000"/>
                  </a:schemeClr>
                </a:solidFill>
              </a:rPr>
              <a:t>Wang B, </a:t>
            </a:r>
            <a:r>
              <a:rPr lang="es-ES" sz="800" dirty="0" err="1">
                <a:solidFill>
                  <a:schemeClr val="bg2">
                    <a:lumMod val="50000"/>
                  </a:schemeClr>
                </a:solidFill>
              </a:rPr>
              <a:t>Rudnick</a:t>
            </a:r>
            <a:r>
              <a:rPr lang="es-ES" sz="800" dirty="0">
                <a:solidFill>
                  <a:schemeClr val="bg2">
                    <a:lumMod val="50000"/>
                  </a:schemeClr>
                </a:solidFill>
              </a:rPr>
              <a:t> S, </a:t>
            </a:r>
            <a:r>
              <a:rPr lang="es-ES" sz="800" dirty="0" err="1">
                <a:solidFill>
                  <a:schemeClr val="bg2">
                    <a:lumMod val="50000"/>
                  </a:schemeClr>
                </a:solidFill>
              </a:rPr>
              <a:t>Cengia</a:t>
            </a:r>
            <a:r>
              <a:rPr lang="es-ES" sz="800" dirty="0">
                <a:solidFill>
                  <a:schemeClr val="bg2">
                    <a:lumMod val="50000"/>
                  </a:schemeClr>
                </a:solidFill>
              </a:rPr>
              <a:t> B, </a:t>
            </a:r>
            <a:r>
              <a:rPr lang="es-ES" sz="800" dirty="0" err="1">
                <a:solidFill>
                  <a:schemeClr val="bg2">
                    <a:lumMod val="50000"/>
                  </a:schemeClr>
                </a:solidFill>
              </a:rPr>
              <a:t>Bonkovsky</a:t>
            </a:r>
            <a:r>
              <a:rPr lang="es-ES" sz="800" dirty="0">
                <a:solidFill>
                  <a:schemeClr val="bg2">
                    <a:lumMod val="50000"/>
                  </a:schemeClr>
                </a:solidFill>
              </a:rPr>
              <a:t> HL. </a:t>
            </a:r>
            <a:r>
              <a:rPr lang="es-ES" sz="800" dirty="0" err="1">
                <a:solidFill>
                  <a:schemeClr val="bg2">
                    <a:lumMod val="50000"/>
                  </a:schemeClr>
                </a:solidFill>
              </a:rPr>
              <a:t>Acute</a:t>
            </a:r>
            <a:r>
              <a:rPr lang="es-ES" sz="800" dirty="0">
                <a:solidFill>
                  <a:schemeClr val="bg2">
                    <a:lumMod val="50000"/>
                  </a:schemeClr>
                </a:solidFill>
              </a:rPr>
              <a:t> </a:t>
            </a:r>
            <a:r>
              <a:rPr lang="es-ES" sz="800" dirty="0" err="1">
                <a:solidFill>
                  <a:schemeClr val="bg2">
                    <a:lumMod val="50000"/>
                  </a:schemeClr>
                </a:solidFill>
              </a:rPr>
              <a:t>Hepatic</a:t>
            </a:r>
            <a:r>
              <a:rPr lang="es-ES" sz="800" dirty="0">
                <a:solidFill>
                  <a:schemeClr val="bg2">
                    <a:lumMod val="50000"/>
                  </a:schemeClr>
                </a:solidFill>
              </a:rPr>
              <a:t> </a:t>
            </a:r>
            <a:r>
              <a:rPr lang="es-ES" sz="800" dirty="0" err="1">
                <a:solidFill>
                  <a:schemeClr val="bg2">
                    <a:lumMod val="50000"/>
                  </a:schemeClr>
                </a:solidFill>
              </a:rPr>
              <a:t>Porphyrias</a:t>
            </a:r>
            <a:r>
              <a:rPr lang="es-ES" sz="800" dirty="0">
                <a:solidFill>
                  <a:schemeClr val="bg2">
                    <a:lumMod val="50000"/>
                  </a:schemeClr>
                </a:solidFill>
              </a:rPr>
              <a:t>: </a:t>
            </a:r>
            <a:r>
              <a:rPr lang="es-ES" sz="800" dirty="0" err="1">
                <a:solidFill>
                  <a:schemeClr val="bg2">
                    <a:lumMod val="50000"/>
                  </a:schemeClr>
                </a:solidFill>
              </a:rPr>
              <a:t>Review</a:t>
            </a:r>
            <a:r>
              <a:rPr lang="es-ES" sz="800" dirty="0">
                <a:solidFill>
                  <a:schemeClr val="bg2">
                    <a:lumMod val="50000"/>
                  </a:schemeClr>
                </a:solidFill>
              </a:rPr>
              <a:t> and </a:t>
            </a:r>
            <a:r>
              <a:rPr lang="es-ES" sz="800" dirty="0" err="1">
                <a:solidFill>
                  <a:schemeClr val="bg2">
                    <a:lumMod val="50000"/>
                  </a:schemeClr>
                </a:solidFill>
              </a:rPr>
              <a:t>Recent</a:t>
            </a:r>
            <a:r>
              <a:rPr lang="es-ES" sz="800" dirty="0">
                <a:solidFill>
                  <a:schemeClr val="bg2">
                    <a:lumMod val="50000"/>
                  </a:schemeClr>
                </a:solidFill>
              </a:rPr>
              <a:t> </a:t>
            </a:r>
            <a:r>
              <a:rPr lang="es-ES" sz="800" dirty="0" err="1">
                <a:solidFill>
                  <a:schemeClr val="bg2">
                    <a:lumMod val="50000"/>
                  </a:schemeClr>
                </a:solidFill>
              </a:rPr>
              <a:t>Progress</a:t>
            </a:r>
            <a:r>
              <a:rPr lang="es-ES" sz="800" dirty="0">
                <a:solidFill>
                  <a:schemeClr val="bg2">
                    <a:lumMod val="50000"/>
                  </a:schemeClr>
                </a:solidFill>
              </a:rPr>
              <a:t>. </a:t>
            </a:r>
            <a:r>
              <a:rPr lang="es-ES" sz="800" dirty="0" err="1">
                <a:solidFill>
                  <a:schemeClr val="bg2">
                    <a:lumMod val="50000"/>
                  </a:schemeClr>
                </a:solidFill>
              </a:rPr>
              <a:t>Hepatol</a:t>
            </a:r>
            <a:r>
              <a:rPr lang="es-ES" sz="800" dirty="0">
                <a:solidFill>
                  <a:schemeClr val="bg2">
                    <a:lumMod val="50000"/>
                  </a:schemeClr>
                </a:solidFill>
              </a:rPr>
              <a:t> </a:t>
            </a:r>
            <a:r>
              <a:rPr lang="es-ES" sz="800" dirty="0" err="1">
                <a:solidFill>
                  <a:schemeClr val="bg2">
                    <a:lumMod val="50000"/>
                  </a:schemeClr>
                </a:solidFill>
              </a:rPr>
              <a:t>Commun</a:t>
            </a:r>
            <a:r>
              <a:rPr lang="es-ES" sz="800" dirty="0">
                <a:solidFill>
                  <a:schemeClr val="bg2">
                    <a:lumMod val="50000"/>
                  </a:schemeClr>
                </a:solidFill>
              </a:rPr>
              <a:t>. 2018;3(2):193-206. Publicado el 20 dic 2018. doi:10.1002/hep4.1297</a:t>
            </a:r>
          </a:p>
          <a:p>
            <a:pPr marL="228600" indent="-228600">
              <a:buFont typeface="+mj-lt"/>
              <a:buAutoNum type="arabicPeriod"/>
            </a:pPr>
            <a:r>
              <a:rPr lang="es-ES" sz="800" dirty="0"/>
              <a:t>Anderson KE, </a:t>
            </a:r>
            <a:r>
              <a:rPr lang="es-ES" sz="800" dirty="0" err="1"/>
              <a:t>Bloomer</a:t>
            </a:r>
            <a:r>
              <a:rPr lang="es-ES" sz="800" dirty="0"/>
              <a:t> JR, </a:t>
            </a:r>
            <a:r>
              <a:rPr lang="es-ES" sz="800" dirty="0" err="1"/>
              <a:t>Bonkovsky</a:t>
            </a:r>
            <a:r>
              <a:rPr lang="es-ES" sz="800" dirty="0"/>
              <a:t> HL, et al. </a:t>
            </a:r>
            <a:r>
              <a:rPr lang="es-ES" sz="800" dirty="0" err="1"/>
              <a:t>Recommendations</a:t>
            </a:r>
            <a:r>
              <a:rPr lang="es-ES" sz="800" dirty="0"/>
              <a:t> </a:t>
            </a:r>
            <a:r>
              <a:rPr lang="es-ES" sz="800" dirty="0" err="1"/>
              <a:t>for</a:t>
            </a:r>
            <a:r>
              <a:rPr lang="es-ES" sz="800" dirty="0"/>
              <a:t> </a:t>
            </a:r>
            <a:r>
              <a:rPr lang="es-ES" sz="800" dirty="0" err="1"/>
              <a:t>the</a:t>
            </a:r>
            <a:r>
              <a:rPr lang="es-ES" sz="800" dirty="0"/>
              <a:t> diagnosis and </a:t>
            </a:r>
            <a:r>
              <a:rPr lang="es-ES" sz="800" dirty="0" err="1"/>
              <a:t>treatment</a:t>
            </a:r>
            <a:r>
              <a:rPr lang="es-ES" sz="800" dirty="0"/>
              <a:t> </a:t>
            </a:r>
            <a:r>
              <a:rPr lang="es-ES" sz="800" dirty="0" err="1"/>
              <a:t>of</a:t>
            </a:r>
            <a:r>
              <a:rPr lang="es-ES" sz="800" dirty="0"/>
              <a:t> </a:t>
            </a:r>
            <a:r>
              <a:rPr lang="es-ES" sz="800" dirty="0" err="1"/>
              <a:t>the</a:t>
            </a:r>
            <a:r>
              <a:rPr lang="es-ES" sz="800" dirty="0"/>
              <a:t> </a:t>
            </a:r>
            <a:r>
              <a:rPr lang="es-ES" sz="800" dirty="0" err="1"/>
              <a:t>acute</a:t>
            </a:r>
            <a:r>
              <a:rPr lang="es-ES" sz="800" dirty="0"/>
              <a:t> </a:t>
            </a:r>
            <a:r>
              <a:rPr lang="es-ES" sz="800" dirty="0" err="1"/>
              <a:t>porphyrias</a:t>
            </a:r>
            <a:r>
              <a:rPr lang="es-ES" sz="800" dirty="0"/>
              <a:t> [</a:t>
            </a:r>
            <a:r>
              <a:rPr lang="es-ES" sz="800" dirty="0" err="1"/>
              <a:t>published</a:t>
            </a:r>
            <a:r>
              <a:rPr lang="es-ES" sz="800" dirty="0"/>
              <a:t> </a:t>
            </a:r>
            <a:r>
              <a:rPr lang="es-ES" sz="800" dirty="0" err="1"/>
              <a:t>correction</a:t>
            </a:r>
            <a:r>
              <a:rPr lang="es-ES" sz="800" dirty="0"/>
              <a:t> </a:t>
            </a:r>
            <a:r>
              <a:rPr lang="es-ES" sz="800" dirty="0" err="1"/>
              <a:t>appears</a:t>
            </a:r>
            <a:r>
              <a:rPr lang="es-ES" sz="800" dirty="0"/>
              <a:t> in Ann </a:t>
            </a:r>
            <a:r>
              <a:rPr lang="es-ES" sz="800" dirty="0" err="1"/>
              <a:t>Intern</a:t>
            </a:r>
            <a:r>
              <a:rPr lang="es-ES" sz="800" dirty="0"/>
              <a:t> </a:t>
            </a:r>
            <a:r>
              <a:rPr lang="es-ES" sz="800" dirty="0" err="1"/>
              <a:t>Med</a:t>
            </a:r>
            <a:r>
              <a:rPr lang="es-ES" sz="800" dirty="0"/>
              <a:t>. 2005 </a:t>
            </a:r>
            <a:r>
              <a:rPr lang="es-ES" sz="800" dirty="0" err="1"/>
              <a:t>Aug</a:t>
            </a:r>
            <a:r>
              <a:rPr lang="es-ES" sz="800" dirty="0"/>
              <a:t> 16;143(4):316]. Ann </a:t>
            </a:r>
            <a:r>
              <a:rPr lang="es-ES" sz="800" dirty="0" err="1"/>
              <a:t>Intern</a:t>
            </a:r>
            <a:r>
              <a:rPr lang="es-ES" sz="800" dirty="0"/>
              <a:t> </a:t>
            </a:r>
            <a:r>
              <a:rPr lang="es-ES" sz="800" dirty="0" err="1"/>
              <a:t>Med</a:t>
            </a:r>
            <a:r>
              <a:rPr lang="es-ES" sz="800" dirty="0"/>
              <a:t>.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6384097"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531498" y="3600597"/>
            <a:ext cx="3384769" cy="2123658"/>
          </a:xfrm>
          <a:prstGeom prst="rect">
            <a:avLst/>
          </a:prstGeom>
          <a:noFill/>
        </p:spPr>
        <p:txBody>
          <a:bodyPr wrap="square" rtlCol="0">
            <a:spAutoFit/>
          </a:bodyPr>
          <a:lstStyle/>
          <a:p>
            <a:pPr algn="ctr"/>
            <a:r>
              <a:rPr lang="es-ES" sz="2200" dirty="0"/>
              <a:t>Hombres y mujeres tienen las mismas probabilidades de heredar el gen alterado, aunque </a:t>
            </a:r>
            <a:r>
              <a:rPr lang="es-ES" sz="2200" b="1" dirty="0"/>
              <a:t>es más probable que las mujeres manifiesten síntomas.</a:t>
            </a:r>
            <a:r>
              <a:rPr lang="es-ES" sz="2200" baseline="30000" dirty="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446550"/>
          </a:xfrm>
          <a:prstGeom prst="rect">
            <a:avLst/>
          </a:prstGeom>
          <a:noFill/>
        </p:spPr>
        <p:txBody>
          <a:bodyPr wrap="square" rtlCol="0">
            <a:spAutoFit/>
          </a:bodyPr>
          <a:lstStyle/>
          <a:p>
            <a:pPr algn="ctr"/>
            <a:r>
              <a:rPr lang="es-ES" sz="2200" dirty="0"/>
              <a:t>El primer ataque se da </a:t>
            </a:r>
          </a:p>
          <a:p>
            <a:pPr algn="ctr"/>
            <a:r>
              <a:rPr lang="es-ES" sz="2200" dirty="0"/>
              <a:t>a menudo después de la pubertad, </a:t>
            </a:r>
            <a:r>
              <a:rPr lang="es-ES" sz="2200" b="1" dirty="0"/>
              <a:t>entre los 14 y los 45 años de edad.</a:t>
            </a:r>
            <a:r>
              <a:rPr lang="es-ES" sz="22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107996"/>
          </a:xfrm>
          <a:prstGeom prst="rect">
            <a:avLst/>
          </a:prstGeom>
          <a:noFill/>
        </p:spPr>
        <p:txBody>
          <a:bodyPr wrap="square" rtlCol="0">
            <a:spAutoFit/>
          </a:bodyPr>
          <a:lstStyle/>
          <a:p>
            <a:pPr algn="ctr"/>
            <a:r>
              <a:rPr lang="es-ES" sz="2200" dirty="0"/>
              <a:t> La mutación de la PAH puede </a:t>
            </a:r>
            <a:r>
              <a:rPr lang="es-ES" sz="2200" b="1" dirty="0"/>
              <a:t>no detectarse durante generaciones.</a:t>
            </a:r>
            <a:r>
              <a:rPr lang="es-ES" sz="2200" baseline="30000" dirty="0"/>
              <a:t>2</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es-ES"/>
              <a:t>Padecer PAH</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791569"/>
            <a:ext cx="4026569" cy="1138773"/>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s-ES" sz="1700" dirty="0"/>
              <a:t>Dolor crónico</a:t>
            </a:r>
          </a:p>
          <a:p>
            <a:pPr marL="174625" indent="-174625">
              <a:buClr>
                <a:srgbClr val="1B9AB2"/>
              </a:buClr>
              <a:buFont typeface="Arial" panose="020B0604020202020204" pitchFamily="34" charset="0"/>
              <a:buChar char="•"/>
            </a:pPr>
            <a:r>
              <a:rPr lang="es-ES" sz="1700" dirty="0"/>
              <a:t>Fatiga</a:t>
            </a:r>
          </a:p>
          <a:p>
            <a:pPr marL="174625" indent="-174625">
              <a:buClr>
                <a:srgbClr val="1B9AB2"/>
              </a:buClr>
              <a:buFont typeface="Arial" panose="020B0604020202020204" pitchFamily="34" charset="0"/>
              <a:buChar char="•"/>
            </a:pPr>
            <a:r>
              <a:rPr lang="es-ES" sz="1700" dirty="0"/>
              <a:t>Náuseas</a:t>
            </a:r>
          </a:p>
          <a:p>
            <a:pPr marL="174625" indent="-174625">
              <a:buClr>
                <a:srgbClr val="1B9AB2"/>
              </a:buClr>
              <a:buFont typeface="Arial" panose="020B0604020202020204" pitchFamily="34" charset="0"/>
              <a:buChar char="•"/>
            </a:pPr>
            <a:r>
              <a:rPr lang="es-ES" sz="1700" dirty="0"/>
              <a:t>Depresión y/o ansiedad</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es-ES" sz="3200" b="1" dirty="0">
                <a:solidFill>
                  <a:srgbClr val="1B9AB2"/>
                </a:solidFill>
              </a:rPr>
              <a:t>Complicaciones </a:t>
            </a:r>
            <a:br>
              <a:rPr lang="es-ES" sz="3200" b="1" dirty="0">
                <a:solidFill>
                  <a:srgbClr val="1B9AB2"/>
                </a:solidFill>
              </a:rPr>
            </a:br>
            <a:r>
              <a:rPr lang="es-ES" sz="3200" b="1" dirty="0">
                <a:solidFill>
                  <a:srgbClr val="1B9AB2"/>
                </a:solidFill>
              </a:rPr>
              <a:t>a largo plazo</a:t>
            </a:r>
            <a:r>
              <a:rPr lang="es-ES" sz="32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051570"/>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s-ES" sz="1700" dirty="0"/>
              <a:t>Nefropatía crónica</a:t>
            </a:r>
          </a:p>
          <a:p>
            <a:pPr marL="174625" indent="-174625">
              <a:buClr>
                <a:srgbClr val="1B9AB2"/>
              </a:buClr>
              <a:buFont typeface="Arial" panose="020B0604020202020204" pitchFamily="34" charset="0"/>
              <a:buChar char="•"/>
            </a:pPr>
            <a:r>
              <a:rPr lang="es-ES" sz="1700" dirty="0"/>
              <a:t>Hipertensión arterial</a:t>
            </a:r>
          </a:p>
          <a:p>
            <a:pPr marL="174625" indent="-174625">
              <a:buClr>
                <a:srgbClr val="1B9AB2"/>
              </a:buClr>
              <a:buFont typeface="Arial" panose="020B0604020202020204" pitchFamily="34" charset="0"/>
              <a:buChar char="•"/>
            </a:pPr>
            <a:r>
              <a:rPr lang="es-ES" sz="1700" dirty="0"/>
              <a:t>Cáncer de hígado</a:t>
            </a:r>
          </a:p>
          <a:p>
            <a:pPr marL="174625" indent="-174625">
              <a:buClr>
                <a:srgbClr val="1B9AB2"/>
              </a:buClr>
              <a:buFont typeface="Arial" panose="020B0604020202020204" pitchFamily="34" charset="0"/>
              <a:buChar char="•"/>
            </a:pPr>
            <a:endParaRPr lang="en-US" sz="1700"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254875" algn="l"/>
              </a:tabLst>
            </a:pPr>
            <a:r>
              <a:rPr lang="es-ES" sz="800" dirty="0">
                <a:solidFill>
                  <a:schemeClr val="bg2">
                    <a:lumMod val="50000"/>
                  </a:schemeClr>
                </a:solidFill>
              </a:rPr>
              <a:t>PAH: porfiria aguda hepática	No se incluye ninguna información sobre los productos medicinales de </a:t>
            </a:r>
            <a:r>
              <a:rPr lang="es-ES" sz="800" dirty="0" err="1">
                <a:solidFill>
                  <a:schemeClr val="bg2">
                    <a:lumMod val="50000"/>
                  </a:schemeClr>
                </a:solidFill>
              </a:rPr>
              <a:t>Alnylam</a:t>
            </a:r>
            <a:r>
              <a:rPr lang="es-ES" sz="800" dirty="0">
                <a:solidFill>
                  <a:schemeClr val="bg2">
                    <a:lumMod val="50000"/>
                  </a:schemeClr>
                </a:solidFill>
              </a:rPr>
              <a:t> en este material. </a:t>
            </a:r>
          </a:p>
          <a:p>
            <a:pPr marL="228600" indent="-228600">
              <a:buFont typeface="+mj-lt"/>
              <a:buAutoNum type="arabicPeriod"/>
            </a:pPr>
            <a:r>
              <a:rPr lang="es-ES" sz="800" dirty="0">
                <a:solidFill>
                  <a:schemeClr val="bg2">
                    <a:lumMod val="50000"/>
                  </a:schemeClr>
                </a:solidFill>
              </a:rPr>
              <a:t>Anderson KE, </a:t>
            </a:r>
            <a:r>
              <a:rPr lang="es-ES" sz="800" dirty="0" err="1">
                <a:solidFill>
                  <a:schemeClr val="bg2">
                    <a:lumMod val="50000"/>
                  </a:schemeClr>
                </a:solidFill>
              </a:rPr>
              <a:t>Bloomer</a:t>
            </a:r>
            <a:r>
              <a:rPr lang="es-ES" sz="800" dirty="0">
                <a:solidFill>
                  <a:schemeClr val="bg2">
                    <a:lumMod val="50000"/>
                  </a:schemeClr>
                </a:solidFill>
              </a:rPr>
              <a:t> JR, </a:t>
            </a:r>
            <a:r>
              <a:rPr lang="es-ES" sz="800" dirty="0" err="1">
                <a:solidFill>
                  <a:schemeClr val="bg2">
                    <a:lumMod val="50000"/>
                  </a:schemeClr>
                </a:solidFill>
              </a:rPr>
              <a:t>Bonkovsky</a:t>
            </a:r>
            <a:r>
              <a:rPr lang="es-ES" sz="800" dirty="0">
                <a:solidFill>
                  <a:schemeClr val="bg2">
                    <a:lumMod val="50000"/>
                  </a:schemeClr>
                </a:solidFill>
              </a:rPr>
              <a:t> HL, et al. </a:t>
            </a:r>
            <a:r>
              <a:rPr lang="es-ES" sz="800" dirty="0" err="1">
                <a:solidFill>
                  <a:schemeClr val="bg2">
                    <a:lumMod val="50000"/>
                  </a:schemeClr>
                </a:solidFill>
              </a:rPr>
              <a:t>Recommendations</a:t>
            </a:r>
            <a:r>
              <a:rPr lang="es-ES" sz="800" dirty="0">
                <a:solidFill>
                  <a:schemeClr val="bg2">
                    <a:lumMod val="50000"/>
                  </a:schemeClr>
                </a:solidFill>
              </a:rPr>
              <a:t> </a:t>
            </a:r>
            <a:r>
              <a:rPr lang="es-ES" sz="800" dirty="0" err="1">
                <a:solidFill>
                  <a:schemeClr val="bg2">
                    <a:lumMod val="50000"/>
                  </a:schemeClr>
                </a:solidFill>
              </a:rPr>
              <a:t>for</a:t>
            </a:r>
            <a:r>
              <a:rPr lang="es-ES" sz="800" dirty="0">
                <a:solidFill>
                  <a:schemeClr val="bg2">
                    <a:lumMod val="50000"/>
                  </a:schemeClr>
                </a:solidFill>
              </a:rPr>
              <a:t> </a:t>
            </a:r>
            <a:r>
              <a:rPr lang="es-ES" sz="800" dirty="0" err="1">
                <a:solidFill>
                  <a:schemeClr val="bg2">
                    <a:lumMod val="50000"/>
                  </a:schemeClr>
                </a:solidFill>
              </a:rPr>
              <a:t>the</a:t>
            </a:r>
            <a:r>
              <a:rPr lang="es-ES" sz="800" dirty="0">
                <a:solidFill>
                  <a:schemeClr val="bg2">
                    <a:lumMod val="50000"/>
                  </a:schemeClr>
                </a:solidFill>
              </a:rPr>
              <a:t> diagnosis and </a:t>
            </a:r>
            <a:r>
              <a:rPr lang="es-ES" sz="800" dirty="0" err="1">
                <a:solidFill>
                  <a:schemeClr val="bg2">
                    <a:lumMod val="50000"/>
                  </a:schemeClr>
                </a:solidFill>
              </a:rPr>
              <a:t>treatment</a:t>
            </a:r>
            <a:r>
              <a:rPr lang="es-ES" sz="800" dirty="0">
                <a:solidFill>
                  <a:schemeClr val="bg2">
                    <a:lumMod val="50000"/>
                  </a:schemeClr>
                </a:solidFill>
              </a:rPr>
              <a:t> </a:t>
            </a:r>
            <a:r>
              <a:rPr lang="es-ES" sz="800" dirty="0" err="1">
                <a:solidFill>
                  <a:schemeClr val="bg2">
                    <a:lumMod val="50000"/>
                  </a:schemeClr>
                </a:solidFill>
              </a:rPr>
              <a:t>of</a:t>
            </a:r>
            <a:r>
              <a:rPr lang="es-ES" sz="800" dirty="0">
                <a:solidFill>
                  <a:schemeClr val="bg2">
                    <a:lumMod val="50000"/>
                  </a:schemeClr>
                </a:solidFill>
              </a:rPr>
              <a:t> </a:t>
            </a:r>
            <a:r>
              <a:rPr lang="es-ES" sz="800" dirty="0" err="1">
                <a:solidFill>
                  <a:schemeClr val="bg2">
                    <a:lumMod val="50000"/>
                  </a:schemeClr>
                </a:solidFill>
              </a:rPr>
              <a:t>the</a:t>
            </a:r>
            <a:r>
              <a:rPr lang="es-ES" sz="800" dirty="0">
                <a:solidFill>
                  <a:schemeClr val="bg2">
                    <a:lumMod val="50000"/>
                  </a:schemeClr>
                </a:solidFill>
              </a:rPr>
              <a:t> </a:t>
            </a:r>
            <a:r>
              <a:rPr lang="es-ES" sz="800" dirty="0" err="1">
                <a:solidFill>
                  <a:schemeClr val="bg2">
                    <a:lumMod val="50000"/>
                  </a:schemeClr>
                </a:solidFill>
              </a:rPr>
              <a:t>acute</a:t>
            </a:r>
            <a:r>
              <a:rPr lang="es-ES" sz="800" dirty="0">
                <a:solidFill>
                  <a:schemeClr val="bg2">
                    <a:lumMod val="50000"/>
                  </a:schemeClr>
                </a:solidFill>
              </a:rPr>
              <a:t> </a:t>
            </a:r>
            <a:r>
              <a:rPr lang="es-ES" sz="800" dirty="0" err="1">
                <a:solidFill>
                  <a:schemeClr val="bg2">
                    <a:lumMod val="50000"/>
                  </a:schemeClr>
                </a:solidFill>
              </a:rPr>
              <a:t>porphyrias</a:t>
            </a:r>
            <a:r>
              <a:rPr lang="es-ES" sz="800" dirty="0">
                <a:solidFill>
                  <a:schemeClr val="bg2">
                    <a:lumMod val="50000"/>
                  </a:schemeClr>
                </a:solidFill>
              </a:rPr>
              <a:t> [</a:t>
            </a:r>
            <a:r>
              <a:rPr lang="es-ES" sz="800" dirty="0" err="1">
                <a:solidFill>
                  <a:schemeClr val="bg2">
                    <a:lumMod val="50000"/>
                  </a:schemeClr>
                </a:solidFill>
              </a:rPr>
              <a:t>published</a:t>
            </a:r>
            <a:r>
              <a:rPr lang="es-ES" sz="800" dirty="0">
                <a:solidFill>
                  <a:schemeClr val="bg2">
                    <a:lumMod val="50000"/>
                  </a:schemeClr>
                </a:solidFill>
              </a:rPr>
              <a:t> </a:t>
            </a:r>
            <a:r>
              <a:rPr lang="es-ES" sz="800" dirty="0" err="1">
                <a:solidFill>
                  <a:schemeClr val="bg2">
                    <a:lumMod val="50000"/>
                  </a:schemeClr>
                </a:solidFill>
              </a:rPr>
              <a:t>correction</a:t>
            </a:r>
            <a:r>
              <a:rPr lang="es-ES" sz="800" dirty="0">
                <a:solidFill>
                  <a:schemeClr val="bg2">
                    <a:lumMod val="50000"/>
                  </a:schemeClr>
                </a:solidFill>
              </a:rPr>
              <a:t> </a:t>
            </a:r>
            <a:r>
              <a:rPr lang="es-ES" sz="800" dirty="0" err="1">
                <a:solidFill>
                  <a:schemeClr val="bg2">
                    <a:lumMod val="50000"/>
                  </a:schemeClr>
                </a:solidFill>
              </a:rPr>
              <a:t>appears</a:t>
            </a:r>
            <a:r>
              <a:rPr lang="es-ES" sz="800" dirty="0">
                <a:solidFill>
                  <a:schemeClr val="bg2">
                    <a:lumMod val="50000"/>
                  </a:schemeClr>
                </a:solidFill>
              </a:rPr>
              <a:t> in Ann </a:t>
            </a:r>
            <a:r>
              <a:rPr lang="es-ES" sz="800" dirty="0" err="1">
                <a:solidFill>
                  <a:schemeClr val="bg2">
                    <a:lumMod val="50000"/>
                  </a:schemeClr>
                </a:solidFill>
              </a:rPr>
              <a:t>Intern</a:t>
            </a:r>
            <a:r>
              <a:rPr lang="es-ES" sz="800" dirty="0">
                <a:solidFill>
                  <a:schemeClr val="bg2">
                    <a:lumMod val="50000"/>
                  </a:schemeClr>
                </a:solidFill>
              </a:rPr>
              <a:t> </a:t>
            </a:r>
            <a:r>
              <a:rPr lang="es-ES" sz="800" dirty="0" err="1">
                <a:solidFill>
                  <a:schemeClr val="bg2">
                    <a:lumMod val="50000"/>
                  </a:schemeClr>
                </a:solidFill>
              </a:rPr>
              <a:t>Med</a:t>
            </a:r>
            <a:r>
              <a:rPr lang="es-ES" sz="800" dirty="0">
                <a:solidFill>
                  <a:schemeClr val="bg2">
                    <a:lumMod val="50000"/>
                  </a:schemeClr>
                </a:solidFill>
              </a:rPr>
              <a:t>. 2005 </a:t>
            </a:r>
            <a:r>
              <a:rPr lang="es-ES" sz="800" dirty="0" err="1">
                <a:solidFill>
                  <a:schemeClr val="bg2">
                    <a:lumMod val="50000"/>
                  </a:schemeClr>
                </a:solidFill>
              </a:rPr>
              <a:t>Aug</a:t>
            </a:r>
            <a:r>
              <a:rPr lang="es-ES" sz="800" dirty="0">
                <a:solidFill>
                  <a:schemeClr val="bg2">
                    <a:lumMod val="50000"/>
                  </a:schemeClr>
                </a:solidFill>
              </a:rPr>
              <a:t> 16;143(4):316]. Ann </a:t>
            </a:r>
            <a:r>
              <a:rPr lang="es-ES" sz="800" dirty="0" err="1">
                <a:solidFill>
                  <a:schemeClr val="bg2">
                    <a:lumMod val="50000"/>
                  </a:schemeClr>
                </a:solidFill>
              </a:rPr>
              <a:t>Intern</a:t>
            </a:r>
            <a:r>
              <a:rPr lang="es-ES" sz="800" dirty="0">
                <a:solidFill>
                  <a:schemeClr val="bg2">
                    <a:lumMod val="50000"/>
                  </a:schemeClr>
                </a:solidFill>
              </a:rPr>
              <a:t> </a:t>
            </a:r>
            <a:r>
              <a:rPr lang="es-ES" sz="800" dirty="0" err="1">
                <a:solidFill>
                  <a:schemeClr val="bg2">
                    <a:lumMod val="50000"/>
                  </a:schemeClr>
                </a:solidFill>
              </a:rPr>
              <a:t>Med</a:t>
            </a:r>
            <a:r>
              <a:rPr lang="es-ES" sz="800" dirty="0">
                <a:solidFill>
                  <a:schemeClr val="bg2">
                    <a:lumMod val="50000"/>
                  </a:schemeClr>
                </a:solidFill>
              </a:rPr>
              <a:t>. 2005;142(6):439-450. doi:10.7326/0003-4819-142-6-200503150-00010</a:t>
            </a:r>
          </a:p>
          <a:p>
            <a:pPr marL="228600" indent="-228600">
              <a:buFont typeface="+mj-lt"/>
              <a:buAutoNum type="arabicPeriod"/>
            </a:pPr>
            <a:r>
              <a:rPr lang="es-ES" sz="800" dirty="0" err="1">
                <a:solidFill>
                  <a:schemeClr val="bg2">
                    <a:lumMod val="50000"/>
                  </a:schemeClr>
                </a:solidFill>
              </a:rPr>
              <a:t>Gouya</a:t>
            </a:r>
            <a:r>
              <a:rPr lang="es-ES" sz="800" dirty="0">
                <a:solidFill>
                  <a:schemeClr val="bg2">
                    <a:lumMod val="50000"/>
                  </a:schemeClr>
                </a:solidFill>
              </a:rPr>
              <a:t> L, Ventura P, </a:t>
            </a:r>
            <a:r>
              <a:rPr lang="es-ES" sz="800" dirty="0" err="1">
                <a:solidFill>
                  <a:schemeClr val="bg2">
                    <a:lumMod val="50000"/>
                  </a:schemeClr>
                </a:solidFill>
              </a:rPr>
              <a:t>Balwani</a:t>
            </a:r>
            <a:r>
              <a:rPr lang="es-ES" sz="800" dirty="0">
                <a:solidFill>
                  <a:schemeClr val="bg2">
                    <a:lumMod val="50000"/>
                  </a:schemeClr>
                </a:solidFill>
              </a:rPr>
              <a:t> M, et al. EXPLORE: A </a:t>
            </a:r>
            <a:r>
              <a:rPr lang="es-ES" sz="800" dirty="0" err="1">
                <a:solidFill>
                  <a:schemeClr val="bg2">
                    <a:lumMod val="50000"/>
                  </a:schemeClr>
                </a:solidFill>
              </a:rPr>
              <a:t>Prospective</a:t>
            </a:r>
            <a:r>
              <a:rPr lang="es-ES" sz="800" dirty="0">
                <a:solidFill>
                  <a:schemeClr val="bg2">
                    <a:lumMod val="50000"/>
                  </a:schemeClr>
                </a:solidFill>
              </a:rPr>
              <a:t>, </a:t>
            </a:r>
            <a:r>
              <a:rPr lang="es-ES" sz="800" dirty="0" err="1">
                <a:solidFill>
                  <a:schemeClr val="bg2">
                    <a:lumMod val="50000"/>
                  </a:schemeClr>
                </a:solidFill>
              </a:rPr>
              <a:t>Multinational</a:t>
            </a:r>
            <a:r>
              <a:rPr lang="es-ES" sz="800" dirty="0">
                <a:solidFill>
                  <a:schemeClr val="bg2">
                    <a:lumMod val="50000"/>
                  </a:schemeClr>
                </a:solidFill>
              </a:rPr>
              <a:t>, Natural </a:t>
            </a:r>
            <a:r>
              <a:rPr lang="es-ES" sz="800" dirty="0" err="1">
                <a:solidFill>
                  <a:schemeClr val="bg2">
                    <a:lumMod val="50000"/>
                  </a:schemeClr>
                </a:solidFill>
              </a:rPr>
              <a:t>History</a:t>
            </a:r>
            <a:r>
              <a:rPr lang="es-ES" sz="800" dirty="0">
                <a:solidFill>
                  <a:schemeClr val="bg2">
                    <a:lumMod val="50000"/>
                  </a:schemeClr>
                </a:solidFill>
              </a:rPr>
              <a:t> </a:t>
            </a:r>
            <a:r>
              <a:rPr lang="es-ES" sz="800" dirty="0" err="1">
                <a:solidFill>
                  <a:schemeClr val="bg2">
                    <a:lumMod val="50000"/>
                  </a:schemeClr>
                </a:solidFill>
              </a:rPr>
              <a:t>Study</a:t>
            </a:r>
            <a:r>
              <a:rPr lang="es-ES" sz="800" dirty="0">
                <a:solidFill>
                  <a:schemeClr val="bg2">
                    <a:lumMod val="50000"/>
                  </a:schemeClr>
                </a:solidFill>
              </a:rPr>
              <a:t> </a:t>
            </a:r>
            <a:r>
              <a:rPr lang="es-ES" sz="800" dirty="0" err="1">
                <a:solidFill>
                  <a:schemeClr val="bg2">
                    <a:lumMod val="50000"/>
                  </a:schemeClr>
                </a:solidFill>
              </a:rPr>
              <a:t>of</a:t>
            </a:r>
            <a:r>
              <a:rPr lang="es-ES" sz="800" dirty="0">
                <a:solidFill>
                  <a:schemeClr val="bg2">
                    <a:lumMod val="50000"/>
                  </a:schemeClr>
                </a:solidFill>
              </a:rPr>
              <a:t> </a:t>
            </a:r>
            <a:r>
              <a:rPr lang="es-ES" sz="800" dirty="0" err="1">
                <a:solidFill>
                  <a:schemeClr val="bg2">
                    <a:lumMod val="50000"/>
                  </a:schemeClr>
                </a:solidFill>
              </a:rPr>
              <a:t>Patients</a:t>
            </a:r>
            <a:r>
              <a:rPr lang="es-ES" sz="800" dirty="0">
                <a:solidFill>
                  <a:schemeClr val="bg2">
                    <a:lumMod val="50000"/>
                  </a:schemeClr>
                </a:solidFill>
              </a:rPr>
              <a:t> </a:t>
            </a:r>
            <a:r>
              <a:rPr lang="es-ES" sz="800" dirty="0" err="1">
                <a:solidFill>
                  <a:schemeClr val="bg2">
                    <a:lumMod val="50000"/>
                  </a:schemeClr>
                </a:solidFill>
              </a:rPr>
              <a:t>with</a:t>
            </a:r>
            <a:r>
              <a:rPr lang="es-ES" sz="800" dirty="0">
                <a:solidFill>
                  <a:schemeClr val="bg2">
                    <a:lumMod val="50000"/>
                  </a:schemeClr>
                </a:solidFill>
              </a:rPr>
              <a:t> </a:t>
            </a:r>
            <a:r>
              <a:rPr lang="es-ES" sz="800" dirty="0" err="1">
                <a:solidFill>
                  <a:schemeClr val="bg2">
                    <a:lumMod val="50000"/>
                  </a:schemeClr>
                </a:solidFill>
              </a:rPr>
              <a:t>Acute</a:t>
            </a:r>
            <a:r>
              <a:rPr lang="es-ES" sz="800" dirty="0">
                <a:solidFill>
                  <a:schemeClr val="bg2">
                    <a:lumMod val="50000"/>
                  </a:schemeClr>
                </a:solidFill>
              </a:rPr>
              <a:t> </a:t>
            </a:r>
            <a:r>
              <a:rPr lang="es-ES" sz="800" dirty="0" err="1">
                <a:solidFill>
                  <a:schemeClr val="bg2">
                    <a:lumMod val="50000"/>
                  </a:schemeClr>
                </a:solidFill>
              </a:rPr>
              <a:t>Hepatic</a:t>
            </a:r>
            <a:r>
              <a:rPr lang="es-ES" sz="800" dirty="0">
                <a:solidFill>
                  <a:schemeClr val="bg2">
                    <a:lumMod val="50000"/>
                  </a:schemeClr>
                </a:solidFill>
              </a:rPr>
              <a:t> </a:t>
            </a:r>
            <a:r>
              <a:rPr lang="es-ES" sz="800" dirty="0" err="1">
                <a:solidFill>
                  <a:schemeClr val="bg2">
                    <a:lumMod val="50000"/>
                  </a:schemeClr>
                </a:solidFill>
              </a:rPr>
              <a:t>Porphyria</a:t>
            </a:r>
            <a:r>
              <a:rPr lang="es-ES" sz="800" dirty="0">
                <a:solidFill>
                  <a:schemeClr val="bg2">
                    <a:lumMod val="50000"/>
                  </a:schemeClr>
                </a:solidFill>
              </a:rPr>
              <a:t> </a:t>
            </a:r>
            <a:r>
              <a:rPr lang="es-ES" sz="800" dirty="0" err="1">
                <a:solidFill>
                  <a:schemeClr val="bg2">
                    <a:lumMod val="50000"/>
                  </a:schemeClr>
                </a:solidFill>
              </a:rPr>
              <a:t>with</a:t>
            </a:r>
            <a:r>
              <a:rPr lang="es-ES" sz="800" dirty="0">
                <a:solidFill>
                  <a:schemeClr val="bg2">
                    <a:lumMod val="50000"/>
                  </a:schemeClr>
                </a:solidFill>
              </a:rPr>
              <a:t> </a:t>
            </a:r>
            <a:r>
              <a:rPr lang="es-ES" sz="800" dirty="0" err="1">
                <a:solidFill>
                  <a:schemeClr val="bg2">
                    <a:lumMod val="50000"/>
                  </a:schemeClr>
                </a:solidFill>
              </a:rPr>
              <a:t>Recurrent</a:t>
            </a:r>
            <a:r>
              <a:rPr lang="es-ES" sz="800" dirty="0">
                <a:solidFill>
                  <a:schemeClr val="bg2">
                    <a:lumMod val="50000"/>
                  </a:schemeClr>
                </a:solidFill>
              </a:rPr>
              <a:t> </a:t>
            </a:r>
            <a:r>
              <a:rPr lang="es-ES" sz="800" dirty="0" err="1">
                <a:solidFill>
                  <a:schemeClr val="bg2">
                    <a:lumMod val="50000"/>
                  </a:schemeClr>
                </a:solidFill>
              </a:rPr>
              <a:t>Attacks</a:t>
            </a:r>
            <a:r>
              <a:rPr lang="es-ES" sz="800" dirty="0">
                <a:solidFill>
                  <a:schemeClr val="bg2">
                    <a:lumMod val="50000"/>
                  </a:schemeClr>
                </a:solidFill>
              </a:rPr>
              <a:t>. </a:t>
            </a:r>
            <a:r>
              <a:rPr lang="es-ES" sz="800" dirty="0" err="1">
                <a:solidFill>
                  <a:schemeClr val="bg2">
                    <a:lumMod val="50000"/>
                  </a:schemeClr>
                </a:solidFill>
              </a:rPr>
              <a:t>Hepatology</a:t>
            </a:r>
            <a:r>
              <a:rPr lang="es-ES" sz="800" dirty="0">
                <a:solidFill>
                  <a:schemeClr val="bg2">
                    <a:lumMod val="50000"/>
                  </a:schemeClr>
                </a:solidFill>
              </a:rPr>
              <a:t>.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2874617"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532314" cy="584775"/>
          </a:xfrm>
          <a:prstGeom prst="rect">
            <a:avLst/>
          </a:prstGeom>
          <a:noFill/>
        </p:spPr>
        <p:txBody>
          <a:bodyPr wrap="none" rtlCol="0">
            <a:spAutoFit/>
          </a:bodyPr>
          <a:lstStyle/>
          <a:p>
            <a:r>
              <a:rPr lang="es-ES" sz="3200" b="1">
                <a:solidFill>
                  <a:srgbClr val="1B9AB2"/>
                </a:solidFill>
              </a:rPr>
              <a:t>Ataques agudos de PAH</a:t>
            </a:r>
            <a:r>
              <a:rPr lang="es-ES" sz="3200" baseline="3000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8" y="1947398"/>
            <a:ext cx="4350121" cy="877163"/>
          </a:xfrm>
          <a:prstGeom prst="rect">
            <a:avLst/>
          </a:prstGeom>
          <a:noFill/>
        </p:spPr>
        <p:txBody>
          <a:bodyPr wrap="square" rtlCol="0">
            <a:spAutoFit/>
          </a:bodyPr>
          <a:lstStyle/>
          <a:p>
            <a:r>
              <a:rPr lang="es-ES" sz="1700" dirty="0"/>
              <a:t>El síntoma más común, experimentado por más de un 90 % de las personas que sufren un ataque de PAH, es </a:t>
            </a:r>
            <a:r>
              <a:rPr lang="es-ES" sz="1700" b="1" dirty="0"/>
              <a:t>dolor abdominal intenso.</a:t>
            </a:r>
          </a:p>
        </p:txBody>
      </p:sp>
      <p:sp>
        <p:nvSpPr>
          <p:cNvPr id="4" name="TextBox 3"/>
          <p:cNvSpPr txBox="1"/>
          <p:nvPr/>
        </p:nvSpPr>
        <p:spPr>
          <a:xfrm>
            <a:off x="551861" y="2883893"/>
            <a:ext cx="3930704" cy="2977738"/>
          </a:xfrm>
          <a:prstGeom prst="rect">
            <a:avLst/>
          </a:prstGeom>
          <a:noFill/>
        </p:spPr>
        <p:txBody>
          <a:bodyPr wrap="square" rtlCol="0">
            <a:spAutoFit/>
          </a:bodyPr>
          <a:lstStyle/>
          <a:p>
            <a:pPr>
              <a:spcAft>
                <a:spcPts val="300"/>
              </a:spcAft>
              <a:buClr>
                <a:srgbClr val="1B9AB2"/>
              </a:buClr>
            </a:pPr>
            <a:r>
              <a:rPr lang="es-ES" sz="1700" b="1" dirty="0"/>
              <a:t>Otros síntomas:</a:t>
            </a:r>
          </a:p>
          <a:p>
            <a:pPr marL="174625" indent="-174625">
              <a:spcAft>
                <a:spcPts val="300"/>
              </a:spcAft>
              <a:buClr>
                <a:srgbClr val="1B9AB2"/>
              </a:buClr>
              <a:buFont typeface="Arial" panose="020B0604020202020204" pitchFamily="34" charset="0"/>
              <a:buChar char="•"/>
            </a:pPr>
            <a:r>
              <a:rPr lang="es-ES" sz="1700" dirty="0"/>
              <a:t>Náuseas y vómitos</a:t>
            </a:r>
          </a:p>
          <a:p>
            <a:pPr marL="174625" indent="-174625">
              <a:spcAft>
                <a:spcPts val="300"/>
              </a:spcAft>
              <a:buClr>
                <a:srgbClr val="1B9AB2"/>
              </a:buClr>
              <a:buFont typeface="Arial" panose="020B0604020202020204" pitchFamily="34" charset="0"/>
              <a:buChar char="•"/>
            </a:pPr>
            <a:r>
              <a:rPr lang="es-ES" sz="1700" dirty="0"/>
              <a:t>Orina oscura</a:t>
            </a:r>
          </a:p>
          <a:p>
            <a:pPr marL="174625" indent="-174625">
              <a:spcAft>
                <a:spcPts val="300"/>
              </a:spcAft>
              <a:buClr>
                <a:srgbClr val="1B9AB2"/>
              </a:buClr>
              <a:buFont typeface="Arial" panose="020B0604020202020204" pitchFamily="34" charset="0"/>
              <a:buChar char="•"/>
            </a:pPr>
            <a:r>
              <a:rPr lang="es-ES" sz="1700" dirty="0"/>
              <a:t>Trastornos psiquiátricos</a:t>
            </a:r>
          </a:p>
          <a:p>
            <a:pPr marL="174625" indent="-174625">
              <a:spcAft>
                <a:spcPts val="300"/>
              </a:spcAft>
              <a:buClr>
                <a:srgbClr val="1B9AB2"/>
              </a:buClr>
              <a:buFont typeface="Arial" panose="020B0604020202020204" pitchFamily="34" charset="0"/>
              <a:buChar char="•"/>
            </a:pPr>
            <a:r>
              <a:rPr lang="es-ES" sz="1700" dirty="0"/>
              <a:t>Debilidad muscular y parálisis</a:t>
            </a:r>
          </a:p>
          <a:p>
            <a:pPr marL="174625" indent="-174625">
              <a:spcAft>
                <a:spcPts val="300"/>
              </a:spcAft>
              <a:buClr>
                <a:srgbClr val="1B9AB2"/>
              </a:buClr>
              <a:buFont typeface="Arial" panose="020B0604020202020204" pitchFamily="34" charset="0"/>
              <a:buChar char="•"/>
            </a:pPr>
            <a:r>
              <a:rPr lang="es-ES" sz="1700" dirty="0"/>
              <a:t>Estreñimiento </a:t>
            </a:r>
          </a:p>
          <a:p>
            <a:pPr marL="174625" indent="-174625">
              <a:spcAft>
                <a:spcPts val="300"/>
              </a:spcAft>
              <a:buClr>
                <a:srgbClr val="1B9AB2"/>
              </a:buClr>
              <a:buFont typeface="Arial" panose="020B0604020202020204" pitchFamily="34" charset="0"/>
              <a:buChar char="•"/>
            </a:pPr>
            <a:r>
              <a:rPr lang="es-ES" sz="1700" dirty="0"/>
              <a:t>Palpitaciones</a:t>
            </a:r>
          </a:p>
          <a:p>
            <a:pPr marL="174625" indent="-174625">
              <a:spcAft>
                <a:spcPts val="300"/>
              </a:spcAft>
              <a:buClr>
                <a:srgbClr val="1B9AB2"/>
              </a:buClr>
              <a:buFont typeface="Arial" panose="020B0604020202020204" pitchFamily="34" charset="0"/>
              <a:buChar char="•"/>
            </a:pPr>
            <a:r>
              <a:rPr lang="es-ES" sz="1700" dirty="0"/>
              <a:t>Lesiones o ampollas en la piel expuesta al sol (solo </a:t>
            </a:r>
            <a:r>
              <a:rPr lang="es-ES" sz="1700" dirty="0" err="1"/>
              <a:t>coproporfiria</a:t>
            </a:r>
            <a:r>
              <a:rPr lang="es-ES" sz="1700" dirty="0"/>
              <a:t> hereditaria o porfiria </a:t>
            </a:r>
            <a:r>
              <a:rPr lang="es-ES" sz="1700" dirty="0" err="1"/>
              <a:t>variegata</a:t>
            </a:r>
            <a:r>
              <a:rPr lang="es-ES" sz="1700" dirty="0"/>
              <a:t>)</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16278" y="5781022"/>
            <a:ext cx="4209807" cy="224805"/>
          </a:xfrm>
          <a:prstGeom prst="rect">
            <a:avLst/>
          </a:prstGeom>
          <a:noFill/>
        </p:spPr>
        <p:txBody>
          <a:bodyPr wrap="none" rtlCol="0">
            <a:spAutoFit/>
          </a:bodyPr>
          <a:lstStyle/>
          <a:p>
            <a:pPr>
              <a:lnSpc>
                <a:spcPct val="80000"/>
              </a:lnSpc>
            </a:pPr>
            <a:r>
              <a:rPr lang="es-ES" sz="1050" dirty="0">
                <a:solidFill>
                  <a:srgbClr val="68365E"/>
                </a:solidFill>
              </a:rPr>
              <a:t>Verónica, paciente y miembro de la asociación de pacientes española AEP</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827699"/>
            <a:ext cx="4290863" cy="1077218"/>
          </a:xfrm>
          <a:prstGeom prst="rect">
            <a:avLst/>
          </a:prstGeom>
          <a:noFill/>
        </p:spPr>
        <p:txBody>
          <a:bodyPr wrap="square" rtlCol="0">
            <a:spAutoFit/>
          </a:bodyPr>
          <a:lstStyle/>
          <a:p>
            <a:r>
              <a:rPr lang="es-ES" sz="3200" b="1" dirty="0">
                <a:solidFill>
                  <a:srgbClr val="1B9AB2"/>
                </a:solidFill>
              </a:rPr>
              <a:t>Síntomas crónicos </a:t>
            </a:r>
            <a:br>
              <a:rPr lang="es-ES" sz="3200" b="1" dirty="0">
                <a:solidFill>
                  <a:srgbClr val="1B9AB2"/>
                </a:solidFill>
              </a:rPr>
            </a:br>
            <a:r>
              <a:rPr lang="es-ES" sz="3200" b="1" dirty="0">
                <a:solidFill>
                  <a:srgbClr val="1B9AB2"/>
                </a:solidFill>
              </a:rPr>
              <a:t>de PAH</a:t>
            </a:r>
            <a:r>
              <a:rPr lang="es-ES" sz="3200"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es-ES"/>
              <a:t>Tenga en cuenta los posibles desencadenantes de la PAH</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315200" algn="l"/>
              </a:tabLst>
            </a:pPr>
            <a:r>
              <a:rPr lang="es-ES" sz="800" dirty="0"/>
              <a:t>PAH: porfiria aguda hepática	No se incluye ninguna información sobre los productos medicinales de </a:t>
            </a:r>
            <a:r>
              <a:rPr lang="es-ES" sz="800" dirty="0" err="1"/>
              <a:t>Alnylam</a:t>
            </a:r>
            <a:r>
              <a:rPr lang="es-ES" sz="800" dirty="0"/>
              <a:t> en este material. </a:t>
            </a:r>
          </a:p>
          <a:p>
            <a:pPr marL="228600" indent="-228600">
              <a:buFont typeface="+mj-lt"/>
              <a:buAutoNum type="arabicPeriod"/>
            </a:pPr>
            <a:r>
              <a:rPr lang="es-ES" sz="800" dirty="0" err="1"/>
              <a:t>Balwani</a:t>
            </a:r>
            <a:r>
              <a:rPr lang="es-ES" sz="800" dirty="0"/>
              <a:t> M, Wang B, Anderson KE, et al. </a:t>
            </a:r>
            <a:r>
              <a:rPr lang="es-ES" sz="800" dirty="0" err="1"/>
              <a:t>Acute</a:t>
            </a:r>
            <a:r>
              <a:rPr lang="es-ES" sz="800" dirty="0"/>
              <a:t> </a:t>
            </a:r>
            <a:r>
              <a:rPr lang="es-ES" sz="800" dirty="0" err="1"/>
              <a:t>hepatic</a:t>
            </a:r>
            <a:r>
              <a:rPr lang="es-ES" sz="800" dirty="0"/>
              <a:t> </a:t>
            </a:r>
            <a:r>
              <a:rPr lang="es-ES" sz="800" dirty="0" err="1"/>
              <a:t>porphyrias</a:t>
            </a:r>
            <a:r>
              <a:rPr lang="es-ES" sz="800" dirty="0"/>
              <a:t>: </a:t>
            </a:r>
            <a:r>
              <a:rPr lang="es-ES" sz="800" dirty="0" err="1"/>
              <a:t>Recommendations</a:t>
            </a:r>
            <a:r>
              <a:rPr lang="es-ES" sz="800" dirty="0"/>
              <a:t> </a:t>
            </a:r>
            <a:r>
              <a:rPr lang="es-ES" sz="800" dirty="0" err="1"/>
              <a:t>for</a:t>
            </a:r>
            <a:r>
              <a:rPr lang="es-ES" sz="800" dirty="0"/>
              <a:t> </a:t>
            </a:r>
            <a:r>
              <a:rPr lang="es-ES" sz="800" dirty="0" err="1"/>
              <a:t>evaluation</a:t>
            </a:r>
            <a:r>
              <a:rPr lang="es-ES" sz="800" dirty="0"/>
              <a:t> and </a:t>
            </a:r>
            <a:r>
              <a:rPr lang="es-ES" sz="800" dirty="0" err="1"/>
              <a:t>long-term</a:t>
            </a:r>
            <a:r>
              <a:rPr lang="es-ES" sz="800" dirty="0"/>
              <a:t> </a:t>
            </a:r>
            <a:r>
              <a:rPr lang="es-ES" sz="800" dirty="0" err="1"/>
              <a:t>management</a:t>
            </a:r>
            <a:r>
              <a:rPr lang="es-ES" sz="800" dirty="0"/>
              <a:t>. </a:t>
            </a:r>
            <a:r>
              <a:rPr lang="es-ES" sz="800" i="1" dirty="0" err="1"/>
              <a:t>Hepatology</a:t>
            </a:r>
            <a:r>
              <a:rPr lang="es-ES" sz="800" dirty="0"/>
              <a:t>. 2017;66(4):1314-1322. doi:10.1002/hep.29313</a:t>
            </a:r>
          </a:p>
          <a:p>
            <a:pPr marL="228600" indent="-228600">
              <a:buFont typeface="+mj-lt"/>
              <a:buAutoNum type="arabicPeriod"/>
            </a:pPr>
            <a:r>
              <a:rPr lang="es-ES" sz="800" dirty="0">
                <a:solidFill>
                  <a:srgbClr val="858585"/>
                </a:solidFill>
              </a:rPr>
              <a:t>Wang B, </a:t>
            </a:r>
            <a:r>
              <a:rPr lang="es-ES" sz="800" dirty="0" err="1">
                <a:solidFill>
                  <a:srgbClr val="858585"/>
                </a:solidFill>
              </a:rPr>
              <a:t>Rudnick</a:t>
            </a:r>
            <a:r>
              <a:rPr lang="es-ES" sz="800" dirty="0">
                <a:solidFill>
                  <a:srgbClr val="858585"/>
                </a:solidFill>
              </a:rPr>
              <a:t> S, </a:t>
            </a:r>
            <a:r>
              <a:rPr lang="es-ES" sz="800" dirty="0" err="1">
                <a:solidFill>
                  <a:srgbClr val="858585"/>
                </a:solidFill>
              </a:rPr>
              <a:t>Cengia</a:t>
            </a:r>
            <a:r>
              <a:rPr lang="es-ES" sz="800" dirty="0">
                <a:solidFill>
                  <a:srgbClr val="858585"/>
                </a:solidFill>
              </a:rPr>
              <a:t> B, </a:t>
            </a:r>
            <a:r>
              <a:rPr lang="es-ES" sz="800" dirty="0" err="1">
                <a:solidFill>
                  <a:srgbClr val="858585"/>
                </a:solidFill>
              </a:rPr>
              <a:t>Bonkovsky</a:t>
            </a:r>
            <a:r>
              <a:rPr lang="es-ES" sz="800" dirty="0">
                <a:solidFill>
                  <a:srgbClr val="858585"/>
                </a:solidFill>
              </a:rPr>
              <a:t> HL. </a:t>
            </a:r>
            <a:r>
              <a:rPr lang="es-ES" sz="800" dirty="0" err="1">
                <a:solidFill>
                  <a:srgbClr val="858585"/>
                </a:solidFill>
              </a:rPr>
              <a:t>Acute</a:t>
            </a:r>
            <a:r>
              <a:rPr lang="es-ES" sz="800" dirty="0">
                <a:solidFill>
                  <a:srgbClr val="858585"/>
                </a:solidFill>
              </a:rPr>
              <a:t> </a:t>
            </a:r>
            <a:r>
              <a:rPr lang="es-ES" sz="800" dirty="0" err="1">
                <a:solidFill>
                  <a:srgbClr val="858585"/>
                </a:solidFill>
              </a:rPr>
              <a:t>Hepatic</a:t>
            </a:r>
            <a:r>
              <a:rPr lang="es-ES" sz="800" dirty="0">
                <a:solidFill>
                  <a:srgbClr val="858585"/>
                </a:solidFill>
              </a:rPr>
              <a:t> </a:t>
            </a:r>
            <a:r>
              <a:rPr lang="es-ES" sz="800" dirty="0" err="1">
                <a:solidFill>
                  <a:srgbClr val="858585"/>
                </a:solidFill>
              </a:rPr>
              <a:t>Porphyrias</a:t>
            </a:r>
            <a:r>
              <a:rPr lang="es-ES" sz="800" dirty="0">
                <a:solidFill>
                  <a:srgbClr val="858585"/>
                </a:solidFill>
              </a:rPr>
              <a:t>: </a:t>
            </a:r>
            <a:r>
              <a:rPr lang="es-ES" sz="800" dirty="0" err="1">
                <a:solidFill>
                  <a:srgbClr val="858585"/>
                </a:solidFill>
              </a:rPr>
              <a:t>Review</a:t>
            </a:r>
            <a:r>
              <a:rPr lang="es-ES" sz="800" dirty="0">
                <a:solidFill>
                  <a:srgbClr val="858585"/>
                </a:solidFill>
              </a:rPr>
              <a:t> and </a:t>
            </a:r>
            <a:r>
              <a:rPr lang="es-ES" sz="800" dirty="0" err="1">
                <a:solidFill>
                  <a:srgbClr val="858585"/>
                </a:solidFill>
              </a:rPr>
              <a:t>Recent</a:t>
            </a:r>
            <a:r>
              <a:rPr lang="es-ES" sz="800" dirty="0">
                <a:solidFill>
                  <a:srgbClr val="858585"/>
                </a:solidFill>
              </a:rPr>
              <a:t> </a:t>
            </a:r>
            <a:r>
              <a:rPr lang="es-ES" sz="800" dirty="0" err="1">
                <a:solidFill>
                  <a:srgbClr val="858585"/>
                </a:solidFill>
              </a:rPr>
              <a:t>Progress</a:t>
            </a:r>
            <a:r>
              <a:rPr lang="es-ES" sz="800" dirty="0">
                <a:solidFill>
                  <a:srgbClr val="858585"/>
                </a:solidFill>
              </a:rPr>
              <a:t>. </a:t>
            </a:r>
            <a:r>
              <a:rPr lang="es-ES" sz="800" dirty="0" err="1">
                <a:solidFill>
                  <a:srgbClr val="858585"/>
                </a:solidFill>
              </a:rPr>
              <a:t>Hepatol</a:t>
            </a:r>
            <a:r>
              <a:rPr lang="es-ES" sz="800" dirty="0">
                <a:solidFill>
                  <a:srgbClr val="858585"/>
                </a:solidFill>
              </a:rPr>
              <a:t> </a:t>
            </a:r>
            <a:r>
              <a:rPr lang="es-ES" sz="800" dirty="0" err="1">
                <a:solidFill>
                  <a:srgbClr val="858585"/>
                </a:solidFill>
              </a:rPr>
              <a:t>Commun</a:t>
            </a:r>
            <a:r>
              <a:rPr lang="es-ES" sz="800" dirty="0">
                <a:solidFill>
                  <a:srgbClr val="858585"/>
                </a:solidFill>
              </a:rPr>
              <a:t>. 2018;3(2):193-206. Publicado el 20 dic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28920" y="598752"/>
            <a:ext cx="11425240"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es-ES" sz="2400" b="1"/>
              <a:t>Fumar</a:t>
            </a:r>
            <a:r>
              <a:rPr lang="es-ES" sz="2400" baseline="30000"/>
              <a:t>2</a:t>
            </a:r>
            <a:r>
              <a:rPr lang="es-ES"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0" y="1504362"/>
            <a:ext cx="4230413" cy="461665"/>
          </a:xfrm>
          <a:prstGeom prst="rect">
            <a:avLst/>
          </a:prstGeom>
          <a:noFill/>
        </p:spPr>
        <p:txBody>
          <a:bodyPr wrap="square" rtlCol="0">
            <a:spAutoFit/>
          </a:bodyPr>
          <a:lstStyle/>
          <a:p>
            <a:r>
              <a:rPr lang="es-ES" sz="2400" b="1" dirty="0"/>
              <a:t>Determinados medicamentos</a:t>
            </a:r>
            <a:r>
              <a:rPr lang="es-ES" sz="2400" baseline="30000" dirty="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970334" cy="646331"/>
          </a:xfrm>
          <a:prstGeom prst="rect">
            <a:avLst/>
          </a:prstGeom>
          <a:noFill/>
        </p:spPr>
        <p:txBody>
          <a:bodyPr wrap="square" rtlCol="0">
            <a:spAutoFit/>
          </a:bodyPr>
          <a:lstStyle/>
          <a:p>
            <a:pPr marL="0" lvl="1">
              <a:spcBef>
                <a:spcPts val="300"/>
              </a:spcBef>
            </a:pPr>
            <a:r>
              <a:rPr lang="es-ES" dirty="0"/>
              <a:t>Hable con su médico si tiene preguntas sobre la PAH y los medicamentos.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866288" cy="1200328"/>
          </a:xfrm>
          <a:prstGeom prst="rect">
            <a:avLst/>
          </a:prstGeom>
          <a:noFill/>
        </p:spPr>
        <p:txBody>
          <a:bodyPr wrap="square" rtlCol="0">
            <a:spAutoFit/>
          </a:bodyPr>
          <a:lstStyle/>
          <a:p>
            <a:r>
              <a:rPr lang="es-ES" sz="2400" b="1" dirty="0"/>
              <a:t>Fluctuaciones de los niveles hormonales durante el ciclo menstrual femenino</a:t>
            </a:r>
            <a:r>
              <a:rPr lang="es-ES" sz="2400" baseline="30000" dirty="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es-ES" sz="2400" b="1"/>
              <a:t>Estrés causado por:</a:t>
            </a:r>
            <a:r>
              <a:rPr lang="es-ES" sz="2400" baseline="30000"/>
              <a:t>2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es-ES"/>
              <a:t>Infecciones</a:t>
            </a:r>
          </a:p>
          <a:p>
            <a:pPr marL="174625" lvl="1" indent="-174625">
              <a:lnSpc>
                <a:spcPct val="130000"/>
              </a:lnSpc>
              <a:buClr>
                <a:schemeClr val="tx2"/>
              </a:buClr>
              <a:buFont typeface="Arial"/>
              <a:buChar char="•"/>
            </a:pPr>
            <a:r>
              <a:rPr lang="es-ES"/>
              <a:t>Intervenciones quirúrgicas</a:t>
            </a:r>
          </a:p>
          <a:p>
            <a:pPr marL="174625" lvl="1" indent="-174625">
              <a:lnSpc>
                <a:spcPct val="130000"/>
              </a:lnSpc>
              <a:buClr>
                <a:schemeClr val="tx2"/>
              </a:buClr>
              <a:buFont typeface="Arial"/>
              <a:buChar char="•"/>
            </a:pPr>
            <a:r>
              <a:rPr lang="es-ES"/>
              <a:t>Agotamiento físico o emocional</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es-ES" sz="2400" b="1"/>
              <a:t>Alcohol</a:t>
            </a:r>
            <a:r>
              <a:rPr lang="es-ES"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es-ES" sz="2400" b="1"/>
              <a:t>Ayuno</a:t>
            </a:r>
            <a:r>
              <a:rPr lang="es-ES" sz="2400" baseline="30000"/>
              <a:t>2</a:t>
            </a:r>
            <a:r>
              <a:rPr lang="es-ES"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s-ES"/>
              <a:t>La PAH se diagnostica mediante pruebas bioquímicas</a:t>
            </a:r>
            <a:r>
              <a:rPr lang="es-ES"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315200" algn="l"/>
              </a:tabLst>
              <a:defRPr/>
            </a:pPr>
            <a:r>
              <a:rPr lang="es-ES" sz="800" dirty="0">
                <a:solidFill>
                  <a:srgbClr val="E7E6E6">
                    <a:lumMod val="50000"/>
                  </a:srgbClr>
                </a:solidFill>
              </a:rPr>
              <a:t>PAH: porfiria aguda hepática;  PBG: </a:t>
            </a:r>
            <a:r>
              <a:rPr lang="es-ES" sz="800" dirty="0" err="1">
                <a:solidFill>
                  <a:srgbClr val="E7E6E6">
                    <a:lumMod val="50000"/>
                  </a:srgbClr>
                </a:solidFill>
              </a:rPr>
              <a:t>porfobilinógeno</a:t>
            </a:r>
            <a:r>
              <a:rPr lang="es-ES" sz="800" dirty="0">
                <a:solidFill>
                  <a:srgbClr val="E7E6E6">
                    <a:lumMod val="50000"/>
                  </a:srgbClr>
                </a:solidFill>
              </a:rPr>
              <a:t>;  ALA: ácido </a:t>
            </a:r>
            <a:r>
              <a:rPr lang="es-ES" sz="800" dirty="0" err="1">
                <a:solidFill>
                  <a:srgbClr val="E7E6E6">
                    <a:lumMod val="50000"/>
                  </a:srgbClr>
                </a:solidFill>
              </a:rPr>
              <a:t>aminolevulínico</a:t>
            </a:r>
            <a:r>
              <a:rPr lang="es-ES" sz="800" dirty="0">
                <a:solidFill>
                  <a:srgbClr val="E7E6E6">
                    <a:lumMod val="50000"/>
                  </a:srgbClr>
                </a:solidFill>
              </a:rPr>
              <a:t>	No se incluye ninguna información sobre los productos medicinales de </a:t>
            </a:r>
            <a:r>
              <a:rPr lang="es-ES" sz="800" dirty="0" err="1">
                <a:solidFill>
                  <a:srgbClr val="E7E6E6">
                    <a:lumMod val="50000"/>
                  </a:srgbClr>
                </a:solidFill>
              </a:rPr>
              <a:t>Alnylam</a:t>
            </a:r>
            <a:r>
              <a:rPr lang="es-ES" sz="800" dirty="0">
                <a:solidFill>
                  <a:srgbClr val="E7E6E6">
                    <a:lumMod val="50000"/>
                  </a:srgbClr>
                </a:solidFill>
              </a:rPr>
              <a:t> en este material.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Wang B,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Rudnick</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S,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Cengia</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B,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Bonkovsky</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HL.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Acute</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Hepatic</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Porphyrias</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Review</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and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Recent</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Progress</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Hepatol</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es-ES" sz="800" b="0" i="0" u="none" strike="noStrike" cap="none" normalizeH="0" baseline="0" noProof="0" dirty="0" err="1">
                <a:ln>
                  <a:noFill/>
                </a:ln>
                <a:solidFill>
                  <a:srgbClr val="E7E6E6">
                    <a:lumMod val="50000"/>
                  </a:srgbClr>
                </a:solidFill>
                <a:effectLst/>
                <a:uLnTx/>
                <a:uFillTx/>
                <a:latin typeface="Calibri"/>
                <a:ea typeface="+mn-ea"/>
                <a:cs typeface="+mn-cs"/>
              </a:rPr>
              <a:t>Commun</a:t>
            </a:r>
            <a:r>
              <a:rPr kumimoji="0" lang="es-ES" sz="800" b="0" i="0" u="none" strike="noStrike" cap="none" normalizeH="0" baseline="0" noProof="0" dirty="0">
                <a:ln>
                  <a:noFill/>
                </a:ln>
                <a:solidFill>
                  <a:srgbClr val="E7E6E6">
                    <a:lumMod val="50000"/>
                  </a:srgbClr>
                </a:solidFill>
                <a:effectLst/>
                <a:uLnTx/>
                <a:uFillTx/>
                <a:latin typeface="Calibri"/>
                <a:ea typeface="+mn-ea"/>
                <a:cs typeface="+mn-cs"/>
              </a:rPr>
              <a:t>. 2018;3(2):193-206. Publicado el 20 dic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1383" y="598752"/>
            <a:ext cx="10880343"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a:solidFill>
                  <a:srgbClr val="7FCCB4">
                    <a:lumMod val="75000"/>
                  </a:srgbClr>
                </a:solidFill>
                <a:latin typeface="Calibri"/>
                <a:ea typeface="+mn-ea"/>
                <a:cs typeface="+mn-cs"/>
              </a:rPr>
              <a:t>Prueba </a:t>
            </a:r>
            <a:r>
              <a:rPr kumimoji="0" lang="es-ES" sz="3200" b="1" i="0" u="none" strike="noStrike" cap="none" normalizeH="0" baseline="0" noProof="0">
                <a:ln>
                  <a:noFill/>
                </a:ln>
                <a:solidFill>
                  <a:srgbClr val="7FCCB4">
                    <a:lumMod val="75000"/>
                  </a:srgbClr>
                </a:solidFill>
                <a:effectLst/>
                <a:uLnTx/>
                <a:uFillTx/>
                <a:latin typeface="Calibri"/>
                <a:ea typeface="+mn-ea"/>
                <a:cs typeface="+mn-cs"/>
              </a:rPr>
              <a:t>bioquímica</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0" y="2658826"/>
            <a:ext cx="6133069" cy="707886"/>
          </a:xfrm>
          <a:prstGeom prst="rect">
            <a:avLst/>
          </a:prstGeom>
          <a:noFill/>
        </p:spPr>
        <p:txBody>
          <a:bodyPr wrap="square" rtlCol="0">
            <a:spAutoFit/>
          </a:bodyPr>
          <a:lstStyle/>
          <a:p>
            <a:pPr lvl="0"/>
            <a:r>
              <a:rPr kumimoji="0" lang="es-ES" sz="2000" b="0" i="0" u="none" strike="noStrike" cap="none" normalizeH="0" baseline="0" noProof="0" dirty="0">
                <a:ln>
                  <a:noFill/>
                </a:ln>
                <a:solidFill>
                  <a:srgbClr val="0A0A0A"/>
                </a:solidFill>
                <a:effectLst/>
                <a:uLnTx/>
                <a:uFillTx/>
                <a:latin typeface="Calibri"/>
                <a:ea typeface="+mn-ea"/>
                <a:cs typeface="+mn-cs"/>
              </a:rPr>
              <a:t>Comprueba los niveles </a:t>
            </a:r>
            <a:r>
              <a:rPr lang="es-ES" sz="2000" dirty="0">
                <a:solidFill>
                  <a:srgbClr val="0A0A0A"/>
                </a:solidFill>
              </a:rPr>
              <a:t>de </a:t>
            </a:r>
            <a:r>
              <a:rPr lang="es-ES" sz="2000" dirty="0"/>
              <a:t>ALA (ácido </a:t>
            </a:r>
            <a:r>
              <a:rPr lang="es-ES" sz="2000" dirty="0" err="1"/>
              <a:t>aminolevulínico</a:t>
            </a:r>
            <a:r>
              <a:rPr lang="es-ES" sz="2000" dirty="0"/>
              <a:t>), </a:t>
            </a:r>
            <a:r>
              <a:rPr lang="es-ES" sz="2000" dirty="0">
                <a:solidFill>
                  <a:srgbClr val="0A0A0A"/>
                </a:solidFill>
              </a:rPr>
              <a:t>PBG (</a:t>
            </a:r>
            <a:r>
              <a:rPr lang="es-ES" sz="2000" dirty="0" err="1">
                <a:solidFill>
                  <a:srgbClr val="0A0A0A"/>
                </a:solidFill>
              </a:rPr>
              <a:t>porfobilinógeno</a:t>
            </a:r>
            <a:r>
              <a:rPr lang="es-ES" sz="2000" dirty="0">
                <a:solidFill>
                  <a:srgbClr val="0A0A0A"/>
                </a:solidFill>
              </a:rPr>
              <a:t>) y porfirinas en la orina</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3899514"/>
            <a:ext cx="5909124" cy="1015663"/>
          </a:xfrm>
          <a:prstGeom prst="rect">
            <a:avLst/>
          </a:prstGeom>
          <a:noFill/>
        </p:spPr>
        <p:txBody>
          <a:bodyPr wrap="square" rtlCol="0">
            <a:spAutoFit/>
          </a:bodyPr>
          <a:lstStyle/>
          <a:p>
            <a:pPr lvl="0">
              <a:defRPr/>
            </a:pPr>
            <a:r>
              <a:rPr lang="es-ES" sz="2000" dirty="0">
                <a:solidFill>
                  <a:srgbClr val="0A0A0A"/>
                </a:solidFill>
              </a:rPr>
              <a:t>Se recomienda durante un ataque o justo después </a:t>
            </a:r>
            <a:br>
              <a:rPr lang="es-ES" sz="2000" dirty="0">
                <a:solidFill>
                  <a:srgbClr val="0A0A0A"/>
                </a:solidFill>
              </a:rPr>
            </a:br>
            <a:r>
              <a:rPr lang="es-ES" sz="2000" dirty="0">
                <a:solidFill>
                  <a:srgbClr val="0A0A0A"/>
                </a:solidFill>
              </a:rPr>
              <a:t>del mismo, cuando los niveles de ALA y PBG son todavía elevados</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17937</TotalTime>
  <Words>6493</Words>
  <Application>Microsoft Office PowerPoint</Application>
  <PresentationFormat>Widescreen</PresentationFormat>
  <Paragraphs>380</Paragraphs>
  <Slides>24</Slides>
  <Notes>24</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Calibri</vt:lpstr>
      <vt:lpstr>Open Sans</vt:lpstr>
      <vt:lpstr>Office Theme</vt:lpstr>
      <vt:lpstr>La importancia de las pruebas genéticas familiares para la porfiria aguda hepática (PAH) </vt:lpstr>
      <vt:lpstr>¿Qué es la porfiria aguda hepática (PAH)? </vt:lpstr>
      <vt:lpstr>Estas toxinas provocan la PAH</vt:lpstr>
      <vt:lpstr>Cuatro tipos de PAH </vt:lpstr>
      <vt:lpstr>Todo está en los genes </vt:lpstr>
      <vt:lpstr>Lo que debe saber sobre la PAH</vt:lpstr>
      <vt:lpstr>Padecer PAH</vt:lpstr>
      <vt:lpstr>Tenga en cuenta los posibles desencadenantes de la PAH</vt:lpstr>
      <vt:lpstr>La PAH se diagnostica mediante pruebas bioquímicas1</vt:lpstr>
      <vt:lpstr>PAH y pruebas genéticas</vt:lpstr>
      <vt:lpstr>¿Por qué es útil tener un diagnóstico?</vt:lpstr>
      <vt:lpstr>Pruebas genéticas: Si lo hubiera sabido antes...</vt:lpstr>
      <vt:lpstr>¿Quién debería considerar hacerse pruebas genéticas?1</vt:lpstr>
      <vt:lpstr>¿Dónde puedo ir para hacerme una prueba genética?</vt:lpstr>
      <vt:lpstr>Un asesor genético puede ayudarle1  </vt:lpstr>
      <vt:lpstr>Las pruebas genéticas nos ayudaron a mi hermana y a mí </vt:lpstr>
      <vt:lpstr>Hablar de la PAH con sus seres queridos</vt:lpstr>
      <vt:lpstr>Las pruebas tempranas de PAH influyeron mucho en mi familia y en mí </vt:lpstr>
      <vt:lpstr>Trace los antecedentes familiares de la PAH</vt:lpstr>
      <vt:lpstr>Explicar la PAH a los demás</vt:lpstr>
      <vt:lpstr>Su cuidador y usted </vt:lpstr>
      <vt:lpstr>PAH: Comprender las verdades</vt:lpstr>
      <vt:lpstr>Recursos e información</vt:lpstr>
      <vt:lpstr>La importancia de las pruebas genéticas familiares para la porfiria aguda hepática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1024</cp:revision>
  <cp:lastPrinted>2021-09-13T15:09:48Z</cp:lastPrinted>
  <dcterms:created xsi:type="dcterms:W3CDTF">2021-03-12T17:48:17Z</dcterms:created>
  <dcterms:modified xsi:type="dcterms:W3CDTF">2022-03-28T14:10:05Z</dcterms:modified>
  <cp:category/>
  <cp:contentStatus/>
</cp:coreProperties>
</file>