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aa6kvM1hqmR7B1wILa6Q==" hashData="yac1zNLFrG5PdCDCjvXliI1b6dBvamxRmUUL9qyrpFdPVYDRm3DXLTJWkIwKUwgfk2QUxvc47mfhTiZsjI7CO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603C"/>
    <a:srgbClr val="0ABFD8"/>
    <a:srgbClr val="621C64"/>
    <a:srgbClr val="5B2274"/>
    <a:srgbClr val="442686"/>
    <a:srgbClr val="522EA2"/>
    <a:srgbClr val="67365E"/>
    <a:srgbClr val="C10012"/>
    <a:srgbClr val="2F7660"/>
    <a:srgbClr val="F0F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90" autoAdjust="0"/>
    <p:restoredTop sz="85714" autoAdjust="0"/>
  </p:normalViewPr>
  <p:slideViewPr>
    <p:cSldViewPr snapToGrid="0" snapToObjects="1">
      <p:cViewPr varScale="1">
        <p:scale>
          <a:sx n="55" d="100"/>
          <a:sy n="55" d="100"/>
        </p:scale>
        <p:origin x="1312" y="2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3/8/2022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‹N›</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3/8/2022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‹N›</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Se convivi con la porfiria epatica acuta (AHP) o ti è stata recentemente diagnosticata, potresti voler parlare con la tua famiglia della malattia e di quale potrebbe essere l’impatto su di loro. In questa presentazione, imparerai a conoscere la porfiria epatica acuta - che cos’è, come la vivono le persone e i consigli per conviverci - così come l’eredità familiare e i test genetici. È stata concepita per informare e responsabilizzare te e i membri della tua famiglia per fare le scelte giuste per la vostra salute e il futuro.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Per i soggetti sintomatici e con un test biochimico positivo, il test genetico può essere utilizzato per confermare una diagnosi di AHP e determinare il tipo specifico di AHP.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Il test genetico utilizza un campione di sangue o di saliva per verificare la presenza di un cambiamento del gene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Per i membri della famiglia, poiché l’AHP è all’interno della famiglia, il test genetico è un buon modo per determinare se si è portatori della mutazione del gene AHP e se si può essere a rischio di sintomi di AHP. Questo non solo ti fornisce la diagnosi, ma permette anche a te e alla tua famiglia di comprendere il passato e prepararsi per il futuro.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può passare inosservata per generazioni, ma la mutazione del gene può comunque essere trasmessa silenziosamente da genitore a figlio finché un giorno qualcuno ne sviluppa i sintomi. Il test genetico permette agli individui di conoscere il rischio genetico di AHP e di prendere decisioni informate riguardo allo stile di vita e al piano di trattamento con l’intento di prevenire attacchi e </a:t>
            </a:r>
            <a:r>
              <a:rPr lang="en-US" sz="1800" b="0" i="0" u="none" strike="noStrike" baseline="0" dirty="0" err="1">
                <a:solidFill>
                  <a:srgbClr val="333333"/>
                </a:solidFill>
                <a:latin typeface="Arial" panose="020B0604020202020204" pitchFamily="34" charset="0"/>
              </a:rPr>
              <a:t>complicanze</a:t>
            </a:r>
            <a:r>
              <a:rPr lang="en-US" sz="1800" b="0" i="0" u="none" strike="noStrike" baseline="0" dirty="0">
                <a:solidFill>
                  <a:srgbClr val="333333"/>
                </a:solidFill>
                <a:latin typeface="Arial" panose="020B0604020202020204" pitchFamily="34" charset="0"/>
              </a:rPr>
              <a:t> </a:t>
            </a:r>
            <a:r>
              <a:rPr lang="it-IT" sz="1800" dirty="0">
                <a:effectLst/>
                <a:latin typeface="Calibri" panose="020F0502020204030204" pitchFamily="34" charset="0"/>
                <a:ea typeface="DengXian" panose="02010600030101010101" pitchFamily="2" charset="-122"/>
                <a:cs typeface="Arial" panose="020B0604020202020204" pitchFamily="34" charset="0"/>
              </a:rPr>
              <a:t>della malattia.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Dovresti considerare il test genetico se hai una storia di AHP in famiglia, o se ti è stato detto che hai l’AHP dopo un test biochimico. I test genetici possono anche servire ai membri della tua famiglia nel caso in cui scelgano di determinare il proprio stato di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Il tuo </a:t>
            </a:r>
            <a:r>
              <a:rPr lang="en-US" sz="1800" b="0" i="0" u="none" strike="noStrike" baseline="0" dirty="0">
                <a:solidFill>
                  <a:srgbClr val="333333"/>
                </a:solidFill>
                <a:latin typeface="Arial" panose="020B0604020202020204" pitchFamily="34" charset="0"/>
              </a:rPr>
              <a:t>medico di </a:t>
            </a:r>
            <a:r>
              <a:rPr lang="en-US" sz="1800" b="0" i="0" u="none" strike="noStrike" baseline="0" dirty="0" err="1">
                <a:solidFill>
                  <a:srgbClr val="333333"/>
                </a:solidFill>
                <a:latin typeface="Arial" panose="020B0604020202020204" pitchFamily="34" charset="0"/>
              </a:rPr>
              <a:t>riferimento</a:t>
            </a:r>
            <a:r>
              <a:rPr lang="en-US" sz="1800" b="0" i="0" u="none" strike="noStrike" baseline="0" dirty="0">
                <a:solidFill>
                  <a:srgbClr val="333333"/>
                </a:solidFill>
                <a:latin typeface="Arial" panose="020B0604020202020204" pitchFamily="34" charset="0"/>
              </a:rPr>
              <a:t> </a:t>
            </a:r>
            <a:r>
              <a:rPr lang="it-IT" sz="1800" dirty="0">
                <a:effectLst/>
                <a:latin typeface="Calibri" panose="020F0502020204030204" pitchFamily="34" charset="0"/>
                <a:ea typeface="DengXian" panose="02010600030101010101" pitchFamily="2" charset="-122"/>
                <a:cs typeface="Arial" panose="020B0604020202020204" pitchFamily="34" charset="0"/>
              </a:rPr>
              <a:t>è il miglior punto di partenza quando si tratta di sapere quali passi seguire. Può consigliarti sulle opzioni disponibili nella tua zona, e una volta che sei stato/a testato/a geneticamente, possono assisterti ulteriormente nella gestione dei sintomi e della tua salute generale.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Non tutti coloro che acquisiscono consapevolezza della propria predisposizione genetica all’AHP vogliono essere testati. Che questo sia il tuo caso o meno, un consulente genetico può aiutarti a prendere decisioni informate. Sono attrezzati per spiegare come l’AHP potrebbe influenzare te, la tua salute, le tue decisioni di pianificazione familiare, e può anche suggerire modi per cominciare a saperne di più sulla storia della tua famiglia.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Poiché l’AHP è una malattia genetica rara che può non essere diagnosticata per anni, rappresenta una sfida unica per le famiglie. Anche se non sei sicuro/a che qualcuno nella tua famiglia abbia avuto sintomi associati all’AHP, potrebbe comunque essere un portatore. Informando i tuoi familiari della tua diagnosi di AHP, apri la porta per aiutarli a determinare se anche loro sono a rischio.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Iniziare una conversazione sull’AHP è forse la parte più difficile, ma prima si formula la diagnosi, prima si possono evitare i fattori scatenanti e iniziare il trattamento.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Per prima cosa, chiediti se sei emotivamente pronto/a a parlare con i tuoi familiari. Pensi di essere pronto/a ad affrontare una varietà di domande ed emozioni da parte di coloro a cui lo hai detto? Sei pronto/a a spiegare l’AHP?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Prendi in considerazione se ad altri membri della famiglia è stata diagnosticata l’AHP o hanno manifestato sintomi che potrebbero essere correlati.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Una volta che hai iniziato la conversazione con la tua famiglia, il passo successivo è quello di determinare chi altro potrebbe avere l’AHP o potrebbe averla avuta.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Usando questo Albero genealogico come guida, aggiungi i nomi dei tuoi parenti come mamma, papà, nonni, i tuoi stessi figli e così via, per tracciare la storia AHP della tua famiglia.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Inizia con quelli che conosci e procedi con tatto! Puoi usare il tuo Albero genealogico come supporto per continuare la conversazione.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L’AHP fa riferimento a una famiglia di malattie genetiche rare, ognuna causata da una mutazione genetica </a:t>
            </a:r>
            <a:r>
              <a:rPr lang="en-US" sz="1800" b="0" i="0" u="none" strike="noStrike" baseline="0" dirty="0" err="1">
                <a:solidFill>
                  <a:srgbClr val="333333"/>
                </a:solidFill>
                <a:latin typeface="Arial" panose="020B0604020202020204" pitchFamily="34" charset="0"/>
              </a:rPr>
              <a:t>specifica</a:t>
            </a:r>
            <a:r>
              <a:rPr lang="it-IT" sz="1800" dirty="0">
                <a:effectLst/>
                <a:latin typeface="Calibri" panose="020F0502020204030204" pitchFamily="34" charset="0"/>
                <a:ea typeface="DengXian" panose="02010600030101010101" pitchFamily="2" charset="-122"/>
                <a:cs typeface="Arial" panose="020B0604020202020204" pitchFamily="34" charset="0"/>
              </a:rPr>
              <a:t> che colpisce la capacità del corpo di produrre eme, di cui il nostro fegato ha bisogno per funzionare correttamente. (1,2) Il risultato è l’accumulo di tossine, che vengono rilasciate in tutto il corpo.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L’AHP fa parte di una grande famiglia di patologie chiamate porfiria. (3) Ogni porfiria è causata da una mutazione genetica </a:t>
            </a:r>
            <a:r>
              <a:rPr lang="en-US" sz="1800" b="0" i="0" u="none" strike="noStrike" baseline="0" dirty="0" err="1">
                <a:solidFill>
                  <a:srgbClr val="333333"/>
                </a:solidFill>
                <a:latin typeface="Arial" panose="020B0604020202020204" pitchFamily="34" charset="0"/>
              </a:rPr>
              <a:t>specifica</a:t>
            </a:r>
            <a:r>
              <a:rPr lang="it-IT" sz="1800" dirty="0">
                <a:effectLst/>
                <a:latin typeface="Calibri" panose="020F0502020204030204" pitchFamily="34" charset="0"/>
                <a:ea typeface="DengXian" panose="02010600030101010101" pitchFamily="2" charset="-122"/>
                <a:cs typeface="Arial" panose="020B0604020202020204" pitchFamily="34" charset="0"/>
              </a:rPr>
              <a:t> che colpisce la capacità del corpo di produrre eme.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Poiché l’AHP è una malattia genetica rara che può non essere diagnosticata per anni, ma che comunque comporta dei sintomi, rappresenta un carico incredibile per il paziente e per coloro che fanno parte del suo mondo. Gli attacchi debilitanti di AHP possono causare interruzioni nella vita quotidiana che portano a stress e incomprensioni, oltre a presentare problematiche intermittenti riguardo allo stile di vita e alle scelte alimentari. Informando gli altri nella tua vita della tua diagnosi di AHP, date loro l’opportunità di essere più solidali e comprensivi.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colpisce tutti in modo diverso. Mentre alcune persone potrebbero non avere sintomi, altre presentano un dolore cronico e acutamente debilitante, spesso con conseguente ricovero in ospedale.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Un caregiver può essere un membro della famiglia, un partner o anche un buon amico, e può fare una notevole differenza durante gli attacchi.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Potresti essere il primo a notare un attacco imminente, o essere chiamato ad accompagnare agli appuntamenti medici, controllare le medicine, fare domande, fare la spesa, aiutare in questioni finanziarie o legali, o semplicemente essere una spalla per le lacrime e le paure.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Se sei un caregiver per qualcuno che ami che ha l’AHP, non dimenticare di prenderti cura anche di te stesso/a!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è una condizione rara, e più si è consapevoli delle verità/fatti, meglio si può essere preparati a gestire la propria salute. Ecco un rapido esame di alcuni dei malintesi più comuni.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Ho l’AHP ma non ho mai manifestato alcun sintomo. Significa che la mia famiglia non sarà colpita, giusto?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In verità, anche qualcuno senza sintomi può trasmettere una mutazione del gene AHP a un bambino, che può sviluppare dei sintomi.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Ho l’AHP, ma nessuno nella mia famiglia ha sintomi quindi non è necessario testarli.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Un test genetico è importante per aiutare i membri della tua famiglia che potrebbero essere a rischio di avere l’AHP a ricevere una diagnosi e prevenire futuri attacchi.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L’AHP ha un impatto solo sulla salute fisica, giusto?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Mentre l’AHP è una malattia fisica, i sintomi a volte debilitanti possono avere un impatto sul sonno, la vita sociale, la carriera, il sonno e persino le finanze e l’alimentazione.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Solo le donne hanno attacchi di AHP.</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Sia gli uomini che le donne possono presentare la varietà di sintomi/attacchi dell’AHP, anche se le donne tendono ad essere maggiormente a rischio.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M: Un test genetico non sarà sufficiente.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T: Poiché i test genetici sono accurati fino al 100%, è molto improbabile che tu debba sottoporti a più di un test nel corso della tua vita. (4)</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L’AHP si verifica quando queste tossine vengono rilasciate in tutto il corpo, attaccando i nervi e causando una varietà di risposte fisiche tra cui attacchi acuti, sintomi cronici o altre </a:t>
            </a:r>
            <a:r>
              <a:rPr lang="en-US" sz="1800" b="0" i="0" u="none" strike="noStrike" baseline="0" dirty="0" err="1">
                <a:solidFill>
                  <a:srgbClr val="333333"/>
                </a:solidFill>
                <a:latin typeface="Arial" panose="020B0604020202020204" pitchFamily="34" charset="0"/>
              </a:rPr>
              <a:t>complicanze</a:t>
            </a:r>
            <a:r>
              <a:rPr lang="it-IT" sz="1800" dirty="0">
                <a:effectLst/>
                <a:latin typeface="Calibri" panose="020F0502020204030204" pitchFamily="34" charset="0"/>
                <a:ea typeface="DengXian" panose="02010600030101010101" pitchFamily="2" charset="-122"/>
                <a:cs typeface="Arial" panose="020B0604020202020204" pitchFamily="34" charset="0"/>
              </a:rPr>
              <a:t> a lungo termine. L’AHP può influenzare significativamente il sonno, il lavoro e la vita quotidiana. (1,2) Le tossine includono acido aminolevulinico (ALA), porfobilinogeno (PBG) e porfirine.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Ci sono quattro tipi di AHP: porfiria acuta intermittente (AIP), porfiria variegata (VP), coproporfiria ereditaria (HCP) e porfiria da deficit di ALAD (ADP). (1) L’AIP è il tipo più comune di AHP, che colpisce da 5 a 10 individui ogni 100.000. (1,3) La VP e l’HCP sono forme più rare della patologia (2), mentre l’ADP è il tipo più raro in assoluto. Sono noti solo pochi casi di ADP.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Ogni tipo di AHP è causato da una mutazione genetica </a:t>
            </a:r>
            <a:r>
              <a:rPr lang="en-US" sz="1800" b="0" i="0" u="none" strike="noStrike" baseline="0" dirty="0" err="1">
                <a:solidFill>
                  <a:srgbClr val="333333"/>
                </a:solidFill>
                <a:latin typeface="Arial" panose="020B0604020202020204" pitchFamily="34" charset="0"/>
              </a:rPr>
              <a:t>specifica</a:t>
            </a:r>
            <a:r>
              <a:rPr lang="it-IT" sz="1800" dirty="0">
                <a:effectLst/>
                <a:latin typeface="Calibri" panose="020F0502020204030204" pitchFamily="34" charset="0"/>
                <a:ea typeface="DengXian" panose="02010600030101010101" pitchFamily="2" charset="-122"/>
                <a:cs typeface="Arial" panose="020B0604020202020204" pitchFamily="34" charset="0"/>
              </a:rPr>
              <a:t>, che inibisce la produzione di un determinato enzima nella via biosintetica dell’eme.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L’AHP è ereditaria, il che significa che può essere trasmessa da una generazione all’altra. I tre più comuni tipi di AHP vengono trasmessi secondo uno schema autosomico dominante, vale a dire che, per sviluppare il rischio della malattia, è sufficiente ereditare una sola copia del gene affetto da un genitore. (1) Se un genitore è portatore di una mutazione autosomica dominante, ogni figlio avrà una probabilità del 50% di ereditare quella mutazione, che può diventare clinicamente attiva.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È importante ricordare che un membro della famiglia può ereditare il gene alterato che causa l’AHP senza mai sviluppare sintomi. Potresti sentire il termine “penetranza” dal tuo medico, che si riferisce alla probabilità di sviluppare sintomi.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Il quarto ed estremamente raro tipo di AHP, la porfiria da deficit di ALAD (ADP), è trasmessa secondo un modello autosomico recessivo, il che significa che una persona deve ereditare una copia del gene interessato da ciascun genitore per sviluppare il rischio di malattia; in altre parole, ha bisogno di due copie del gene interessato.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Il gene AHP non è legato al sesso, quindi donne e uomini hanno la stessa possibilità di ereditare il rischio della malattia. Tuttavia, le donne hanno maggiori probabilità di presentare i sintomi. (1) Il primo attacco compare spesso dopo la pubertà, tra i 14 e i 45 anni. (1) A volte, i sintomi sono assenti, quindi l’AHP può passare inosservata per generazioni e manifestarsi improvvisamente senza preavviso.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Mentre la gravità e i tipi di sintomi dell’AHP variano ampiamente, il più comune è un forte dolore addominale, che si verifica in circa il 90% dei pazienti. Gli attacchi di AHP possono essere acuti o cronici e possono portare a </a:t>
            </a:r>
            <a:r>
              <a:rPr lang="en-US" sz="1800" b="0" i="0" u="none" strike="noStrike" baseline="0" dirty="0" err="1">
                <a:solidFill>
                  <a:srgbClr val="333333"/>
                </a:solidFill>
                <a:latin typeface="Arial" panose="020B0604020202020204" pitchFamily="34" charset="0"/>
              </a:rPr>
              <a:t>complicanze</a:t>
            </a:r>
            <a:r>
              <a:rPr lang="en-US" sz="1800" b="0" i="0" u="none" strike="noStrike" baseline="0" dirty="0">
                <a:solidFill>
                  <a:srgbClr val="333333"/>
                </a:solidFill>
                <a:latin typeface="Arial" panose="020B0604020202020204" pitchFamily="34" charset="0"/>
              </a:rPr>
              <a:t> </a:t>
            </a:r>
            <a:r>
              <a:rPr lang="it-IT" sz="1800" dirty="0">
                <a:effectLst/>
                <a:latin typeface="Calibri" panose="020F0502020204030204" pitchFamily="34" charset="0"/>
                <a:ea typeface="DengXian" panose="02010600030101010101" pitchFamily="2" charset="-122"/>
                <a:cs typeface="Arial" panose="020B0604020202020204" pitchFamily="34" charset="0"/>
              </a:rPr>
              <a:t>a lungo termine. Poiché i sintomi dell’AHP variano e sono aspecifici, sono spesso attribuiti ad altri problemi di salute, e la diagnosi può richiedere tempo.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it-IT" sz="1800" b="1" dirty="0">
                <a:effectLst/>
                <a:latin typeface="Calibri" panose="020F0502020204030204" pitchFamily="34" charset="0"/>
                <a:ea typeface="DengXian" panose="02010600030101010101" pitchFamily="2" charset="-122"/>
                <a:cs typeface="Arial" panose="020B0604020202020204" pitchFamily="34" charset="0"/>
              </a:rPr>
              <a:t>Presentatore: </a:t>
            </a:r>
            <a:r>
              <a:rPr lang="it-IT" sz="1800" dirty="0">
                <a:effectLst/>
                <a:latin typeface="Calibri" panose="020F0502020204030204" pitchFamily="34" charset="0"/>
                <a:ea typeface="DengXian" panose="02010600030101010101" pitchFamily="2" charset="-122"/>
                <a:cs typeface="Arial" panose="020B0604020202020204" pitchFamily="34" charset="0"/>
              </a:rPr>
              <a:t>Insieme alla varietà di sintomi, ci sono anche fattori scatenanti che possono causare un attacco di AHP. Per alcune persone, i fattori scatenanti possono portare allo sviluppo dei sintomi. I fattori scatenanti sono diversi per ogni persona, ma possono includere alcuni farmaci, contraccettivi,</a:t>
            </a:r>
            <a:r>
              <a:rPr lang="en-US" sz="1800" b="0" i="0" u="none" strike="noStrike" baseline="0" dirty="0">
                <a:solidFill>
                  <a:srgbClr val="333333"/>
                </a:solidFill>
                <a:latin typeface="Arial" panose="020B0604020202020204" pitchFamily="34" charset="0"/>
              </a:rPr>
              <a:t>  </a:t>
            </a:r>
            <a:r>
              <a:rPr lang="en-US" sz="1800" b="0" i="0" u="none" strike="noStrike" baseline="0" dirty="0" err="1">
                <a:solidFill>
                  <a:srgbClr val="333333"/>
                </a:solidFill>
                <a:latin typeface="Arial" panose="020B0604020202020204" pitchFamily="34" charset="0"/>
              </a:rPr>
              <a:t>variazioni</a:t>
            </a:r>
            <a:r>
              <a:rPr lang="en-US" sz="1800" b="0" i="0" u="none" strike="noStrike" baseline="0" dirty="0">
                <a:solidFill>
                  <a:srgbClr val="333333"/>
                </a:solidFill>
                <a:latin typeface="Arial" panose="020B0604020202020204" pitchFamily="34" charset="0"/>
              </a:rPr>
              <a:t> </a:t>
            </a:r>
            <a:r>
              <a:rPr lang="en-US" sz="1800" b="0" i="0" u="none" strike="noStrike" baseline="0" dirty="0" err="1">
                <a:solidFill>
                  <a:srgbClr val="333333"/>
                </a:solidFill>
                <a:latin typeface="Arial" panose="020B0604020202020204" pitchFamily="34" charset="0"/>
              </a:rPr>
              <a:t>dei</a:t>
            </a:r>
            <a:r>
              <a:rPr lang="en-US" sz="1800" b="0" i="0" u="none" strike="noStrike" baseline="0" dirty="0">
                <a:solidFill>
                  <a:srgbClr val="333333"/>
                </a:solidFill>
                <a:latin typeface="Arial" panose="020B0604020202020204" pitchFamily="34" charset="0"/>
              </a:rPr>
              <a:t> </a:t>
            </a:r>
            <a:r>
              <a:rPr lang="en-US" sz="1800" b="0" i="0" u="none" strike="noStrike" baseline="0" dirty="0" err="1">
                <a:solidFill>
                  <a:srgbClr val="333333"/>
                </a:solidFill>
                <a:latin typeface="Arial" panose="020B0604020202020204" pitchFamily="34" charset="0"/>
              </a:rPr>
              <a:t>valori</a:t>
            </a:r>
            <a:endParaRPr lang="en-US" sz="1800" b="0" i="0" u="none" strike="noStrike" baseline="0" dirty="0">
              <a:solidFill>
                <a:srgbClr val="333333"/>
              </a:solidFill>
              <a:latin typeface="Arial" panose="020B0604020202020204" pitchFamily="34" charset="0"/>
            </a:endParaRPr>
          </a:p>
          <a:p>
            <a:pPr algn="l"/>
            <a:r>
              <a:rPr lang="en-US" sz="1800" b="0" i="0" u="none" strike="noStrike" baseline="0" dirty="0" err="1">
                <a:solidFill>
                  <a:srgbClr val="333333"/>
                </a:solidFill>
                <a:latin typeface="Arial" panose="020B0604020202020204" pitchFamily="34" charset="0"/>
              </a:rPr>
              <a:t>ormonali</a:t>
            </a:r>
            <a:r>
              <a:rPr lang="it-IT" sz="1800" dirty="0">
                <a:effectLst/>
                <a:latin typeface="Calibri" panose="020F0502020204030204" pitchFamily="34" charset="0"/>
                <a:ea typeface="DengXian" panose="02010600030101010101" pitchFamily="2" charset="-122"/>
                <a:cs typeface="Arial" panose="020B0604020202020204" pitchFamily="34" charset="0"/>
              </a:rPr>
              <a:t>, specialmente durante il ciclo mestruale di una donna, stress, alcol, fumo e digiuno. Evitare i fattori scatenanti è uno dei modi migliori per prevenire gli attacchi, ma senza una diagnosi confermata di AHP, questo è difficile da fare.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it-IT" sz="1800" b="1" dirty="0">
                <a:effectLst/>
                <a:latin typeface="Calibri" panose="020F0502020204030204" pitchFamily="34" charset="0"/>
                <a:ea typeface="DengXian" panose="02010600030101010101" pitchFamily="2" charset="-122"/>
                <a:cs typeface="Arial" panose="020B0604020202020204" pitchFamily="34" charset="0"/>
              </a:rPr>
              <a:t>Presentatore:</a:t>
            </a:r>
            <a:r>
              <a:rPr lang="it-IT" sz="1800" dirty="0">
                <a:effectLst/>
                <a:latin typeface="Calibri" panose="020F0502020204030204" pitchFamily="34" charset="0"/>
                <a:ea typeface="DengXian" panose="02010600030101010101" pitchFamily="2" charset="-122"/>
                <a:cs typeface="Arial" panose="020B0604020202020204" pitchFamily="34" charset="0"/>
              </a:rPr>
              <a:t> L’AHP viene diagnosticata attraverso test biochimici in individui con sintomi suggestivi di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it-IT" sz="1800" dirty="0">
                <a:effectLst/>
                <a:latin typeface="Calibri" panose="020F0502020204030204" pitchFamily="34" charset="0"/>
                <a:ea typeface="DengXian" panose="02010600030101010101" pitchFamily="2" charset="-122"/>
                <a:cs typeface="Arial" panose="020B0604020202020204" pitchFamily="34" charset="0"/>
              </a:rPr>
              <a:t>Viene prelevato un piccolo campione di urina, che viene testato per le tossine, ALA, PBG e porfirine, che circolano nel corpo con l’AHP.  I test biochimici sono raccomandati durante o poco dopo un attacco quando i livelli di ALA e PBG sono ancora elevati.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3/8/2022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3/8/2022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3/8/2022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3/8/2022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‹N›</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3/8/2022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3/8/2022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3/8/2022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‹N›</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3/8/2022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3/8/2022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3/8/2022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‹N›</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3/8/2022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3/8/2022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‹N›</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3/8/2022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3/8/2022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3/8/2022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‹N›</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03/ALN_AHP_Strumento_di_mappatura_della_famiglia_IT.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www.livingwithporphyria.eu/it" TargetMode="External"/><Relationship Id="rId3" Type="http://schemas.openxmlformats.org/officeDocument/2006/relationships/notesSlide" Target="../notesSlides/notesSlide23.xml"/><Relationship Id="rId7" Type="http://schemas.openxmlformats.org/officeDocument/2006/relationships/image" Target="../media/image1.emf"/><Relationship Id="rId12" Type="http://schemas.openxmlformats.org/officeDocument/2006/relationships/image" Target="../media/image5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oleObject" Target="../embeddings/oleObject1.bin"/><Relationship Id="rId5" Type="http://schemas.openxmlformats.org/officeDocument/2006/relationships/image" Target="../media/image58.jpg"/><Relationship Id="rId10" Type="http://schemas.openxmlformats.org/officeDocument/2006/relationships/hyperlink" Target="http://www.porphyria.org.uk/" TargetMode="External"/><Relationship Id="rId4" Type="http://schemas.openxmlformats.org/officeDocument/2006/relationships/hyperlink" Target="https://www.gpac-porphyria.org/" TargetMode="External"/><Relationship Id="rId9" Type="http://schemas.openxmlformats.org/officeDocument/2006/relationships/hyperlink" Target="http://www.porfiria.i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it-IT" sz="2800">
                <a:solidFill>
                  <a:schemeClr val="bg1"/>
                </a:solidFill>
              </a:rPr>
              <a:t>L’importanza dei test genetici familiari per la porfiria epatica acuta (AHP)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2183803" cy="276999"/>
          </a:xfrm>
          <a:prstGeom prst="rect">
            <a:avLst/>
          </a:prstGeom>
          <a:noFill/>
        </p:spPr>
        <p:txBody>
          <a:bodyPr wrap="none" rtlCol="0">
            <a:spAutoFit/>
          </a:bodyPr>
          <a:lstStyle/>
          <a:p>
            <a:r>
              <a:rPr lang="it-IT" sz="1200" dirty="0">
                <a:solidFill>
                  <a:srgbClr val="68365E"/>
                </a:solidFill>
              </a:rPr>
              <a:t>AS1-ITA-00122  -  Febbraio 2022</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3451138" cy="243785"/>
          </a:xfrm>
          <a:prstGeom prst="rect">
            <a:avLst/>
          </a:prstGeom>
          <a:noFill/>
        </p:spPr>
        <p:txBody>
          <a:bodyPr wrap="none" rtlCol="0">
            <a:spAutoFit/>
          </a:bodyPr>
          <a:lstStyle/>
          <a:p>
            <a:pPr>
              <a:lnSpc>
                <a:spcPct val="80000"/>
              </a:lnSpc>
            </a:pPr>
            <a:r>
              <a:rPr lang="it-IT" sz="1200">
                <a:solidFill>
                  <a:srgbClr val="68365E"/>
                </a:solidFill>
              </a:rPr>
              <a:t>Isabelle, paziente AHP e consulente per la tutela dei pazienti, AFMAP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490082"/>
            <a:ext cx="1800493" cy="276999"/>
          </a:xfrm>
          <a:prstGeom prst="rect">
            <a:avLst/>
          </a:prstGeom>
        </p:spPr>
        <p:txBody>
          <a:bodyPr wrap="none">
            <a:spAutoFit/>
          </a:bodyPr>
          <a:lstStyle/>
          <a:p>
            <a:pPr algn="ctr"/>
            <a:r>
              <a:rPr lang="it-IT" sz="1200">
                <a:solidFill>
                  <a:schemeClr val="tx2"/>
                </a:solidFill>
              </a:rPr>
              <a:t>Sponsorizzato e finanziato da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885229" y="4318360"/>
            <a:ext cx="2354235" cy="461665"/>
          </a:xfrm>
          <a:prstGeom prst="rect">
            <a:avLst/>
          </a:prstGeom>
        </p:spPr>
        <p:txBody>
          <a:bodyPr wrap="none">
            <a:spAutoFit/>
          </a:bodyPr>
          <a:lstStyle/>
          <a:p>
            <a:pPr algn="ctr"/>
            <a:r>
              <a:rPr lang="it-IT" sz="1200">
                <a:solidFill>
                  <a:schemeClr val="tx2"/>
                </a:solidFill>
              </a:rPr>
              <a:t>www.livingwithporphyria.eu</a:t>
            </a:r>
          </a:p>
          <a:p>
            <a:pPr algn="ctr"/>
            <a:r>
              <a:rPr lang="it-IT" sz="1200">
                <a:solidFill>
                  <a:schemeClr val="tx2"/>
                </a:solidFill>
              </a:rPr>
              <a:t>Sponsorizzato e finanziato da Alnylam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184940"/>
          </a:xfrm>
          <a:prstGeom prst="rect">
            <a:avLst/>
          </a:prstGeom>
          <a:noFill/>
        </p:spPr>
        <p:txBody>
          <a:bodyPr wrap="square" rtlCol="0">
            <a:spAutoFit/>
          </a:bodyPr>
          <a:lstStyle/>
          <a:p>
            <a:r>
              <a:rPr lang="it-IT" sz="1100" b="1" dirty="0">
                <a:solidFill>
                  <a:srgbClr val="1B9AB2"/>
                </a:solidFill>
              </a:rPr>
              <a:t>Alnylam Pharmaceuticals è responsabile del finanziamento e del contenuto di questo testo. </a:t>
            </a:r>
          </a:p>
          <a:p>
            <a:r>
              <a:rPr lang="it-IT" sz="1000" dirty="0">
                <a:solidFill>
                  <a:srgbClr val="1B9AB2"/>
                </a:solidFill>
              </a:rPr>
              <a:t>Questo documento è destinato al grande pubblico in Europa, Medio Oriente e Africa con lo scopo di promuovere la salute, prevenire le malattie e fornire consigli per aiutare a capirne lo sviluppo e per contribuire a migliorare la qualità della vita. Nessuna delle informazioni contenute in questo testo costituisce una consulenza medica individuale. Si consiglia di consultare il proprio medico o altri operatori sanitari (HCP) competenti per una corretta diagnosi e gestione della malattia. Tutte le illustrazioni sono di Alnylam. Nessuna informazione sui prodotti medicinali di Alnylam è inclusa in questo materiale. Consenso ricevuto da ogni paziente e caregiver presentato in questa presentazione.</a:t>
            </a:r>
          </a:p>
        </p:txBody>
      </p:sp>
      <p:grpSp>
        <p:nvGrpSpPr>
          <p:cNvPr id="9" name="Group 8">
            <a:extLst>
              <a:ext uri="{FF2B5EF4-FFF2-40B4-BE49-F238E27FC236}">
                <a16:creationId xmlns:a16="http://schemas.microsoft.com/office/drawing/2014/main" id="{C35A2ACA-FDA5-4A2E-A4D9-42A3F4AF3465}"/>
              </a:ext>
            </a:extLst>
          </p:cNvPr>
          <p:cNvGrpSpPr/>
          <p:nvPr/>
        </p:nvGrpSpPr>
        <p:grpSpPr>
          <a:xfrm>
            <a:off x="5626520" y="3224947"/>
            <a:ext cx="2790107" cy="1300291"/>
            <a:chOff x="5626520" y="3224947"/>
            <a:chExt cx="2790107" cy="1300291"/>
          </a:xfrm>
        </p:grpSpPr>
        <p:pic>
          <p:nvPicPr>
            <p:cNvPr id="4" name="Picture 3"/>
            <p:cNvPicPr>
              <a:picLocks noChangeAspect="1"/>
            </p:cNvPicPr>
            <p:nvPr/>
          </p:nvPicPr>
          <p:blipFill>
            <a:blip r:embed="rId6"/>
            <a:srcRect l="201" r="201"/>
            <a:stretch/>
          </p:blipFill>
          <p:spPr>
            <a:xfrm>
              <a:off x="5626520" y="3224947"/>
              <a:ext cx="2790107"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it-IT" sz="2000" b="1">
                  <a:solidFill>
                    <a:srgbClr val="621C64"/>
                  </a:solidFill>
                  <a:latin typeface="Arial" panose="020B0604020202020204" pitchFamily="34" charset="0"/>
                  <a:cs typeface="Arial" panose="020B0604020202020204" pitchFamily="34" charset="0"/>
                </a:rPr>
                <a:t>PORFIRIA</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53957"/>
              <a:ext cx="2034363" cy="292388"/>
            </a:xfrm>
            <a:prstGeom prst="rect">
              <a:avLst/>
            </a:prstGeom>
            <a:noFill/>
          </p:spPr>
          <p:txBody>
            <a:bodyPr wrap="square" rtlCol="0">
              <a:spAutoFit/>
            </a:bodyPr>
            <a:lstStyle/>
            <a:p>
              <a:r>
                <a:rPr lang="it-IT" sz="1300" i="1">
                  <a:solidFill>
                    <a:srgbClr val="0ABFD8"/>
                  </a:solidFill>
                  <a:latin typeface="Arial" panose="020B0604020202020204" pitchFamily="34" charset="0"/>
                  <a:cs typeface="Arial" panose="020B0604020202020204" pitchFamily="34" charset="0"/>
                </a:rPr>
                <a:t>Vivere con la</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250457" y="4053272"/>
              <a:ext cx="2034363" cy="238527"/>
            </a:xfrm>
            <a:prstGeom prst="rect">
              <a:avLst/>
            </a:prstGeom>
            <a:noFill/>
          </p:spPr>
          <p:txBody>
            <a:bodyPr wrap="square" rtlCol="0">
              <a:spAutoFit/>
            </a:bodyPr>
            <a:lstStyle/>
            <a:p>
              <a:pPr algn="ctr"/>
              <a:r>
                <a:rPr lang="it-IT" sz="950">
                  <a:solidFill>
                    <a:schemeClr val="bg1">
                      <a:lumMod val="50000"/>
                    </a:schemeClr>
                  </a:solidFill>
                  <a:latin typeface="Arial" panose="020B0604020202020204" pitchFamily="34" charset="0"/>
                  <a:cs typeface="Arial" panose="020B0604020202020204" pitchFamily="34" charset="0"/>
                </a:rPr>
                <a:t>Porfiria epatica acuta</a:t>
              </a:r>
            </a:p>
          </p:txBody>
        </p:sp>
      </p:gr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it-IT"/>
              <a:t>AHP e test genetici</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772400" algn="l"/>
              </a:tabLst>
              <a:defRPr/>
            </a:pPr>
            <a:r>
              <a:rPr lang="it-IT" sz="800" dirty="0">
                <a:solidFill>
                  <a:srgbClr val="E7E6E6">
                    <a:lumMod val="50000"/>
                  </a:srgbClr>
                </a:solidFill>
              </a:rPr>
              <a:t>AHP: Porfiria epatica acuta	In questo materiale non sono incluse informazioni sui prodotti medicinali di Alnylam. </a:t>
            </a:r>
          </a:p>
          <a:p>
            <a:pPr marL="228600" lvl="0" indent="-228600">
              <a:buFont typeface="+mj-lt"/>
              <a:buAutoNum type="arabicPeriod"/>
              <a:defRPr/>
            </a:pPr>
            <a:r>
              <a:rPr lang="it-IT" sz="800" dirty="0">
                <a:solidFill>
                  <a:srgbClr val="E7E6E6">
                    <a:lumMod val="50000"/>
                  </a:srgbClr>
                </a:solidFill>
              </a:rPr>
              <a:t>Bissell DM &amp; Wang B. J C/,n Transl Hepatol. 2015 Mar,3(1):17-26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800" b="0" i="0" u="none" strike="noStrike" cap="none" normalizeH="0" baseline="0" noProof="0" dirty="0">
                <a:ln>
                  <a:noFill/>
                </a:ln>
                <a:solidFill>
                  <a:srgbClr val="E7E6E6">
                    <a:lumMod val="50000"/>
                  </a:srgbClr>
                </a:solidFill>
                <a:effectLst/>
                <a:uLnTx/>
                <a:uFillTx/>
                <a:latin typeface="Calibri"/>
                <a:ea typeface="+mn-ea"/>
                <a:cs typeface="+mn-cs"/>
              </a:rPr>
              <a:t>Balwani M, Wang B, Anderson KE, et al. Acute hepatic porphyrias: Recommendations for evaluation and long-term management. Hepatology.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3993297"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cap="none" normalizeH="0" baseline="0" noProof="0">
                <a:ln>
                  <a:noFill/>
                </a:ln>
                <a:solidFill>
                  <a:srgbClr val="1B9AB2"/>
                </a:solidFill>
                <a:effectLst/>
                <a:uLnTx/>
                <a:uFillTx/>
                <a:latin typeface="Calibri"/>
                <a:ea typeface="+mn-ea"/>
                <a:cs typeface="+mn-cs"/>
              </a:rPr>
              <a:t>Test genetico</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cap="none" normalizeH="0" baseline="0" noProof="0" dirty="0">
                <a:ln>
                  <a:noFill/>
                </a:ln>
                <a:solidFill>
                  <a:srgbClr val="0A0A0A"/>
                </a:solidFill>
                <a:effectLst/>
                <a:uLnTx/>
                <a:uFillTx/>
                <a:latin typeface="Calibri"/>
                <a:ea typeface="+mn-ea"/>
                <a:cs typeface="+mn-cs"/>
              </a:rPr>
              <a:t>Test del sangue o della saliva per rilevare un eventuale cambiamento del gene AHP</a:t>
            </a:r>
            <a:r>
              <a:rPr kumimoji="0" lang="it-IT"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27174"/>
            <a:ext cx="5894629" cy="400110"/>
          </a:xfrm>
          <a:prstGeom prst="rect">
            <a:avLst/>
          </a:prstGeom>
          <a:noFill/>
        </p:spPr>
        <p:txBody>
          <a:bodyPr wrap="square" rtlCol="0">
            <a:spAutoFit/>
          </a:bodyPr>
          <a:lstStyle/>
          <a:p>
            <a:pPr lvl="0">
              <a:defRPr/>
            </a:pPr>
            <a:r>
              <a:rPr kumimoji="0" lang="it-IT" sz="2000" b="0" i="0" u="none" strike="noStrike" cap="none" normalizeH="0" baseline="0" noProof="0" dirty="0">
                <a:ln>
                  <a:noFill/>
                </a:ln>
                <a:solidFill>
                  <a:srgbClr val="0A0A0A"/>
                </a:solidFill>
                <a:effectLst/>
                <a:uLnTx/>
                <a:uFillTx/>
                <a:latin typeface="Calibri"/>
                <a:ea typeface="+mn-ea"/>
                <a:cs typeface="+mn-cs"/>
              </a:rPr>
              <a:t>Può aiutare a informare chi può essere a rischio di sintomi AHP</a:t>
            </a:r>
            <a:r>
              <a:rPr lang="it-IT"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34016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srgbClr val="0A0A0A"/>
                </a:solidFill>
                <a:latin typeface="Calibri"/>
                <a:ea typeface="+mn-ea"/>
                <a:cs typeface="+mn-cs"/>
              </a:rPr>
              <a:t>Può essere </a:t>
            </a:r>
            <a:r>
              <a:rPr kumimoji="0" lang="it-IT" sz="2000" b="0" i="0" u="none" strike="noStrike" cap="none" normalizeH="0" baseline="0" noProof="0" dirty="0">
                <a:ln>
                  <a:noFill/>
                </a:ln>
                <a:solidFill>
                  <a:srgbClr val="0A0A0A"/>
                </a:solidFill>
                <a:effectLst/>
                <a:uLnTx/>
                <a:uFillTx/>
                <a:latin typeface="Calibri"/>
                <a:ea typeface="+mn-ea"/>
                <a:cs typeface="+mn-cs"/>
              </a:rPr>
              <a:t>usato per confermare la diagnosi </a:t>
            </a:r>
            <a:r>
              <a:rPr lang="it-IT" sz="2000" dirty="0">
                <a:solidFill>
                  <a:srgbClr val="0A0A0A"/>
                </a:solidFill>
                <a:latin typeface="Calibri"/>
                <a:ea typeface="+mn-ea"/>
                <a:cs typeface="+mn-cs"/>
              </a:rPr>
              <a:t>e</a:t>
            </a:r>
            <a:r>
              <a:rPr kumimoji="0" lang="it-IT" sz="2000" b="0" i="0" u="none" strike="noStrike" cap="none" normalizeH="0" baseline="0" noProof="0" dirty="0">
                <a:ln>
                  <a:noFill/>
                </a:ln>
                <a:solidFill>
                  <a:srgbClr val="0A0A0A"/>
                </a:solidFill>
                <a:effectLst/>
                <a:uLnTx/>
                <a:uFillTx/>
                <a:latin typeface="Calibri"/>
                <a:ea typeface="+mn-ea"/>
                <a:cs typeface="+mn-cs"/>
              </a:rPr>
              <a:t> determinare il tipo specifico di AHP</a:t>
            </a:r>
            <a:r>
              <a:rPr kumimoji="0" lang="it-IT" sz="2000" b="0" i="0" u="none" strike="noStrike" cap="none"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it-IT"/>
              <a:t>Perché è utile avere una diagnosi?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712075" algn="l"/>
              </a:tabLst>
            </a:pPr>
            <a:r>
              <a:rPr lang="it-IT" sz="800" dirty="0">
                <a:solidFill>
                  <a:schemeClr val="tx1">
                    <a:lumMod val="50000"/>
                    <a:lumOff val="50000"/>
                  </a:schemeClr>
                </a:solidFill>
              </a:rPr>
              <a:t>	Nessuna informazione sui prodotti medicinali di Alnylam è inclusa in questo materiale. </a:t>
            </a:r>
          </a:p>
          <a:p>
            <a:pPr marL="228600" indent="-228600">
              <a:buFont typeface="+mj-lt"/>
              <a:buAutoNum type="arabicPeriod"/>
            </a:pPr>
            <a:r>
              <a:rPr lang="it-IT" sz="800" dirty="0">
                <a:solidFill>
                  <a:schemeClr val="tx1">
                    <a:lumMod val="50000"/>
                    <a:lumOff val="50000"/>
                  </a:schemeClr>
                </a:solidFill>
              </a:rPr>
              <a:t>Balwani M, Wang B, Anderson KE, et al. Acute hepatic porphyrias: Recommendations for evaluation and long-term management. Hepatology. 2017;66(4):1314-1322. doi:10.1002/hep.29313</a:t>
            </a:r>
          </a:p>
          <a:p>
            <a:pPr marL="228600" indent="-228600">
              <a:buFont typeface="+mj-lt"/>
              <a:buAutoNum type="arabicPeriod"/>
            </a:pPr>
            <a:r>
              <a:rPr lang="it-IT" sz="800" dirty="0">
                <a:solidFill>
                  <a:schemeClr val="tx1">
                    <a:lumMod val="50000"/>
                    <a:lumOff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6950022"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769441"/>
          </a:xfrm>
          <a:prstGeom prst="rect">
            <a:avLst/>
          </a:prstGeom>
          <a:noFill/>
        </p:spPr>
        <p:txBody>
          <a:bodyPr wrap="square" rtlCol="0">
            <a:spAutoFit/>
          </a:bodyPr>
          <a:lstStyle/>
          <a:p>
            <a:pPr marL="0" lvl="1" algn="ctr"/>
            <a:r>
              <a:rPr lang="it-IT" sz="2200"/>
              <a:t>Avere una diagnosi può aiutare a evitare i fattori scatenanti.</a:t>
            </a:r>
            <a:r>
              <a:rPr lang="it-IT" sz="2200" baseline="3000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46550"/>
          </a:xfrm>
          <a:prstGeom prst="rect">
            <a:avLst/>
          </a:prstGeom>
          <a:noFill/>
        </p:spPr>
        <p:txBody>
          <a:bodyPr wrap="square" rtlCol="0">
            <a:spAutoFit/>
          </a:bodyPr>
          <a:lstStyle/>
          <a:p>
            <a:pPr marL="0" lvl="1" algn="ctr"/>
            <a:r>
              <a:rPr lang="it-IT" sz="2200"/>
              <a:t>Può aiutare a ricevere un trattamento tempestivo e appropriato se dovessero svilupparsi sintomi.</a:t>
            </a:r>
            <a:r>
              <a:rPr lang="it-IT" sz="2200" baseline="3000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119459" y="3441932"/>
            <a:ext cx="3451105" cy="1446550"/>
          </a:xfrm>
          <a:prstGeom prst="rect">
            <a:avLst/>
          </a:prstGeom>
          <a:noFill/>
        </p:spPr>
        <p:txBody>
          <a:bodyPr wrap="square" rtlCol="0">
            <a:spAutoFit/>
          </a:bodyPr>
          <a:lstStyle/>
          <a:p>
            <a:pPr marL="0" lvl="1" algn="ctr"/>
            <a:r>
              <a:rPr lang="it-IT" sz="2200" dirty="0"/>
              <a:t>Consente di informare i </a:t>
            </a:r>
          </a:p>
          <a:p>
            <a:pPr marL="0" lvl="1" algn="ctr"/>
            <a:r>
              <a:rPr lang="it-IT" sz="2200" dirty="0"/>
              <a:t>membri della famiglia e </a:t>
            </a:r>
          </a:p>
          <a:p>
            <a:pPr marL="0" lvl="1" algn="ctr"/>
            <a:r>
              <a:rPr lang="it-IT" sz="2200" dirty="0"/>
              <a:t>incoraggiarli a sottoporsi </a:t>
            </a:r>
            <a:br>
              <a:rPr lang="it-IT" sz="2200" dirty="0"/>
            </a:br>
            <a:r>
              <a:rPr lang="it-IT" sz="2200" dirty="0"/>
              <a:t>a test genetici.</a:t>
            </a:r>
            <a:r>
              <a:rPr lang="it-IT" sz="2200" baseline="30000" dirty="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it-IT"/>
              <a:t>Test genetici: Se solo l’avessi saputo prima...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it-IT">
                <a:solidFill>
                  <a:srgbClr val="2F7660"/>
                </a:solidFill>
              </a:rPr>
              <a:t>- Alicia, paziente AHP e volontaria BPA</a:t>
            </a:r>
          </a:p>
          <a:p>
            <a:pPr algn="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833368"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6" y="1909804"/>
            <a:ext cx="5865809" cy="2862322"/>
          </a:xfrm>
          <a:prstGeom prst="rect">
            <a:avLst/>
          </a:prstGeom>
          <a:noFill/>
        </p:spPr>
        <p:txBody>
          <a:bodyPr wrap="square" rtlCol="0">
            <a:spAutoFit/>
          </a:bodyPr>
          <a:lstStyle/>
          <a:p>
            <a:r>
              <a:rPr lang="it-IT" sz="3600" dirty="0">
                <a:solidFill>
                  <a:schemeClr val="accent2">
                    <a:lumMod val="50000"/>
                  </a:schemeClr>
                </a:solidFill>
              </a:rPr>
              <a:t>Se fosse stato chiaro che avevo una </a:t>
            </a:r>
            <a:r>
              <a:rPr lang="it-IT" sz="3600" dirty="0">
                <a:solidFill>
                  <a:srgbClr val="2F7660"/>
                </a:solidFill>
              </a:rPr>
              <a:t>predisposizione</a:t>
            </a:r>
            <a:r>
              <a:rPr lang="it-IT" sz="3600" dirty="0">
                <a:solidFill>
                  <a:schemeClr val="accent2">
                    <a:lumMod val="50000"/>
                  </a:schemeClr>
                </a:solidFill>
              </a:rPr>
              <a:t> genetica alla porfiria, avrei potuto evitare il farmaco che ha causato il primo attacco...</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it-IT"/>
              <a:t>Chi dovrebbe prendere in considerazione i test genetici?</a:t>
            </a:r>
            <a:r>
              <a:rPr lang="it-IT" b="0" baseline="3000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772400" algn="l"/>
              </a:tabLst>
            </a:pPr>
            <a:r>
              <a:rPr lang="it-IT" sz="800" dirty="0">
                <a:solidFill>
                  <a:schemeClr val="bg2">
                    <a:lumMod val="50000"/>
                  </a:schemeClr>
                </a:solidFill>
              </a:rPr>
              <a:t> 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1117391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054491" cy="1569660"/>
          </a:xfrm>
          <a:prstGeom prst="rect">
            <a:avLst/>
          </a:prstGeom>
          <a:noFill/>
        </p:spPr>
        <p:txBody>
          <a:bodyPr wrap="square" rtlCol="0">
            <a:spAutoFit/>
          </a:bodyPr>
          <a:lstStyle/>
          <a:p>
            <a:r>
              <a:rPr lang="it-IT" sz="2400" dirty="0"/>
              <a:t>I soggetti con un test biochimico positivo il cui medico gli ha comunicato che hanno la porfiria e che dovrebbero sottoporsi a test genetico</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4537846" cy="830997"/>
          </a:xfrm>
          <a:prstGeom prst="rect">
            <a:avLst/>
          </a:prstGeom>
          <a:noFill/>
        </p:spPr>
        <p:txBody>
          <a:bodyPr wrap="square" rtlCol="0">
            <a:spAutoFit/>
          </a:bodyPr>
          <a:lstStyle/>
          <a:p>
            <a:r>
              <a:rPr lang="it-IT" sz="2400" dirty="0"/>
              <a:t>Le persone a rischio di ereditare l’AHP da un membro della famiglia</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it-IT"/>
              <a:t>Dove posso andare per sottopormi a un test genetico?</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1069321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249748"/>
            <a:ext cx="5901809" cy="461665"/>
          </a:xfrm>
          <a:prstGeom prst="rect">
            <a:avLst/>
          </a:prstGeom>
          <a:noFill/>
        </p:spPr>
        <p:txBody>
          <a:bodyPr wrap="square" rtlCol="0">
            <a:spAutoFit/>
          </a:bodyPr>
          <a:lstStyle/>
          <a:p>
            <a:r>
              <a:rPr lang="it-IT" sz="2400"/>
              <a:t>Se decidi che il test genetico è giusto per te,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641996"/>
            <a:ext cx="5487935" cy="2554545"/>
          </a:xfrm>
          <a:prstGeom prst="rect">
            <a:avLst/>
          </a:prstGeom>
          <a:noFill/>
        </p:spPr>
        <p:txBody>
          <a:bodyPr wrap="square" rtlCol="0">
            <a:spAutoFit/>
          </a:bodyPr>
          <a:lstStyle/>
          <a:p>
            <a:r>
              <a:rPr lang="it-IT" sz="4000" b="1" dirty="0">
                <a:solidFill>
                  <a:srgbClr val="1B9AB2"/>
                </a:solidFill>
              </a:rPr>
              <a:t>parla con il tuo medico di riferimento per sapere dove fare un test genetico.</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315200" algn="l"/>
              </a:tabLst>
            </a:pPr>
            <a:r>
              <a:rPr lang="it-IT" sz="800" dirty="0">
                <a:solidFill>
                  <a:schemeClr val="bg2">
                    <a:lumMod val="50000"/>
                  </a:schemeClr>
                </a:solidFill>
              </a:rPr>
              <a:t>	Nessuna informazione sui prodotti medicinali di Alnylam è inclusa in questo materiale.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t-IT"/>
              <a:t>Un consulente genetico può sostenerti</a:t>
            </a:r>
            <a:r>
              <a:rPr lang="it-IT" b="0" baseline="30000"/>
              <a:t>1</a:t>
            </a:r>
            <a:r>
              <a:rPr lang="it-IT"/>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Patch, C., &amp; Middleton, A. (2018). Genetic counselling in the era of genomic medicine. British medical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953886"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it-IT" sz="3600" b="1" dirty="0">
                <a:solidFill>
                  <a:srgbClr val="1B9AB2"/>
                </a:solidFill>
              </a:rPr>
              <a:t>Può aiutarti a capire e a prendere </a:t>
            </a:r>
            <a:br>
              <a:rPr lang="it-IT" sz="3600" b="1" dirty="0">
                <a:solidFill>
                  <a:srgbClr val="1B9AB2"/>
                </a:solidFill>
              </a:rPr>
            </a:br>
            <a:r>
              <a:rPr lang="it-IT" sz="3600" b="1" dirty="0">
                <a:solidFill>
                  <a:srgbClr val="1B9AB2"/>
                </a:solidFill>
              </a:rPr>
              <a:t>decisioni informate su vari argomenti:</a:t>
            </a:r>
          </a:p>
        </p:txBody>
      </p:sp>
      <p:sp>
        <p:nvSpPr>
          <p:cNvPr id="14" name="Rectangle 13"/>
          <p:cNvSpPr/>
          <p:nvPr/>
        </p:nvSpPr>
        <p:spPr>
          <a:xfrm>
            <a:off x="1842924" y="2910804"/>
            <a:ext cx="2308225" cy="1200329"/>
          </a:xfrm>
          <a:prstGeom prst="rect">
            <a:avLst/>
          </a:prstGeom>
        </p:spPr>
        <p:txBody>
          <a:bodyPr wrap="square">
            <a:spAutoFit/>
          </a:bodyPr>
          <a:lstStyle/>
          <a:p>
            <a:pPr marL="0" lvl="1"/>
            <a:r>
              <a:rPr lang="it-IT" sz="2400"/>
              <a:t>Aiutandoti a capire la tua storia familiare</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200329"/>
          </a:xfrm>
          <a:prstGeom prst="rect">
            <a:avLst/>
          </a:prstGeom>
        </p:spPr>
        <p:txBody>
          <a:bodyPr wrap="square">
            <a:spAutoFit/>
          </a:bodyPr>
          <a:lstStyle/>
          <a:p>
            <a:pPr marL="0" lvl="1"/>
            <a:r>
              <a:rPr lang="it-IT" sz="2400"/>
              <a:t>Spiegandoti la base genetica dell’AHP</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it-IT" sz="2400"/>
              <a:t>Aiutandoti nella pianificazione familiare</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830997"/>
          </a:xfrm>
          <a:prstGeom prst="rect">
            <a:avLst/>
          </a:prstGeom>
        </p:spPr>
        <p:txBody>
          <a:bodyPr wrap="square">
            <a:spAutoFit/>
          </a:bodyPr>
          <a:lstStyle/>
          <a:p>
            <a:pPr marL="0" lvl="1"/>
            <a:r>
              <a:rPr lang="it-IT" sz="2400" dirty="0"/>
              <a:t>Sfatando dicerie </a:t>
            </a:r>
            <a:br>
              <a:rPr lang="it-IT" sz="2400" dirty="0"/>
            </a:br>
            <a:r>
              <a:rPr lang="it-IT" sz="2400" dirty="0"/>
              <a:t>e miti</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it-IT" sz="2400" dirty="0"/>
              <a:t>Trovando soluzioni </a:t>
            </a:r>
            <a:br>
              <a:rPr lang="it-IT" sz="2400" dirty="0"/>
            </a:br>
            <a:r>
              <a:rPr lang="it-IT" sz="2400" dirty="0"/>
              <a:t>a singoli problemi</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it-IT" sz="2400"/>
              <a:t>Sostenendoti nelle discussioni con i membri della tua famiglia</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t-IT"/>
              <a:t>Il test genetico ha aiutato me e mia sorella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6" y="598752"/>
            <a:ext cx="861987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369332"/>
          </a:xfrm>
          <a:prstGeom prst="rect">
            <a:avLst/>
          </a:prstGeom>
          <a:noFill/>
        </p:spPr>
        <p:txBody>
          <a:bodyPr wrap="square" rtlCol="0">
            <a:spAutoFit/>
          </a:bodyPr>
          <a:lstStyle/>
          <a:p>
            <a:pPr algn="r"/>
            <a:r>
              <a:rPr lang="it-IT">
                <a:solidFill>
                  <a:srgbClr val="5C375E"/>
                </a:solidFill>
              </a:rPr>
              <a:t>- Alicia, paziente AHP e volontaria BPA</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it-IT" sz="3600" dirty="0">
                <a:solidFill>
                  <a:schemeClr val="tx2"/>
                </a:solidFill>
              </a:rPr>
              <a:t>Se c’è un lato positivo in tutto questo, è che mia sorella e le nostre generazioni future saranno testate il più presto possibile.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808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it-IT"/>
              <a:t>Parlare con i tuoi cari dell’AHP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8427" y="598752"/>
            <a:ext cx="6556827"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2939266"/>
          </a:xfrm>
          <a:prstGeom prst="rect">
            <a:avLst/>
          </a:prstGeom>
          <a:noFill/>
        </p:spPr>
        <p:txBody>
          <a:bodyPr wrap="square" rtlCol="0">
            <a:spAutoFit/>
          </a:bodyPr>
          <a:lstStyle/>
          <a:p>
            <a:pPr>
              <a:spcAft>
                <a:spcPts val="1800"/>
              </a:spcAft>
            </a:pPr>
            <a:r>
              <a:rPr lang="it-IT" sz="2000" dirty="0"/>
              <a:t>Sono emotivamente pronto/a a parlare con la mia famiglia dell’AHP?</a:t>
            </a:r>
          </a:p>
          <a:p>
            <a:pPr lvl="0">
              <a:spcAft>
                <a:spcPts val="1800"/>
              </a:spcAft>
            </a:pPr>
            <a:r>
              <a:rPr lang="it-IT" sz="2000" dirty="0"/>
              <a:t>Sarò preparato/a ad affrontare le loro varie reazioni emotive?</a:t>
            </a:r>
          </a:p>
          <a:p>
            <a:pPr lvl="0">
              <a:spcAft>
                <a:spcPts val="1800"/>
              </a:spcAft>
            </a:pPr>
            <a:r>
              <a:rPr lang="it-IT" sz="2000" dirty="0"/>
              <a:t>Quanto sono preparato/a a spiegare l’AHP?</a:t>
            </a:r>
          </a:p>
          <a:p>
            <a:pPr lvl="0">
              <a:spcAft>
                <a:spcPts val="1800"/>
              </a:spcAft>
            </a:pPr>
            <a:r>
              <a:rPr lang="it-IT" sz="2000" dirty="0"/>
              <a:t>Quali domande potrebbero pormi e io sono pronto/a a guidarli?</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098284"/>
          </a:xfrm>
          <a:prstGeom prst="rect">
            <a:avLst/>
          </a:prstGeom>
          <a:noFill/>
        </p:spPr>
        <p:txBody>
          <a:bodyPr wrap="square" rtlCol="0">
            <a:spAutoFit/>
          </a:bodyPr>
          <a:lstStyle/>
          <a:p>
            <a:pPr lvl="0">
              <a:spcAft>
                <a:spcPts val="1000"/>
              </a:spcAft>
            </a:pPr>
            <a:r>
              <a:rPr lang="it-IT"/>
              <a:t>Qualcuno ha mai ricevuto una diagnosi di AHP o ha presentato sintomi che potrebbero essere collegati all’AHP?</a:t>
            </a:r>
          </a:p>
          <a:p>
            <a:pPr lvl="0">
              <a:spcAft>
                <a:spcPts val="1000"/>
              </a:spcAft>
            </a:pPr>
            <a:r>
              <a:rPr lang="it-IT"/>
              <a:t>Quale lato, quello di papà o di mamma, potrebbe essere colpito?</a:t>
            </a:r>
          </a:p>
          <a:p>
            <a:pPr lvl="0">
              <a:spcAft>
                <a:spcPts val="1000"/>
              </a:spcAft>
            </a:pPr>
            <a:r>
              <a:rPr lang="it-IT"/>
              <a:t>Fai un elenco di parenti, compresa la loro età</a:t>
            </a:r>
          </a:p>
          <a:p>
            <a:pPr lvl="0">
              <a:spcAft>
                <a:spcPts val="1000"/>
              </a:spcAft>
            </a:pPr>
            <a:r>
              <a:rPr lang="it-IT"/>
              <a:t>Ci sono parenti che hanno intenzione di avere figli?</a:t>
            </a:r>
          </a:p>
          <a:p>
            <a:pPr lvl="0">
              <a:spcAft>
                <a:spcPts val="1000"/>
              </a:spcAft>
            </a:pPr>
            <a:r>
              <a:rPr lang="it-IT"/>
              <a:t>I miei parenti sono pronti e aperti ad ascoltare queste informazioni?</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1248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8371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405052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45714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512556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6827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412989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538915"/>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520360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it-IT" sz="3000" b="1">
                <a:solidFill>
                  <a:schemeClr val="accent2">
                    <a:lumMod val="75000"/>
                  </a:schemeClr>
                </a:solidFill>
              </a:rPr>
              <a:t>Io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it-IT" sz="3000" b="1">
                <a:solidFill>
                  <a:schemeClr val="accent2">
                    <a:lumMod val="75000"/>
                  </a:schemeClr>
                </a:solidFill>
              </a:rPr>
              <a:t>La mia famiglia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712075" algn="l"/>
              </a:tabLst>
            </a:pPr>
            <a:r>
              <a:rPr lang="it-IT" sz="800" dirty="0">
                <a:solidFill>
                  <a:schemeClr val="bg2">
                    <a:lumMod val="50000"/>
                  </a:schemeClr>
                </a:solidFill>
              </a:rPr>
              <a:t>AHP: Porfiria epatica acuta	In questo materiale non sono incluse informazioni sui prodotti medicinali di Alnylam.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72057"/>
            <a:ext cx="7798686" cy="921669"/>
          </a:xfrm>
        </p:spPr>
        <p:txBody>
          <a:bodyPr/>
          <a:lstStyle/>
          <a:p>
            <a:r>
              <a:rPr lang="it-IT" dirty="0"/>
              <a:t>I primi test AHP hanno avuto un notevole impatto su di me e sulla mia famiglia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5068413"/>
            <a:ext cx="5489576" cy="646331"/>
          </a:xfrm>
          <a:prstGeom prst="rect">
            <a:avLst/>
          </a:prstGeom>
          <a:noFill/>
        </p:spPr>
        <p:txBody>
          <a:bodyPr wrap="square" rtlCol="0">
            <a:spAutoFit/>
          </a:bodyPr>
          <a:lstStyle/>
          <a:p>
            <a:pPr algn="r"/>
            <a:r>
              <a:rPr lang="it-IT" dirty="0">
                <a:solidFill>
                  <a:schemeClr val="accent2">
                    <a:lumMod val="50000"/>
                  </a:schemeClr>
                </a:solidFill>
              </a:rPr>
              <a:t>- Maria, paziente AHP e consulente per la tutela dei pazienti, RMP</a:t>
            </a:r>
          </a:p>
          <a:p>
            <a:pPr algn="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912464"/>
          </a:xfrm>
          <a:prstGeom prst="rect">
            <a:avLst/>
          </a:prstGeom>
          <a:noFill/>
        </p:spPr>
        <p:txBody>
          <a:bodyPr wrap="square" rtlCol="0">
            <a:spAutoFit/>
          </a:bodyPr>
          <a:lstStyle/>
          <a:p>
            <a:pPr>
              <a:lnSpc>
                <a:spcPct val="110000"/>
              </a:lnSpc>
            </a:pPr>
            <a:r>
              <a:rPr lang="it-IT" sz="2800" dirty="0">
                <a:solidFill>
                  <a:schemeClr val="accent2">
                    <a:lumMod val="50000"/>
                  </a:schemeClr>
                </a:solidFill>
              </a:rPr>
              <a:t>A causa della diagnosi di AHP di mia madre, io e le mie sorelle siamo state sottoposte a test in età molto giovane. Sono stata in grado di gestire la mia salute ed evitare i fattori scatenanti dell’AHP, tutto perché avevo le giuste informazioni.</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94366" y="771472"/>
            <a:ext cx="7645178"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1"/>
            <a:ext cx="11615869" cy="6254750"/>
          </a:xfrm>
          <a:prstGeom prst="rect">
            <a:avLst/>
          </a:prstGeom>
        </p:spPr>
      </p:pic>
      <p:sp>
        <p:nvSpPr>
          <p:cNvPr id="4" name="Rectangle 3"/>
          <p:cNvSpPr/>
          <p:nvPr/>
        </p:nvSpPr>
        <p:spPr>
          <a:xfrm>
            <a:off x="505949" y="538576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746247" y="2535397"/>
            <a:ext cx="8699503" cy="2862322"/>
          </a:xfrm>
        </p:spPr>
        <p:txBody>
          <a:bodyPr wrap="square">
            <a:spAutoFit/>
          </a:bodyPr>
          <a:lstStyle/>
          <a:p>
            <a:pPr algn="ctr">
              <a:lnSpc>
                <a:spcPct val="100000"/>
              </a:lnSpc>
            </a:pPr>
            <a:r>
              <a:rPr lang="it-IT" sz="6000" dirty="0"/>
              <a:t>Mappa la storia dell'AHP della tua famiglia</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628526"/>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it-IT" sz="2000" dirty="0">
                <a:solidFill>
                  <a:schemeClr val="bg1"/>
                </a:solidFill>
                <a:hlinkClick r:id="rId6">
                  <a:extLst>
                    <a:ext uri="{A12FA001-AC4F-418D-AE19-62706E023703}">
                      <ahyp:hlinkClr xmlns:ahyp="http://schemas.microsoft.com/office/drawing/2018/hyperlinkcolor" val="tx"/>
                    </a:ext>
                  </a:extLst>
                </a:hlinkClick>
              </a:rPr>
              <a:t>Scarica lo strumento di mappatura della famiglia dopo questo incontro</a:t>
            </a:r>
            <a:endParaRPr lang="it-IT" sz="2000"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t-IT" sz="2800"/>
              <a:t>Cos’è la porfiria epatica acuta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772400" algn="l"/>
              </a:tabLst>
            </a:pPr>
            <a:r>
              <a:rPr lang="it-IT" sz="800" dirty="0">
                <a:solidFill>
                  <a:schemeClr val="bg2">
                    <a:lumMod val="50000"/>
                  </a:schemeClr>
                </a:solidFill>
              </a:rPr>
              <a:t> AHP: Porfiria epatica acuta	In questo materiale non sono incluse informazioni sui prodotti medicinali di Alnylam. </a:t>
            </a:r>
          </a:p>
          <a:p>
            <a:pPr marL="228600" indent="-228600">
              <a:buFont typeface="+mj-lt"/>
              <a:buAutoNum type="arabicPeriod"/>
            </a:pPr>
            <a:r>
              <a:rPr lang="it-IT" sz="800" dirty="0">
                <a:solidFill>
                  <a:schemeClr val="tx1">
                    <a:lumMod val="50000"/>
                    <a:lumOff val="50000"/>
                  </a:schemeClr>
                </a:solidFill>
              </a:rPr>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dirty="0">
                <a:solidFill>
                  <a:schemeClr val="tx1">
                    <a:lumMod val="50000"/>
                    <a:lumOff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7494919"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1046440"/>
          </a:xfrm>
          <a:prstGeom prst="rect">
            <a:avLst/>
          </a:prstGeom>
        </p:spPr>
        <p:txBody>
          <a:bodyPr wrap="square">
            <a:spAutoFit/>
          </a:bodyPr>
          <a:lstStyle/>
          <a:p>
            <a:pPr algn="ctr"/>
            <a:r>
              <a:rPr lang="it-IT" sz="3600" b="1">
                <a:solidFill>
                  <a:srgbClr val="1B9AB2"/>
                </a:solidFill>
              </a:rPr>
              <a:t>L’AHP è una famiglia di malattie genetiche rare</a:t>
            </a:r>
          </a:p>
          <a:p>
            <a:pPr algn="ctr"/>
            <a:r>
              <a:rPr lang="it-IT" sz="2400">
                <a:solidFill>
                  <a:srgbClr val="1B9AB2"/>
                </a:solidFill>
              </a:rPr>
              <a:t>causate da mutazioni genetiche che influenzano la capacità del fegato di produrre eme.</a:t>
            </a:r>
            <a:r>
              <a:rPr lang="it-IT" sz="2400" baseline="3000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it-IT" sz="1900">
                <a:solidFill>
                  <a:srgbClr val="0A0A0A"/>
                </a:solidFill>
              </a:rPr>
              <a:t>Il risultato è l’accumulo di tossine nel fegato, che vengono rilasciate in tutto il corpo.</a:t>
            </a:r>
            <a:r>
              <a:rPr lang="it-IT" sz="1900" baseline="3000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it-IT" sz="1900">
                <a:solidFill>
                  <a:srgbClr val="0A0A0A"/>
                </a:solidFill>
              </a:rPr>
              <a:t>Nell’AHP, un enzima coinvolto nel percorso di sintesi dell’eme non funziona correttamente.</a:t>
            </a:r>
            <a:r>
              <a:rPr lang="it-IT" sz="1900" baseline="3000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it-IT" sz="1900">
                <a:solidFill>
                  <a:srgbClr val="0A0A0A"/>
                </a:solidFill>
              </a:rPr>
              <a:t>L’eme aiuta il fegato a funzionare correttamente ed è essenziale per il corpo umano.</a:t>
            </a:r>
            <a:r>
              <a:rPr lang="it-IT" sz="1900" baseline="3000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it-IT"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it-IT"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it-IT"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it-IT" sz="1400">
                <a:solidFill>
                  <a:srgbClr val="0A0A0A"/>
                </a:solidFill>
              </a:rPr>
              <a:t>Enzima</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it-IT"/>
              <a:t>Spiegare l’AHP agli altri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005719"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03966" y="1483230"/>
            <a:ext cx="6323799" cy="461665"/>
          </a:xfrm>
          <a:prstGeom prst="rect">
            <a:avLst/>
          </a:prstGeom>
        </p:spPr>
        <p:txBody>
          <a:bodyPr wrap="square">
            <a:spAutoFit/>
          </a:bodyPr>
          <a:lstStyle/>
          <a:p>
            <a:r>
              <a:rPr lang="it-IT" sz="2400"/>
              <a:t>Inizia dicendo che l’AHP esiste davvero</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4050191" y="5863276"/>
            <a:ext cx="3460755" cy="243785"/>
          </a:xfrm>
          <a:prstGeom prst="rect">
            <a:avLst/>
          </a:prstGeom>
          <a:noFill/>
        </p:spPr>
        <p:txBody>
          <a:bodyPr wrap="none" rtlCol="0">
            <a:spAutoFit/>
          </a:bodyPr>
          <a:lstStyle/>
          <a:p>
            <a:pPr algn="r">
              <a:lnSpc>
                <a:spcPct val="80000"/>
              </a:lnSpc>
            </a:pPr>
            <a:r>
              <a:rPr lang="it-IT" sz="1200">
                <a:solidFill>
                  <a:srgbClr val="68365E"/>
                </a:solidFill>
              </a:rPr>
              <a:t>Isabelle, paziente AHP e consulente per la tutela dei pazienti, AFMAP</a:t>
            </a:r>
          </a:p>
        </p:txBody>
      </p:sp>
      <p:sp>
        <p:nvSpPr>
          <p:cNvPr id="25" name="Rectangle 24"/>
          <p:cNvSpPr/>
          <p:nvPr/>
        </p:nvSpPr>
        <p:spPr>
          <a:xfrm>
            <a:off x="1603966" y="2603498"/>
            <a:ext cx="6474232" cy="1200328"/>
          </a:xfrm>
          <a:prstGeom prst="rect">
            <a:avLst/>
          </a:prstGeom>
        </p:spPr>
        <p:txBody>
          <a:bodyPr wrap="square">
            <a:spAutoFit/>
          </a:bodyPr>
          <a:lstStyle/>
          <a:p>
            <a:r>
              <a:rPr lang="it-IT" sz="2400" dirty="0"/>
              <a:t>Spiega che la maggior parte delle persone con AHP non ha sintomi, ma alcuni presentano attacchi acuti e cronici e complicanze a lungo termine</a:t>
            </a:r>
          </a:p>
        </p:txBody>
      </p:sp>
      <p:sp>
        <p:nvSpPr>
          <p:cNvPr id="23" name="Rectangle 22"/>
          <p:cNvSpPr/>
          <p:nvPr/>
        </p:nvSpPr>
        <p:spPr>
          <a:xfrm>
            <a:off x="1603966" y="4432997"/>
            <a:ext cx="5557350" cy="1200329"/>
          </a:xfrm>
          <a:prstGeom prst="rect">
            <a:avLst/>
          </a:prstGeom>
        </p:spPr>
        <p:txBody>
          <a:bodyPr wrap="square">
            <a:spAutoFit/>
          </a:bodyPr>
          <a:lstStyle/>
          <a:p>
            <a:r>
              <a:rPr lang="it-IT" sz="2400"/>
              <a:t>Incoraggiali a parlare con un operatore sanitario del proprio rischio in modo che possano prendere una decisione informata</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it-IT"/>
              <a:t>Tu e il tuo caregiver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188110"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it-IT" sz="1200">
                <a:solidFill>
                  <a:srgbClr val="68365E"/>
                </a:solidFill>
              </a:rPr>
              <a:t>Mechthild, caregiver della figlia che convive con l’AHP</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828522" cy="1938992"/>
          </a:xfrm>
          <a:prstGeom prst="rect">
            <a:avLst/>
          </a:prstGeom>
          <a:noFill/>
        </p:spPr>
        <p:txBody>
          <a:bodyPr wrap="square" rtlCol="0">
            <a:spAutoFit/>
          </a:bodyPr>
          <a:lstStyle/>
          <a:p>
            <a:r>
              <a:rPr lang="it-IT" sz="2400" dirty="0"/>
              <a:t>Un caregiver può essere un membro della famiglia, un partner o anche un buon amico, e può fare una notevole differenza durante gli attacchi.</a:t>
            </a:r>
          </a:p>
          <a:p>
            <a:endParaRPr lang="en-US" sz="2400" dirty="0"/>
          </a:p>
          <a:p>
            <a:r>
              <a:rPr lang="it-IT" sz="2400" b="1" dirty="0"/>
              <a:t>Anche i caregiver devono prendersi cura di se stessi!</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862088" cy="1938992"/>
          </a:xfrm>
          <a:prstGeom prst="rect">
            <a:avLst/>
          </a:prstGeom>
          <a:noFill/>
        </p:spPr>
        <p:txBody>
          <a:bodyPr wrap="square" rtlCol="0">
            <a:spAutoFit/>
          </a:bodyPr>
          <a:lstStyle/>
          <a:p>
            <a:r>
              <a:rPr lang="it-IT" sz="2400" dirty="0">
                <a:solidFill>
                  <a:schemeClr val="tx2"/>
                </a:solidFill>
              </a:rPr>
              <a:t>Ho trascorso innumerevoli ore con lei in clinica, senza dimenticare mio marito e i suoi fratelli che avevano ancora bisogno delle mie cure e attenzioni. Guidavo per chilometri, ma tutto serviva e ne valeva la pena.</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it-IT" sz="800">
                <a:solidFill>
                  <a:schemeClr val="bg2">
                    <a:lumMod val="50000"/>
                  </a:schemeClr>
                </a:solidFill>
              </a:rPr>
              <a:t>AHP: Porfiria epatica acuta</a:t>
            </a:r>
          </a:p>
          <a:p>
            <a:pPr>
              <a:spcAft>
                <a:spcPts val="300"/>
              </a:spcAft>
            </a:pPr>
            <a:r>
              <a:rPr lang="it-IT" sz="800">
                <a:solidFill>
                  <a:schemeClr val="bg2">
                    <a:lumMod val="50000"/>
                  </a:schemeClr>
                </a:solidFill>
              </a:rPr>
              <a:t>Nessuna informazione sui prodotti medicinali di Alnylam è inclusa in questo materiale.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it-IT"/>
              <a:t>AHP: Comprendere le verità</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772400" algn="l"/>
              </a:tabLst>
            </a:pPr>
            <a:r>
              <a:rPr lang="it-IT" sz="800" dirty="0"/>
              <a:t>AHP: Porfiria epatica acuta	In questo materiale non sono incluse informazioni sui prodotti medicinali di Alnylam. </a:t>
            </a:r>
          </a:p>
          <a:p>
            <a:pPr marL="228600" indent="-228600">
              <a:buFont typeface="+mj-lt"/>
              <a:buAutoNum type="arabicPeriod"/>
            </a:pPr>
            <a:r>
              <a:rPr lang="it-IT" sz="800" dirty="0"/>
              <a:t>Whatley SD, Badminton MN. Role of genetic testing in the management of patients with inherited porphyria and their families. Ann Clin Biochem. 2013;50(Pt 3):204-216. doi:10.1177/0004563212473278.</a:t>
            </a:r>
          </a:p>
          <a:p>
            <a:pPr marL="228600" indent="-228600">
              <a:buFont typeface="+mj-lt"/>
              <a:buAutoNum type="arabicPeriod"/>
            </a:pPr>
            <a:r>
              <a:rPr lang="it-IT" sz="800" dirty="0"/>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it-IT" sz="800" dirty="0"/>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dirty="0"/>
              <a:t>Bissell DM &amp; Wang B. J C/,n Transl Hepatol. 2015 Mar,3(1):17-26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5701263"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it-IT" sz="3000" b="1">
                <a:solidFill>
                  <a:srgbClr val="1B9AB2"/>
                </a:solidFill>
              </a:rPr>
              <a:t>Mito</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75230"/>
            <a:ext cx="4142584" cy="615553"/>
          </a:xfrm>
          <a:prstGeom prst="rect">
            <a:avLst/>
          </a:prstGeom>
          <a:noFill/>
        </p:spPr>
        <p:txBody>
          <a:bodyPr wrap="square" rtlCol="0">
            <a:spAutoFit/>
          </a:bodyPr>
          <a:lstStyle/>
          <a:p>
            <a:r>
              <a:rPr lang="it-IT" sz="1700" dirty="0"/>
              <a:t>Ho l’AHP, ma non ho sintomi, quindi anche la mia famiglia dovrebbe stare bene.</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63681"/>
            <a:ext cx="4189334" cy="615553"/>
          </a:xfrm>
          <a:prstGeom prst="rect">
            <a:avLst/>
          </a:prstGeom>
          <a:noFill/>
        </p:spPr>
        <p:txBody>
          <a:bodyPr wrap="square" rtlCol="0">
            <a:spAutoFit/>
          </a:bodyPr>
          <a:lstStyle/>
          <a:p>
            <a:r>
              <a:rPr lang="it-IT" sz="1700" dirty="0"/>
              <a:t>Ho l’AHP, ma nessuno nella mia famiglia ha sintomi quindi non è necessario testarli.</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3941511"/>
            <a:ext cx="3997563" cy="615553"/>
          </a:xfrm>
          <a:prstGeom prst="rect">
            <a:avLst/>
          </a:prstGeom>
          <a:noFill/>
        </p:spPr>
        <p:txBody>
          <a:bodyPr wrap="square" rtlCol="0">
            <a:spAutoFit/>
          </a:bodyPr>
          <a:lstStyle/>
          <a:p>
            <a:r>
              <a:rPr lang="it-IT" sz="1700" dirty="0"/>
              <a:t>L’AHP avrà un impatto solo sulla mia salute fisica.</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62134"/>
            <a:ext cx="4127582" cy="353943"/>
          </a:xfrm>
          <a:prstGeom prst="rect">
            <a:avLst/>
          </a:prstGeom>
          <a:noFill/>
        </p:spPr>
        <p:txBody>
          <a:bodyPr wrap="square" rtlCol="0">
            <a:spAutoFit/>
          </a:bodyPr>
          <a:lstStyle/>
          <a:p>
            <a:r>
              <a:rPr lang="it-IT" sz="1700" dirty="0"/>
              <a:t>Solo le donne con AHP hanno gli attacchi.</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54329"/>
            <a:ext cx="3919459" cy="615553"/>
          </a:xfrm>
          <a:prstGeom prst="rect">
            <a:avLst/>
          </a:prstGeom>
          <a:noFill/>
        </p:spPr>
        <p:txBody>
          <a:bodyPr wrap="square" rtlCol="0">
            <a:spAutoFit/>
          </a:bodyPr>
          <a:lstStyle/>
          <a:p>
            <a:r>
              <a:rPr lang="it-IT" sz="1700" dirty="0"/>
              <a:t>I test genetici devono essere effettuati più di una volta.</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it-IT" sz="3000" b="1">
                <a:solidFill>
                  <a:srgbClr val="1B9AB2"/>
                </a:solidFill>
              </a:rPr>
              <a:t>Verità</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77163"/>
          </a:xfrm>
          <a:prstGeom prst="rect">
            <a:avLst/>
          </a:prstGeom>
          <a:noFill/>
        </p:spPr>
        <p:txBody>
          <a:bodyPr wrap="square" rtlCol="0">
            <a:spAutoFit/>
          </a:bodyPr>
          <a:lstStyle/>
          <a:p>
            <a:r>
              <a:rPr lang="it-IT" sz="1700" dirty="0"/>
              <a:t>Anche se non hai sintomi, altri nella tua famiglia con la stessa mutazione possono sviluppare sintomi e avere attacchi.</a:t>
            </a:r>
            <a:r>
              <a:rPr lang="it-IT" sz="1700" baseline="30000" dirty="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74014"/>
            <a:ext cx="5330308" cy="877163"/>
          </a:xfrm>
          <a:prstGeom prst="rect">
            <a:avLst/>
          </a:prstGeom>
          <a:noFill/>
        </p:spPr>
        <p:txBody>
          <a:bodyPr wrap="square" rtlCol="0">
            <a:spAutoFit/>
          </a:bodyPr>
          <a:lstStyle/>
          <a:p>
            <a:r>
              <a:rPr lang="it-IT" sz="1700" dirty="0"/>
              <a:t>Un test genetico è importante per aiutare i membri della tua famiglia a rischio di avere l’AHP a ricevere una diagnosi e prevenire la comparsa dei sintomi.</a:t>
            </a:r>
            <a:r>
              <a:rPr lang="it-IT" sz="1700" baseline="30000" dirty="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798636"/>
            <a:ext cx="5647808" cy="877163"/>
          </a:xfrm>
          <a:prstGeom prst="rect">
            <a:avLst/>
          </a:prstGeom>
          <a:noFill/>
        </p:spPr>
        <p:txBody>
          <a:bodyPr wrap="square" rtlCol="0">
            <a:spAutoFit/>
          </a:bodyPr>
          <a:lstStyle/>
          <a:p>
            <a:r>
              <a:rPr lang="it-IT" sz="1700" dirty="0"/>
              <a:t>Le persone con l’AHP riferiscono dell’impatto della malattia sul sonno, sull’aspetto finanziario, sulla vita sociale e sullo stile di vita, sulla salute mentale e persino sull’alimentazione.</a:t>
            </a:r>
            <a:r>
              <a:rPr lang="it-IT" sz="1700"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45294"/>
            <a:ext cx="5328218" cy="615553"/>
          </a:xfrm>
          <a:prstGeom prst="rect">
            <a:avLst/>
          </a:prstGeom>
          <a:noFill/>
        </p:spPr>
        <p:txBody>
          <a:bodyPr wrap="square" rtlCol="0">
            <a:spAutoFit/>
          </a:bodyPr>
          <a:lstStyle/>
          <a:p>
            <a:r>
              <a:rPr lang="it-IT" sz="1700" dirty="0"/>
              <a:t>Mentre la maggior parte degli attacchi si verifica nelle donne, anche gli uomini possono esserne colpiti.</a:t>
            </a:r>
            <a:r>
              <a:rPr lang="it-IT" sz="1700"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47170"/>
            <a:ext cx="5330307" cy="615553"/>
          </a:xfrm>
          <a:prstGeom prst="rect">
            <a:avLst/>
          </a:prstGeom>
          <a:noFill/>
        </p:spPr>
        <p:txBody>
          <a:bodyPr wrap="square" rtlCol="0">
            <a:spAutoFit/>
          </a:bodyPr>
          <a:lstStyle/>
          <a:p>
            <a:r>
              <a:rPr lang="it-IT" sz="1700" dirty="0"/>
              <a:t>I test genetici rilevano circa il 95% delle mutazioni che causano la malattia.</a:t>
            </a:r>
            <a:r>
              <a:rPr lang="it-IT" sz="1700"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4"/>
            <a:extLst>
              <a:ext uri="{FF2B5EF4-FFF2-40B4-BE49-F238E27FC236}">
                <a16:creationId xmlns:a16="http://schemas.microsoft.com/office/drawing/2014/main" id="{2782E10A-668F-4BED-8A09-5A54960D590E}"/>
              </a:ext>
            </a:extLst>
          </p:cNvPr>
          <p:cNvPicPr>
            <a:picLocks noChangeAspect="1" noChangeArrowheads="1"/>
          </p:cNvPicPr>
          <p:nvPr/>
        </p:nvPicPr>
        <p:blipFill>
          <a:blip r:embed="rId5"/>
          <a:srcRect/>
          <a:stretch/>
        </p:blipFill>
        <p:spPr bwMode="auto">
          <a:xfrm>
            <a:off x="6788952" y="162807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it-IT"/>
              <a:t>Risorse e informazioni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38551" y="598752"/>
            <a:ext cx="4762951"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7">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1825625" y="4102255"/>
            <a:ext cx="8540750"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it-IT" sz="2700" b="0" dirty="0">
                <a:latin typeface="+mn-lt"/>
              </a:rPr>
              <a:t>Visita il sito sponsorizzato da Alnylam </a:t>
            </a:r>
            <a:r>
              <a:rPr lang="it-IT" sz="2700" b="0" dirty="0">
                <a:latin typeface="+mn-lt"/>
                <a:hlinkClick r:id="rId8"/>
              </a:rPr>
              <a:t>www.livingwithporphyria.eu/</a:t>
            </a:r>
            <a:r>
              <a:rPr lang="it-IT" sz="2700" b="0" dirty="0" err="1">
                <a:latin typeface="+mn-lt"/>
                <a:hlinkClick r:id="rId8"/>
              </a:rPr>
              <a:t>it</a:t>
            </a:r>
            <a:r>
              <a:rPr lang="it-IT" sz="2700" b="0" dirty="0">
                <a:latin typeface="+mn-lt"/>
              </a:rPr>
              <a:t>, per trovare ulteriori risorse per la comprensione e la convivenza con l’AHP</a:t>
            </a:r>
          </a:p>
        </p:txBody>
      </p:sp>
      <p:sp>
        <p:nvSpPr>
          <p:cNvPr id="11" name="Title 12">
            <a:hlinkClick r:id="rId9"/>
            <a:extLst>
              <a:ext uri="{FF2B5EF4-FFF2-40B4-BE49-F238E27FC236}">
                <a16:creationId xmlns:a16="http://schemas.microsoft.com/office/drawing/2014/main" id="{3EBB4A7E-E065-48F9-AA17-7DBA3214B854}"/>
              </a:ext>
            </a:extLst>
          </p:cNvPr>
          <p:cNvSpPr txBox="1">
            <a:spLocks/>
          </p:cNvSpPr>
          <p:nvPr/>
        </p:nvSpPr>
        <p:spPr>
          <a:xfrm>
            <a:off x="3395589" y="2987602"/>
            <a:ext cx="2933301"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i="0" u="none" strike="noStrike" baseline="0" dirty="0">
                <a:solidFill>
                  <a:srgbClr val="D5603C"/>
                </a:solidFill>
                <a:latin typeface="OpenSans"/>
                <a:hlinkClick r:id="rId9">
                  <a:extLst>
                    <a:ext uri="{A12FA001-AC4F-418D-AE19-62706E023703}">
                      <ahyp:hlinkClr xmlns:ahyp="http://schemas.microsoft.com/office/drawing/2018/hyperlinkcolor" val="tx"/>
                    </a:ext>
                  </a:extLst>
                </a:hlinkClick>
              </a:rPr>
              <a:t>www.porfiria.it/</a:t>
            </a:r>
            <a:r>
              <a:rPr lang="en-US" sz="2000" b="0" i="0" u="none" strike="noStrike" baseline="0" dirty="0">
                <a:solidFill>
                  <a:srgbClr val="D5603C"/>
                </a:solidFill>
                <a:latin typeface="OpenSans"/>
              </a:rPr>
              <a:t> </a:t>
            </a:r>
            <a:endParaRPr lang="it-IT" sz="2000" b="0" u="sng" dirty="0">
              <a:solidFill>
                <a:srgbClr val="D5603C"/>
              </a:solidFill>
              <a:latin typeface="+mn-lt"/>
              <a:hlinkClick r:id="rId10">
                <a:extLst>
                  <a:ext uri="{A12FA001-AC4F-418D-AE19-62706E023703}">
                    <ahyp:hlinkClr xmlns:ahyp="http://schemas.microsoft.com/office/drawing/2018/hyperlinkcolor" val="tx"/>
                  </a:ext>
                </a:extLst>
              </a:hlinkClick>
            </a:endParaRPr>
          </a:p>
        </p:txBody>
      </p:sp>
      <p:sp>
        <p:nvSpPr>
          <p:cNvPr id="15" name="Title 12">
            <a:hlinkClick r:id="rId4"/>
            <a:extLst>
              <a:ext uri="{FF2B5EF4-FFF2-40B4-BE49-F238E27FC236}">
                <a16:creationId xmlns:a16="http://schemas.microsoft.com/office/drawing/2014/main" id="{3EBB4A7E-E065-48F9-AA17-7DBA3214B854}"/>
              </a:ext>
            </a:extLst>
          </p:cNvPr>
          <p:cNvSpPr txBox="1">
            <a:spLocks/>
          </p:cNvSpPr>
          <p:nvPr/>
        </p:nvSpPr>
        <p:spPr>
          <a:xfrm>
            <a:off x="8086758" y="2987602"/>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it-IT" sz="2000" b="0" u="sng" dirty="0">
                <a:solidFill>
                  <a:srgbClr val="442686"/>
                </a:solidFill>
                <a:latin typeface="+mn-lt"/>
              </a:rPr>
              <a:t>www.gpac-porphyria.org</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p:txBody>
      </p:sp>
      <p:graphicFrame>
        <p:nvGraphicFramePr>
          <p:cNvPr id="6" name="Object 5">
            <a:hlinkClick r:id="rId9"/>
            <a:extLst>
              <a:ext uri="{FF2B5EF4-FFF2-40B4-BE49-F238E27FC236}">
                <a16:creationId xmlns:a16="http://schemas.microsoft.com/office/drawing/2014/main" id="{57F5369D-DB3D-4A53-8715-F08EC6E2F730}"/>
              </a:ext>
            </a:extLst>
          </p:cNvPr>
          <p:cNvGraphicFramePr>
            <a:graphicFrameLocks noChangeAspect="1"/>
          </p:cNvGraphicFramePr>
          <p:nvPr>
            <p:extLst>
              <p:ext uri="{D42A27DB-BD31-4B8C-83A1-F6EECF244321}">
                <p14:modId xmlns:p14="http://schemas.microsoft.com/office/powerpoint/2010/main" val="184815840"/>
              </p:ext>
            </p:extLst>
          </p:nvPr>
        </p:nvGraphicFramePr>
        <p:xfrm>
          <a:off x="2718416" y="1628071"/>
          <a:ext cx="2933301" cy="1439891"/>
        </p:xfrm>
        <a:graphic>
          <a:graphicData uri="http://schemas.openxmlformats.org/presentationml/2006/ole">
            <mc:AlternateContent xmlns:mc="http://schemas.openxmlformats.org/markup-compatibility/2006">
              <mc:Choice xmlns:v="urn:schemas-microsoft-com:vml" Requires="v">
                <p:oleObj spid="_x0000_s1045" name="Acrobat Document" r:id="rId11" imgW="2695412" imgH="1352312" progId="AcroExch.Document.DC">
                  <p:embed/>
                </p:oleObj>
              </mc:Choice>
              <mc:Fallback>
                <p:oleObj name="Acrobat Document" r:id="rId11" imgW="2695412" imgH="1352312" progId="AcroExch.Document.DC">
                  <p:embed/>
                  <p:pic>
                    <p:nvPicPr>
                      <p:cNvPr id="0" name=""/>
                      <p:cNvPicPr/>
                      <p:nvPr/>
                    </p:nvPicPr>
                    <p:blipFill>
                      <a:blip r:embed="rId12"/>
                      <a:stretch>
                        <a:fillRect/>
                      </a:stretch>
                    </p:blipFill>
                    <p:spPr>
                      <a:xfrm>
                        <a:off x="2718416" y="1628071"/>
                        <a:ext cx="2933301" cy="1439891"/>
                      </a:xfrm>
                      <a:prstGeom prst="rect">
                        <a:avLst/>
                      </a:prstGeom>
                    </p:spPr>
                  </p:pic>
                </p:oleObj>
              </mc:Fallback>
            </mc:AlternateContent>
          </a:graphicData>
        </a:graphic>
      </p:graphicFrame>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it-IT" sz="4400" dirty="0">
                <a:solidFill>
                  <a:srgbClr val="1B9AB2"/>
                </a:solidFill>
              </a:rPr>
              <a:t>L’importanza dei test</a:t>
            </a:r>
            <a:br>
              <a:rPr lang="it-IT" sz="4400" dirty="0">
                <a:solidFill>
                  <a:srgbClr val="1B9AB2"/>
                </a:solidFill>
              </a:rPr>
            </a:br>
            <a:r>
              <a:rPr lang="it-IT" sz="4400" dirty="0">
                <a:solidFill>
                  <a:srgbClr val="1B9AB2"/>
                </a:solidFill>
              </a:rPr>
              <a:t>genetici familiari per la</a:t>
            </a:r>
            <a:br>
              <a:rPr lang="it-IT" sz="4400" dirty="0">
                <a:solidFill>
                  <a:srgbClr val="1B9AB2"/>
                </a:solidFill>
              </a:rPr>
            </a:br>
            <a:r>
              <a:rPr lang="it-IT" sz="4400" dirty="0">
                <a:solidFill>
                  <a:srgbClr val="1B9AB2"/>
                </a:solidFill>
              </a:rPr>
              <a:t>porfiria epatica acuta </a:t>
            </a:r>
          </a:p>
        </p:txBody>
      </p:sp>
      <p:sp>
        <p:nvSpPr>
          <p:cNvPr id="3" name="Rectangle 2"/>
          <p:cNvSpPr/>
          <p:nvPr/>
        </p:nvSpPr>
        <p:spPr>
          <a:xfrm>
            <a:off x="6709752" y="4538026"/>
            <a:ext cx="1800493" cy="276999"/>
          </a:xfrm>
          <a:prstGeom prst="rect">
            <a:avLst/>
          </a:prstGeom>
        </p:spPr>
        <p:txBody>
          <a:bodyPr wrap="none">
            <a:spAutoFit/>
          </a:bodyPr>
          <a:lstStyle/>
          <a:p>
            <a:pPr algn="ctr"/>
            <a:r>
              <a:rPr lang="it-IT" sz="1200">
                <a:solidFill>
                  <a:srgbClr val="5C375E"/>
                </a:solidFill>
              </a:rPr>
              <a:t>Sponsorizzato e finanziato da</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2183803" cy="276999"/>
          </a:xfrm>
          <a:prstGeom prst="rect">
            <a:avLst/>
          </a:prstGeom>
          <a:noFill/>
        </p:spPr>
        <p:txBody>
          <a:bodyPr wrap="none" rtlCol="0">
            <a:spAutoFit/>
          </a:bodyPr>
          <a:lstStyle/>
          <a:p>
            <a:r>
              <a:rPr lang="it-IT" sz="1200" dirty="0">
                <a:solidFill>
                  <a:srgbClr val="68365E"/>
                </a:solidFill>
              </a:rPr>
              <a:t>AS1-ITA-00122  -  Febbraio 2022</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it-IT" sz="1200" dirty="0">
                <a:solidFill>
                  <a:srgbClr val="68365E"/>
                </a:solidFill>
              </a:rPr>
              <a:t>© 2022 </a:t>
            </a:r>
            <a:r>
              <a:rPr lang="it-IT" sz="1200" dirty="0" err="1">
                <a:solidFill>
                  <a:srgbClr val="68365E"/>
                </a:solidFill>
              </a:rPr>
              <a:t>Alnylam</a:t>
            </a:r>
            <a:r>
              <a:rPr lang="it-IT" sz="1200" dirty="0">
                <a:solidFill>
                  <a:srgbClr val="68365E"/>
                </a:solidFill>
              </a:rPr>
              <a:t> </a:t>
            </a:r>
            <a:r>
              <a:rPr lang="it-IT" sz="1200" dirty="0" err="1">
                <a:solidFill>
                  <a:srgbClr val="68365E"/>
                </a:solidFill>
              </a:rPr>
              <a:t>Pharmaceuticals</a:t>
            </a:r>
            <a:r>
              <a:rPr lang="it-IT" sz="1200" dirty="0">
                <a:solidFill>
                  <a:srgbClr val="68365E"/>
                </a:solidFill>
              </a:rPr>
              <a:t> Inc. Tutti i diritti riservati.</a:t>
            </a:r>
          </a:p>
          <a:p>
            <a:r>
              <a:rPr lang="it-IT" sz="1200" dirty="0">
                <a:solidFill>
                  <a:srgbClr val="68365E"/>
                </a:solidFill>
              </a:rPr>
              <a:t>Nessuna informazione sui prodotti medicinali di </a:t>
            </a:r>
            <a:r>
              <a:rPr lang="it-IT" sz="1200" dirty="0" err="1">
                <a:solidFill>
                  <a:srgbClr val="68365E"/>
                </a:solidFill>
              </a:rPr>
              <a:t>Alnylam</a:t>
            </a:r>
            <a:r>
              <a:rPr lang="it-IT" sz="1200" dirty="0">
                <a:solidFill>
                  <a:srgbClr val="68365E"/>
                </a:solidFill>
              </a:rPr>
              <a:t> è inclusa in questo materiale. </a:t>
            </a:r>
          </a:p>
        </p:txBody>
      </p:sp>
      <p:sp>
        <p:nvSpPr>
          <p:cNvPr id="10" name="Rectangle 9"/>
          <p:cNvSpPr/>
          <p:nvPr/>
        </p:nvSpPr>
        <p:spPr>
          <a:xfrm>
            <a:off x="3352800" y="5438475"/>
            <a:ext cx="2543545" cy="461665"/>
          </a:xfrm>
          <a:prstGeom prst="rect">
            <a:avLst/>
          </a:prstGeom>
        </p:spPr>
        <p:txBody>
          <a:bodyPr wrap="square">
            <a:spAutoFit/>
          </a:bodyPr>
          <a:lstStyle/>
          <a:p>
            <a:pPr algn="ctr"/>
            <a:r>
              <a:rPr lang="it-IT" sz="1200" dirty="0">
                <a:solidFill>
                  <a:srgbClr val="5C375E"/>
                </a:solidFill>
              </a:rPr>
              <a:t>www.livingwithporphyria.eu</a:t>
            </a:r>
          </a:p>
          <a:p>
            <a:pPr algn="ctr"/>
            <a:r>
              <a:rPr lang="it-IT" sz="1200" dirty="0">
                <a:solidFill>
                  <a:srgbClr val="5C375E"/>
                </a:solidFill>
              </a:rPr>
              <a:t>Sponsorizzato e finanziato da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it-IT">
                <a:solidFill>
                  <a:schemeClr val="tx2"/>
                </a:solidFill>
              </a:rPr>
              <a:t>Sviluppato insieme a un comitato direttivo composto da leader di associazioni europee di pazienti affetti da porfiria, pazienti affetti da porfiria epatica acuta (AHP), caregiver e operatori sanitari. </a:t>
            </a:r>
          </a:p>
        </p:txBody>
      </p:sp>
      <p:grpSp>
        <p:nvGrpSpPr>
          <p:cNvPr id="8" name="Group 7">
            <a:extLst>
              <a:ext uri="{FF2B5EF4-FFF2-40B4-BE49-F238E27FC236}">
                <a16:creationId xmlns:a16="http://schemas.microsoft.com/office/drawing/2014/main" id="{73D3D9DF-174C-4BEA-811B-6C35AA5DD22B}"/>
              </a:ext>
            </a:extLst>
          </p:cNvPr>
          <p:cNvGrpSpPr/>
          <p:nvPr/>
        </p:nvGrpSpPr>
        <p:grpSpPr>
          <a:xfrm>
            <a:off x="3081354" y="4288207"/>
            <a:ext cx="2986294" cy="1384763"/>
            <a:chOff x="3081354" y="4288207"/>
            <a:chExt cx="2986294" cy="1384763"/>
          </a:xfrm>
        </p:grpSpPr>
        <p:pic>
          <p:nvPicPr>
            <p:cNvPr id="4" name="Picture 3"/>
            <p:cNvPicPr>
              <a:picLocks noChangeAspect="1"/>
            </p:cNvPicPr>
            <p:nvPr/>
          </p:nvPicPr>
          <p:blipFill>
            <a:blip r:embed="rId4"/>
            <a:srcRect l="201" r="201"/>
            <a:stretch/>
          </p:blipFill>
          <p:spPr>
            <a:xfrm>
              <a:off x="3081354" y="4288207"/>
              <a:ext cx="2971365"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it-IT" sz="2150" b="1">
                  <a:solidFill>
                    <a:srgbClr val="621C64"/>
                  </a:solidFill>
                  <a:latin typeface="Arial" panose="020B0604020202020204" pitchFamily="34" charset="0"/>
                  <a:cs typeface="Arial" panose="020B0604020202020204" pitchFamily="34" charset="0"/>
                </a:rPr>
                <a:t>PORFIRIA</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313690"/>
            </a:xfrm>
            <a:prstGeom prst="rect">
              <a:avLst/>
            </a:prstGeom>
            <a:noFill/>
          </p:spPr>
          <p:txBody>
            <a:bodyPr wrap="square" rtlCol="0">
              <a:spAutoFit/>
            </a:bodyPr>
            <a:lstStyle/>
            <a:p>
              <a:r>
                <a:rPr lang="it-IT" sz="1400" i="1">
                  <a:solidFill>
                    <a:srgbClr val="0ABFD8"/>
                  </a:solidFill>
                  <a:latin typeface="Arial" panose="020B0604020202020204" pitchFamily="34" charset="0"/>
                  <a:cs typeface="Arial" panose="020B0604020202020204" pitchFamily="34" charset="0"/>
                </a:rPr>
                <a:t>Vivere con la</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740171" y="5178873"/>
              <a:ext cx="2182578" cy="255905"/>
            </a:xfrm>
            <a:prstGeom prst="rect">
              <a:avLst/>
            </a:prstGeom>
            <a:noFill/>
          </p:spPr>
          <p:txBody>
            <a:bodyPr wrap="square" rtlCol="0">
              <a:spAutoFit/>
            </a:bodyPr>
            <a:lstStyle/>
            <a:p>
              <a:pPr algn="ctr"/>
              <a:r>
                <a:rPr lang="it-IT" sz="1000">
                  <a:solidFill>
                    <a:schemeClr val="bg1">
                      <a:lumMod val="50000"/>
                    </a:schemeClr>
                  </a:solidFill>
                  <a:latin typeface="Arial" panose="020B0604020202020204" pitchFamily="34" charset="0"/>
                  <a:cs typeface="Arial" panose="020B0604020202020204" pitchFamily="34" charset="0"/>
                </a:rPr>
                <a:t>Porfiria epatica acuta</a:t>
              </a:r>
            </a:p>
          </p:txBody>
        </p:sp>
      </p:gr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it-IT"/>
              <a:t>Queste tossine si traducono in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it-IT" sz="2800"/>
              <a:t>Le tossine includono acido aminolevulinico (ALA), porfobilinogeno (PBG) e porfirine</a:t>
            </a:r>
            <a:r>
              <a:rPr lang="it-IT" sz="2800" baseline="3000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548563" algn="l"/>
              </a:tabLst>
            </a:pPr>
            <a:r>
              <a:rPr lang="it-IT" sz="800" dirty="0">
                <a:solidFill>
                  <a:schemeClr val="bg2">
                    <a:lumMod val="50000"/>
                  </a:schemeClr>
                </a:solidFill>
              </a:rPr>
              <a:t>AHP: Porfiria epatica acuta; ALA: Acido aminolevulinico; PBG: Porfobilinogeno	Nessuna informazione sui prodotti medicinali di Alnylam è inclusa in questo materiale. </a:t>
            </a:r>
          </a:p>
          <a:p>
            <a:pPr marL="228600" indent="-228600">
              <a:buFont typeface="+mj-lt"/>
              <a:buAutoNum type="arabicPeriod"/>
            </a:pPr>
            <a:r>
              <a:rPr lang="it-IT" sz="800" dirty="0">
                <a:solidFill>
                  <a:schemeClr val="tx1">
                    <a:lumMod val="50000"/>
                    <a:lumOff val="50000"/>
                  </a:schemeClr>
                </a:solidFill>
              </a:rPr>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it-IT" sz="800" dirty="0">
                <a:solidFill>
                  <a:schemeClr val="tx1">
                    <a:lumMod val="50000"/>
                    <a:lumOff val="50000"/>
                  </a:schemeClr>
                </a:solidFill>
              </a:rPr>
              <a:t>Gouya L, Ventura P, Balwani M, et al. EXPLORE: A Prospective, Multinational, Natural History Study of Patients with Acute Hepatic Porphyria with Recurrent Attacks. Hepatology.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7281560"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475040" cy="1938992"/>
          </a:xfrm>
          <a:prstGeom prst="rect">
            <a:avLst/>
          </a:prstGeom>
          <a:noFill/>
        </p:spPr>
        <p:txBody>
          <a:bodyPr wrap="square" rtlCol="0">
            <a:spAutoFit/>
          </a:bodyPr>
          <a:lstStyle/>
          <a:p>
            <a:r>
              <a:rPr lang="it-IT" sz="2400" dirty="0"/>
              <a:t>Livelli elevati di tossine </a:t>
            </a:r>
          </a:p>
          <a:p>
            <a:r>
              <a:rPr lang="it-IT" sz="2400" dirty="0"/>
              <a:t>possono portare ad attacchi acuti, sintomi cronici e complicanze a lungo termine</a:t>
            </a:r>
            <a:r>
              <a:rPr lang="it-IT"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3602450" cy="1938992"/>
          </a:xfrm>
          <a:prstGeom prst="rect">
            <a:avLst/>
          </a:prstGeom>
          <a:noFill/>
        </p:spPr>
        <p:txBody>
          <a:bodyPr wrap="square" rtlCol="0">
            <a:spAutoFit/>
          </a:bodyPr>
          <a:lstStyle/>
          <a:p>
            <a:r>
              <a:rPr lang="it-IT" sz="2400" dirty="0"/>
              <a:t>Il funzionamento quotidiano e la qualità della vita possono riceverne un impatto significativo</a:t>
            </a:r>
            <a:r>
              <a:rPr lang="it-IT" sz="2400" baseline="30000" dirty="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it-IT">
                <a:solidFill>
                  <a:schemeClr val="tx2"/>
                </a:solidFill>
              </a:rPr>
              <a:t>Quattro tipi di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it-IT" sz="1600">
                <a:solidFill>
                  <a:schemeClr val="tx2"/>
                </a:solidFill>
              </a:rPr>
              <a:t>Più comune</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it-IT" sz="2400" dirty="0"/>
              <a:t>Ogni tipo di AHP è causato da una mutazione genetica specifica, </a:t>
            </a:r>
          </a:p>
          <a:p>
            <a:pPr algn="ctr"/>
            <a:r>
              <a:rPr lang="it-IT" sz="2400" dirty="0"/>
              <a:t>che inibisce la produzione di un determinato enzima nella via biosintetica dell’eme</a:t>
            </a:r>
            <a:r>
              <a:rPr lang="it-IT" sz="2400" baseline="30000" dirty="0"/>
              <a:t>3</a:t>
            </a:r>
            <a:r>
              <a:rPr lang="it-IT"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it-IT" sz="800">
                <a:solidFill>
                  <a:schemeClr val="bg2">
                    <a:lumMod val="50000"/>
                  </a:schemeClr>
                </a:solidFill>
              </a:rPr>
              <a:t>AHP: Porfiria epatica acuta; AIP: Porfiria acuta intermittente; VP: Porfiria variegata; HCP: Coproporfiria ereditaria; ADP: Porfiria da deficit di ALAD; ALAD: Deidratasi dell’acido aminolevulinico - Questo materiale non contiene informazioni sui prodotti medicinali della Alnylam. </a:t>
            </a:r>
          </a:p>
          <a:p>
            <a:pPr marL="228600" indent="-228600">
              <a:buFont typeface="+mj-lt"/>
              <a:buAutoNum type="arabicPeriod"/>
            </a:pPr>
            <a:r>
              <a:rPr lang="it-IT" sz="800">
                <a:solidFill>
                  <a:schemeClr val="tx1">
                    <a:lumMod val="50000"/>
                    <a:lumOff val="50000"/>
                  </a:schemeClr>
                </a:solidFill>
              </a:rPr>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a:solidFill>
                  <a:schemeClr val="tx1">
                    <a:lumMod val="50000"/>
                    <a:lumOff val="50000"/>
                  </a:schemeClr>
                </a:solidFill>
              </a:rPr>
              <a:t>Elder G, Harper P, Badminton M, Sandberg S, Deybach JC. The incidence of inherited porphyrias in Europe. J Inherit Metab Dis. 2013;36(5):849-857. doi:10.1007/s10545-012-9544-4</a:t>
            </a:r>
          </a:p>
          <a:p>
            <a:pPr marL="228600" indent="-228600">
              <a:buFont typeface="+mj-lt"/>
              <a:buAutoNum type="arabicPeriod"/>
            </a:pPr>
            <a:r>
              <a:rPr lang="it-IT" sz="800">
                <a:solidFill>
                  <a:schemeClr val="tx1">
                    <a:lumMod val="50000"/>
                    <a:lumOff val="50000"/>
                  </a:schemeClr>
                </a:solidFill>
              </a:rPr>
              <a:t>Bissell DM &amp; Wang B. J C/,n Transl Hepatol. 2015 Mar,3(1):17-26.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986336"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it-IT" sz="2800" b="1">
                <a:solidFill>
                  <a:srgbClr val="5C375E"/>
                </a:solidFill>
              </a:rPr>
              <a:t>Porfiria acuta intermittente (AIP)</a:t>
            </a:r>
            <a:r>
              <a:rPr lang="it-IT" sz="2800" b="1" baseline="3000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it-IT" sz="2500" b="1">
                <a:solidFill>
                  <a:srgbClr val="5C375E"/>
                </a:solidFill>
              </a:rPr>
              <a:t>Porfiria variegata (VP)</a:t>
            </a:r>
            <a:r>
              <a:rPr lang="it-IT" sz="2500" b="1" baseline="3000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it-IT" sz="2300" b="1">
                <a:solidFill>
                  <a:srgbClr val="5C375E"/>
                </a:solidFill>
              </a:rPr>
              <a:t>Coproporfiria ereditaria (HCP)</a:t>
            </a:r>
            <a:r>
              <a:rPr lang="it-IT" sz="2300" b="1" baseline="3000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746770" cy="707886"/>
          </a:xfrm>
          <a:prstGeom prst="rect">
            <a:avLst/>
          </a:prstGeom>
        </p:spPr>
        <p:txBody>
          <a:bodyPr wrap="square">
            <a:spAutoFit/>
          </a:bodyPr>
          <a:lstStyle/>
          <a:p>
            <a:pPr marL="0" lvl="1" algn="ctr"/>
            <a:r>
              <a:rPr lang="it-IT" sz="2000" b="1" dirty="0">
                <a:solidFill>
                  <a:srgbClr val="5C375E"/>
                </a:solidFill>
              </a:rPr>
              <a:t>Porfiria da deficit </a:t>
            </a:r>
            <a:br>
              <a:rPr lang="it-IT" sz="2000" b="1" dirty="0">
                <a:solidFill>
                  <a:srgbClr val="5C375E"/>
                </a:solidFill>
              </a:rPr>
            </a:br>
            <a:r>
              <a:rPr lang="it-IT" sz="2000" b="1" dirty="0">
                <a:solidFill>
                  <a:srgbClr val="5C375E"/>
                </a:solidFill>
              </a:rPr>
              <a:t>di ALAD (ADP)</a:t>
            </a:r>
            <a:r>
              <a:rPr lang="it-IT"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it-IT" sz="1600">
                <a:solidFill>
                  <a:schemeClr val="tx2"/>
                </a:solidFill>
              </a:rPr>
              <a:t>Estremamente rara</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it-IT"/>
              <a:t>È tutto nei geni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772400" algn="l"/>
                <a:tab pos="9261475"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Wang B, Rudnick S, Cengia B, Bonkovsky HL. Acute Hepatic Porphyrias: Review and Recent Progress. Hepatol Commun. 2018;3(2):193-206. Pubblicato 2018 Dic 20.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32896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644274" y="4818652"/>
            <a:ext cx="5377441" cy="1200328"/>
          </a:xfrm>
          <a:prstGeom prst="rect">
            <a:avLst/>
          </a:prstGeom>
          <a:noFill/>
        </p:spPr>
        <p:txBody>
          <a:bodyPr wrap="square" rtlCol="0">
            <a:spAutoFit/>
          </a:bodyPr>
          <a:lstStyle/>
          <a:p>
            <a:pPr algn="ctr"/>
            <a:r>
              <a:rPr lang="it-IT" sz="2400" b="1" dirty="0">
                <a:solidFill>
                  <a:schemeClr val="accent2">
                    <a:lumMod val="75000"/>
                  </a:schemeClr>
                </a:solidFill>
                <a:cs typeface="Calibri"/>
              </a:rPr>
              <a:t>Se un genitore è portatore del gene alterato, un figlio ha una probabilità pari al 50% di ereditare quella mutazione.</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it-IT" sz="1400">
                <a:cs typeface="Calibri"/>
              </a:rPr>
              <a:t>Il padre </a:t>
            </a:r>
          </a:p>
          <a:p>
            <a:r>
              <a:rPr lang="it-IT" sz="1400">
                <a:cs typeface="Calibri"/>
              </a:rPr>
              <a:t>è </a:t>
            </a:r>
            <a:r>
              <a:rPr lang="it-IT" sz="1400">
                <a:solidFill>
                  <a:schemeClr val="accent2">
                    <a:lumMod val="75000"/>
                  </a:schemeClr>
                </a:solidFill>
                <a:cs typeface="Calibri"/>
              </a:rPr>
              <a:t>malato</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it-IT" sz="1400">
                <a:cs typeface="Calibri"/>
              </a:rPr>
              <a:t>La madre </a:t>
            </a:r>
          </a:p>
          <a:p>
            <a:r>
              <a:rPr lang="it-IT" sz="1400">
                <a:cs typeface="Calibri"/>
              </a:rPr>
              <a:t>non è malata</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646540" cy="307777"/>
          </a:xfrm>
          <a:prstGeom prst="rect">
            <a:avLst/>
          </a:prstGeom>
          <a:noFill/>
        </p:spPr>
        <p:txBody>
          <a:bodyPr wrap="square" rtlCol="0">
            <a:spAutoFit/>
          </a:bodyPr>
          <a:lstStyle/>
          <a:p>
            <a:r>
              <a:rPr lang="it-IT" sz="1400" dirty="0"/>
              <a:t>Gene normale</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it-IT" sz="1400"/>
              <a:t>Gene alterato</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71080" y="4246053"/>
            <a:ext cx="1576768" cy="338554"/>
          </a:xfrm>
          <a:prstGeom prst="rect">
            <a:avLst/>
          </a:prstGeom>
          <a:noFill/>
        </p:spPr>
        <p:txBody>
          <a:bodyPr wrap="square" rtlCol="0">
            <a:spAutoFit/>
          </a:bodyPr>
          <a:lstStyle/>
          <a:p>
            <a:pPr algn="ctr"/>
            <a:r>
              <a:rPr lang="it-IT" sz="1600" b="1">
                <a:cs typeface="Calibri"/>
              </a:rPr>
              <a:t>50% non malato</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it-IT" sz="1600" b="1">
                <a:cs typeface="Calibri"/>
              </a:rPr>
              <a:t>50% malato</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it-IT" sz="2400"/>
              <a:t>L’AHP è ereditaria, cioè può essere trasmessa da una generazione all’altra.</a:t>
            </a:r>
            <a:r>
              <a:rPr lang="it-IT" sz="2400" baseline="3000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510421" y="4446581"/>
            <a:ext cx="4998864" cy="1200329"/>
          </a:xfrm>
          <a:prstGeom prst="rect">
            <a:avLst/>
          </a:prstGeom>
          <a:noFill/>
        </p:spPr>
        <p:txBody>
          <a:bodyPr wrap="square" rtlCol="0">
            <a:spAutoFit/>
          </a:bodyPr>
          <a:lstStyle/>
          <a:p>
            <a:pPr algn="ctr"/>
            <a:r>
              <a:rPr lang="it-IT" sz="2400" dirty="0"/>
              <a:t>Tuttavia, la maggior parte delle persone che presenta la mutazione </a:t>
            </a:r>
            <a:br>
              <a:rPr lang="it-IT" sz="2400" dirty="0"/>
            </a:br>
            <a:r>
              <a:rPr lang="it-IT" sz="2400" dirty="0"/>
              <a:t>del gene non svilupperà sintomi.</a:t>
            </a:r>
            <a:r>
              <a:rPr lang="it-IT" sz="24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832785" y="2507478"/>
            <a:ext cx="4171782" cy="1200328"/>
          </a:xfrm>
          <a:prstGeom prst="rect">
            <a:avLst/>
          </a:prstGeom>
          <a:noFill/>
        </p:spPr>
        <p:txBody>
          <a:bodyPr wrap="square" rtlCol="0">
            <a:spAutoFit/>
          </a:bodyPr>
          <a:lstStyle/>
          <a:p>
            <a:pPr algn="ctr"/>
            <a:r>
              <a:rPr lang="it-IT" sz="2400" dirty="0"/>
              <a:t> Se si eredita la mutazione, esiste il rischio di sviluppare </a:t>
            </a:r>
            <a:br>
              <a:rPr lang="it-IT" sz="2400" dirty="0"/>
            </a:br>
            <a:r>
              <a:rPr lang="it-IT" sz="2400" dirty="0"/>
              <a:t>dei sintomi.</a:t>
            </a:r>
            <a:r>
              <a:rPr lang="it-IT" sz="24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Cosa sapere sull’AHP</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712075"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Wang B, Rudnick S, Cengia B, Bonkovsky HL. Acute Hepatic Porphyrias: Review and Recent Progress. Hepatol Commun. 2018;3(2):193-206. Pubblicato 2018 Dic 20. doi:10.1002/hep4.1297</a:t>
            </a:r>
          </a:p>
          <a:p>
            <a:pPr marL="228600" indent="-228600">
              <a:buFont typeface="+mj-lt"/>
              <a:buAutoNum type="arabicPeriod"/>
            </a:pPr>
            <a:r>
              <a:rPr lang="it-IT" sz="800" dirty="0"/>
              <a:t>Anderson KE, Bloomer JR, Bonkovsky HL, et al. Raccomandazioni per la diagnosi e il trattamento delle porfirie acute [la correzione pubblicata appare in Ann Intern Med. 2005 Aug 16;143(4):316]. Ann Intern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4260657"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600597"/>
            <a:ext cx="3530361" cy="1938992"/>
          </a:xfrm>
          <a:prstGeom prst="rect">
            <a:avLst/>
          </a:prstGeom>
          <a:noFill/>
        </p:spPr>
        <p:txBody>
          <a:bodyPr wrap="square" rtlCol="0">
            <a:spAutoFit/>
          </a:bodyPr>
          <a:lstStyle/>
          <a:p>
            <a:pPr algn="ctr"/>
            <a:r>
              <a:rPr lang="it-IT" sz="2400"/>
              <a:t>Uomini e donne hanno </a:t>
            </a:r>
          </a:p>
          <a:p>
            <a:pPr algn="ctr"/>
            <a:r>
              <a:rPr lang="it-IT" sz="2400"/>
              <a:t>pari possibilità di ereditare il gene alterato, ma le </a:t>
            </a:r>
            <a:r>
              <a:rPr lang="it-IT" sz="2400" b="1"/>
              <a:t>donne sono spesso più sintomatiche</a:t>
            </a:r>
            <a:r>
              <a:rPr lang="it-IT" sz="2400"/>
              <a:t>.</a:t>
            </a:r>
            <a:r>
              <a:rPr lang="it-IT" sz="2400" baseline="3000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569660"/>
          </a:xfrm>
          <a:prstGeom prst="rect">
            <a:avLst/>
          </a:prstGeom>
          <a:noFill/>
        </p:spPr>
        <p:txBody>
          <a:bodyPr wrap="square" rtlCol="0">
            <a:spAutoFit/>
          </a:bodyPr>
          <a:lstStyle/>
          <a:p>
            <a:pPr algn="ctr"/>
            <a:r>
              <a:rPr lang="it-IT" sz="2400" dirty="0"/>
              <a:t>Il primo attacco </a:t>
            </a:r>
            <a:br>
              <a:rPr lang="it-IT" sz="2400" dirty="0"/>
            </a:br>
            <a:r>
              <a:rPr lang="it-IT" sz="2400" dirty="0"/>
              <a:t>si presenta spesso dopo la pubertà, </a:t>
            </a:r>
          </a:p>
          <a:p>
            <a:pPr algn="ctr"/>
            <a:r>
              <a:rPr lang="it-IT" sz="2400" b="1" dirty="0"/>
              <a:t>tra i 14 e i 45 anni.</a:t>
            </a:r>
            <a:r>
              <a:rPr lang="it-IT" sz="24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200328"/>
          </a:xfrm>
          <a:prstGeom prst="rect">
            <a:avLst/>
          </a:prstGeom>
          <a:noFill/>
        </p:spPr>
        <p:txBody>
          <a:bodyPr wrap="square" rtlCol="0">
            <a:spAutoFit/>
          </a:bodyPr>
          <a:lstStyle/>
          <a:p>
            <a:pPr algn="ctr"/>
            <a:r>
              <a:rPr lang="it-IT" sz="2400"/>
              <a:t> La mutazione AHP può passare </a:t>
            </a:r>
            <a:r>
              <a:rPr lang="it-IT" sz="2400" b="1"/>
              <a:t>inosservata per generazioni</a:t>
            </a:r>
            <a:r>
              <a:rPr lang="it-IT" sz="2400"/>
              <a:t>.</a:t>
            </a:r>
            <a:r>
              <a:rPr lang="it-IT" sz="2400" baseline="30000"/>
              <a:t>2</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it-IT"/>
              <a:t>Avere l’AHP</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456289"/>
            <a:ext cx="4026569" cy="1200329"/>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it-IT"/>
              <a:t>Dolore cronico</a:t>
            </a:r>
          </a:p>
          <a:p>
            <a:pPr marL="174625" indent="-174625">
              <a:buClr>
                <a:srgbClr val="1B9AB2"/>
              </a:buClr>
              <a:buFont typeface="Arial" panose="020B0604020202020204" pitchFamily="34" charset="0"/>
              <a:buChar char="•"/>
            </a:pPr>
            <a:r>
              <a:rPr lang="it-IT"/>
              <a:t>Affaticamento</a:t>
            </a:r>
          </a:p>
          <a:p>
            <a:pPr marL="174625" indent="-174625">
              <a:buClr>
                <a:srgbClr val="1B9AB2"/>
              </a:buClr>
              <a:buFont typeface="Arial" panose="020B0604020202020204" pitchFamily="34" charset="0"/>
              <a:buChar char="•"/>
            </a:pPr>
            <a:r>
              <a:rPr lang="it-IT"/>
              <a:t>Nausea</a:t>
            </a:r>
          </a:p>
          <a:p>
            <a:pPr marL="174625" indent="-174625">
              <a:buClr>
                <a:srgbClr val="1B9AB2"/>
              </a:buClr>
              <a:buFont typeface="Arial" panose="020B0604020202020204" pitchFamily="34" charset="0"/>
              <a:buChar char="•"/>
            </a:pPr>
            <a:r>
              <a:rPr lang="it-IT"/>
              <a:t>Depressione e/o ansia</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it-IT" sz="3200" b="1" dirty="0">
                <a:solidFill>
                  <a:srgbClr val="1B9AB2"/>
                </a:solidFill>
              </a:rPr>
              <a:t>Complicanze </a:t>
            </a:r>
            <a:br>
              <a:rPr lang="it-IT" sz="3200" b="1" dirty="0">
                <a:solidFill>
                  <a:srgbClr val="1B9AB2"/>
                </a:solidFill>
              </a:rPr>
            </a:br>
            <a:r>
              <a:rPr lang="it-IT" sz="3200" b="1" dirty="0">
                <a:solidFill>
                  <a:srgbClr val="1B9AB2"/>
                </a:solidFill>
              </a:rPr>
              <a:t>a lungo termine</a:t>
            </a:r>
            <a:r>
              <a:rPr lang="it-IT" sz="32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107996"/>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it-IT"/>
              <a:t>Malattia renale cronica</a:t>
            </a:r>
          </a:p>
          <a:p>
            <a:pPr marL="174625" indent="-174625">
              <a:buClr>
                <a:srgbClr val="1B9AB2"/>
              </a:buClr>
              <a:buFont typeface="Arial" panose="020B0604020202020204" pitchFamily="34" charset="0"/>
              <a:buChar char="•"/>
            </a:pPr>
            <a:r>
              <a:rPr lang="it-IT"/>
              <a:t>Pressione arteriosa elevata</a:t>
            </a:r>
          </a:p>
          <a:p>
            <a:pPr marL="174625" indent="-174625">
              <a:buClr>
                <a:srgbClr val="1B9AB2"/>
              </a:buClr>
              <a:buFont typeface="Arial" panose="020B0604020202020204" pitchFamily="34" charset="0"/>
              <a:buChar char="•"/>
            </a:pPr>
            <a:r>
              <a:rPr lang="it-IT"/>
              <a:t>Cancro epatico</a:t>
            </a:r>
          </a:p>
          <a:p>
            <a:pPr marL="174625" indent="-174625">
              <a:buClr>
                <a:srgbClr val="1B9AB2"/>
              </a:buClr>
              <a:buFont typeface="Arial" panose="020B0604020202020204" pitchFamily="34" charset="0"/>
              <a:buChar char="•"/>
            </a:pPr>
            <a:endParaRPr lang="en-US"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772400" algn="l"/>
              </a:tabLst>
            </a:pPr>
            <a:r>
              <a:rPr lang="it-IT" sz="800" dirty="0">
                <a:solidFill>
                  <a:schemeClr val="bg2">
                    <a:lumMod val="50000"/>
                  </a:schemeClr>
                </a:solidFill>
              </a:rPr>
              <a:t>AHP: Porfiria epatica acuta	In questo materiale non sono incluse informazioni sui prodotti medicinali di Alnylam. </a:t>
            </a:r>
          </a:p>
          <a:p>
            <a:pPr marL="228600" indent="-228600">
              <a:buFont typeface="+mj-lt"/>
              <a:buAutoNum type="arabicPeriod"/>
            </a:pPr>
            <a:r>
              <a:rPr lang="it-IT" sz="800" dirty="0">
                <a:solidFill>
                  <a:schemeClr val="bg2">
                    <a:lumMod val="50000"/>
                  </a:schemeClr>
                </a:solidFill>
              </a:rPr>
              <a:t>Anderson KE, Bloomer JR, Bonkovsky HL, et al. Raccomandazioni per la diagnosi e il trattamento delle porfirie acute [la correzione pubblicata appare in Ann Intern Med. 2005 Aug 16;143(4):316]. Ann Intern Med. 2005;142(6):439-450. doi:10.7326/0003-4819-142-6-200503150-00010</a:t>
            </a:r>
          </a:p>
          <a:p>
            <a:pPr marL="228600" indent="-228600">
              <a:buFont typeface="+mj-lt"/>
              <a:buAutoNum type="arabicPeriod"/>
            </a:pPr>
            <a:r>
              <a:rPr lang="it-IT" sz="800" dirty="0">
                <a:solidFill>
                  <a:schemeClr val="bg2">
                    <a:lumMod val="50000"/>
                  </a:schemeClr>
                </a:solidFill>
              </a:rPr>
              <a:t>Gouya L, Ventura P, Balwani M, et al. EXPLORE: A Prospective, Multinational, Natural History Study of Patients with Acute Hepatic Porphyria with Recurrent Attacks. Hepatology.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2574096"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532314" cy="584775"/>
          </a:xfrm>
          <a:prstGeom prst="rect">
            <a:avLst/>
          </a:prstGeom>
          <a:noFill/>
        </p:spPr>
        <p:txBody>
          <a:bodyPr wrap="none" rtlCol="0">
            <a:spAutoFit/>
          </a:bodyPr>
          <a:lstStyle/>
          <a:p>
            <a:r>
              <a:rPr lang="it-IT" sz="3200" b="1">
                <a:solidFill>
                  <a:srgbClr val="1B9AB2"/>
                </a:solidFill>
              </a:rPr>
              <a:t>Attacchi acuti di AHP</a:t>
            </a:r>
            <a:r>
              <a:rPr lang="it-IT" sz="3200" b="1" baseline="3000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923330"/>
          </a:xfrm>
          <a:prstGeom prst="rect">
            <a:avLst/>
          </a:prstGeom>
          <a:noFill/>
        </p:spPr>
        <p:txBody>
          <a:bodyPr wrap="square" rtlCol="0">
            <a:spAutoFit/>
          </a:bodyPr>
          <a:lstStyle/>
          <a:p>
            <a:r>
              <a:rPr lang="it-IT" dirty="0"/>
              <a:t>Il sintomo più comune, presente in oltre il 90% delle persone che hanno un attacco di AHP, è un </a:t>
            </a:r>
            <a:r>
              <a:rPr lang="it-IT" b="1" dirty="0"/>
              <a:t>forte dolore addominale</a:t>
            </a:r>
            <a:r>
              <a:rPr lang="it-IT" dirty="0"/>
              <a:t>.</a:t>
            </a:r>
          </a:p>
        </p:txBody>
      </p:sp>
      <p:sp>
        <p:nvSpPr>
          <p:cNvPr id="4" name="TextBox 3"/>
          <p:cNvSpPr txBox="1"/>
          <p:nvPr/>
        </p:nvSpPr>
        <p:spPr>
          <a:xfrm>
            <a:off x="551861" y="2883893"/>
            <a:ext cx="4079262" cy="3131627"/>
          </a:xfrm>
          <a:prstGeom prst="rect">
            <a:avLst/>
          </a:prstGeom>
          <a:noFill/>
        </p:spPr>
        <p:txBody>
          <a:bodyPr wrap="square" rtlCol="0">
            <a:spAutoFit/>
          </a:bodyPr>
          <a:lstStyle/>
          <a:p>
            <a:pPr>
              <a:spcAft>
                <a:spcPts val="300"/>
              </a:spcAft>
              <a:buClr>
                <a:srgbClr val="1B9AB2"/>
              </a:buClr>
            </a:pPr>
            <a:r>
              <a:rPr lang="it-IT" b="1" dirty="0"/>
              <a:t>Altri sintomi:</a:t>
            </a:r>
          </a:p>
          <a:p>
            <a:pPr marL="174625" indent="-174625">
              <a:spcAft>
                <a:spcPts val="300"/>
              </a:spcAft>
              <a:buClr>
                <a:srgbClr val="1B9AB2"/>
              </a:buClr>
              <a:buFont typeface="Arial" panose="020B0604020202020204" pitchFamily="34" charset="0"/>
              <a:buChar char="•"/>
            </a:pPr>
            <a:r>
              <a:rPr lang="it-IT" dirty="0"/>
              <a:t>Nausea e vomito</a:t>
            </a:r>
          </a:p>
          <a:p>
            <a:pPr marL="174625" indent="-174625">
              <a:spcAft>
                <a:spcPts val="300"/>
              </a:spcAft>
              <a:buClr>
                <a:srgbClr val="1B9AB2"/>
              </a:buClr>
              <a:buFont typeface="Arial" panose="020B0604020202020204" pitchFamily="34" charset="0"/>
              <a:buChar char="•"/>
            </a:pPr>
            <a:r>
              <a:rPr lang="it-IT" dirty="0"/>
              <a:t>Urine scure</a:t>
            </a:r>
          </a:p>
          <a:p>
            <a:pPr marL="174625" indent="-174625">
              <a:spcAft>
                <a:spcPts val="300"/>
              </a:spcAft>
              <a:buClr>
                <a:srgbClr val="1B9AB2"/>
              </a:buClr>
              <a:buFont typeface="Arial" panose="020B0604020202020204" pitchFamily="34" charset="0"/>
              <a:buChar char="•"/>
            </a:pPr>
            <a:r>
              <a:rPr lang="it-IT" dirty="0"/>
              <a:t>Disturbi psichiatrici</a:t>
            </a:r>
          </a:p>
          <a:p>
            <a:pPr marL="174625" indent="-174625">
              <a:spcAft>
                <a:spcPts val="300"/>
              </a:spcAft>
              <a:buClr>
                <a:srgbClr val="1B9AB2"/>
              </a:buClr>
              <a:buFont typeface="Arial" panose="020B0604020202020204" pitchFamily="34" charset="0"/>
              <a:buChar char="•"/>
            </a:pPr>
            <a:r>
              <a:rPr lang="it-IT" dirty="0"/>
              <a:t>Debolezza muscolare e paralisi</a:t>
            </a:r>
          </a:p>
          <a:p>
            <a:pPr marL="174625" indent="-174625">
              <a:spcAft>
                <a:spcPts val="300"/>
              </a:spcAft>
              <a:buClr>
                <a:srgbClr val="1B9AB2"/>
              </a:buClr>
              <a:buFont typeface="Arial" panose="020B0604020202020204" pitchFamily="34" charset="0"/>
              <a:buChar char="•"/>
            </a:pPr>
            <a:r>
              <a:rPr lang="it-IT" dirty="0"/>
              <a:t>Stipsi </a:t>
            </a:r>
          </a:p>
          <a:p>
            <a:pPr marL="174625" indent="-174625">
              <a:spcAft>
                <a:spcPts val="300"/>
              </a:spcAft>
              <a:buClr>
                <a:srgbClr val="1B9AB2"/>
              </a:buClr>
              <a:buFont typeface="Arial" panose="020B0604020202020204" pitchFamily="34" charset="0"/>
              <a:buChar char="•"/>
            </a:pPr>
            <a:r>
              <a:rPr lang="it-IT" dirty="0"/>
              <a:t>Palpitazioni cardiache</a:t>
            </a:r>
          </a:p>
          <a:p>
            <a:pPr marL="174625" indent="-174625">
              <a:spcAft>
                <a:spcPts val="300"/>
              </a:spcAft>
              <a:buClr>
                <a:srgbClr val="1B9AB2"/>
              </a:buClr>
              <a:buFont typeface="Arial" panose="020B0604020202020204" pitchFamily="34" charset="0"/>
              <a:buChar char="•"/>
            </a:pPr>
            <a:r>
              <a:rPr lang="it-IT" dirty="0"/>
              <a:t>Lesioni o vesciche sulla pelle esposta </a:t>
            </a:r>
            <a:br>
              <a:rPr lang="it-IT" dirty="0"/>
            </a:br>
            <a:r>
              <a:rPr lang="it-IT" dirty="0"/>
              <a:t>al sole (solo coproporfiria ereditaria </a:t>
            </a:r>
            <a:br>
              <a:rPr lang="it-IT" dirty="0"/>
            </a:br>
            <a:r>
              <a:rPr lang="it-IT" dirty="0"/>
              <a:t>o porfiria variegata)</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2785378" cy="243785"/>
          </a:xfrm>
          <a:prstGeom prst="rect">
            <a:avLst/>
          </a:prstGeom>
          <a:noFill/>
        </p:spPr>
        <p:txBody>
          <a:bodyPr wrap="none" rtlCol="0">
            <a:spAutoFit/>
          </a:bodyPr>
          <a:lstStyle/>
          <a:p>
            <a:pPr>
              <a:lnSpc>
                <a:spcPct val="80000"/>
              </a:lnSpc>
            </a:pPr>
            <a:r>
              <a:rPr lang="it-IT" sz="1200">
                <a:solidFill>
                  <a:srgbClr val="68365E"/>
                </a:solidFill>
              </a:rPr>
              <a:t>Veronica, paziente AHP e consulente per la tutela dei pazienti, AEP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919139"/>
            <a:ext cx="4367730" cy="584775"/>
          </a:xfrm>
          <a:prstGeom prst="rect">
            <a:avLst/>
          </a:prstGeom>
          <a:noFill/>
        </p:spPr>
        <p:txBody>
          <a:bodyPr wrap="square" rtlCol="0">
            <a:spAutoFit/>
          </a:bodyPr>
          <a:lstStyle/>
          <a:p>
            <a:r>
              <a:rPr lang="it-IT" sz="3200" b="1" dirty="0">
                <a:solidFill>
                  <a:srgbClr val="1B9AB2"/>
                </a:solidFill>
              </a:rPr>
              <a:t>Sintomi cronici dell’AHP</a:t>
            </a:r>
            <a:r>
              <a:rPr lang="it-IT" sz="3200" b="1"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it-IT"/>
              <a:t>Fai attenzione ai potenziali fattori scatenanti</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772400" algn="l"/>
              </a:tabLst>
            </a:pPr>
            <a:r>
              <a:rPr lang="it-IT" sz="800" dirty="0"/>
              <a:t>AHP: Porfiria epatica acuta	In questo materiale non sono incluse informazioni sui prodotti medicinali di Alnylam. </a:t>
            </a:r>
          </a:p>
          <a:p>
            <a:pPr marL="228600" indent="-228600">
              <a:buFont typeface="+mj-lt"/>
              <a:buAutoNum type="arabicPeriod"/>
            </a:pPr>
            <a:r>
              <a:rPr lang="it-IT" sz="800" dirty="0"/>
              <a:t>Balwani M, Wang B, Anderson KE, et al. Acute hepatic porphyrias: Recommendations for evaluation and long-term management. </a:t>
            </a:r>
            <a:r>
              <a:rPr lang="it-IT" sz="800" i="1" dirty="0"/>
              <a:t>Hepatology</a:t>
            </a:r>
            <a:r>
              <a:rPr lang="it-IT" sz="800" dirty="0"/>
              <a:t>. 2017;66(4):1314-1322. doi:10.1002/hep.29313</a:t>
            </a:r>
          </a:p>
          <a:p>
            <a:pPr marL="228600" indent="-228600">
              <a:buFont typeface="+mj-lt"/>
              <a:buAutoNum type="arabicPeriod"/>
            </a:pPr>
            <a:r>
              <a:rPr lang="it-IT" sz="800" dirty="0">
                <a:solidFill>
                  <a:srgbClr val="858585"/>
                </a:solidFill>
              </a:rPr>
              <a:t>Wang B, Rudnick S, Cengia B, Bonkovsky HL. Acute Hepatic Porphyrias: Review and Recent Progress. Hepatol Commun. 2018;3(2):193-206. Pubblicato 2018 Dic 20.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20" y="598752"/>
            <a:ext cx="9007160"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it-IT" sz="2400" b="1"/>
              <a:t>Fumo</a:t>
            </a:r>
            <a:r>
              <a:rPr lang="it-IT" sz="2400" baseline="30000"/>
              <a:t>2</a:t>
            </a:r>
            <a:r>
              <a:rPr lang="it-IT"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it-IT" sz="2400" b="1"/>
              <a:t>Alcuni farmaci</a:t>
            </a:r>
            <a:r>
              <a:rPr lang="it-IT" sz="2400" baseline="3000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it-IT"/>
              <a:t>Parla con il tuo medico se hai domande sull’AHP e sui farmaci.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9"/>
          </a:xfrm>
          <a:prstGeom prst="rect">
            <a:avLst/>
          </a:prstGeom>
          <a:noFill/>
        </p:spPr>
        <p:txBody>
          <a:bodyPr wrap="square" rtlCol="0">
            <a:spAutoFit/>
          </a:bodyPr>
          <a:lstStyle/>
          <a:p>
            <a:r>
              <a:rPr lang="it-IT" sz="2400" b="1" dirty="0"/>
              <a:t>Variazione </a:t>
            </a:r>
            <a:r>
              <a:rPr lang="en-US" sz="2400" b="1" dirty="0" err="1"/>
              <a:t>dei</a:t>
            </a:r>
            <a:r>
              <a:rPr lang="en-US" sz="2400" b="1" dirty="0"/>
              <a:t> </a:t>
            </a:r>
            <a:r>
              <a:rPr lang="en-US" sz="2400" b="1" dirty="0" err="1"/>
              <a:t>valori</a:t>
            </a:r>
            <a:r>
              <a:rPr lang="en-US" sz="2400" b="1" dirty="0"/>
              <a:t> </a:t>
            </a:r>
            <a:r>
              <a:rPr lang="en-US" sz="2400" b="1" dirty="0" err="1"/>
              <a:t>ormonali</a:t>
            </a:r>
            <a:r>
              <a:rPr lang="en-US" sz="2400" b="1" dirty="0"/>
              <a:t> </a:t>
            </a:r>
            <a:r>
              <a:rPr lang="it-IT" sz="2400" b="1" dirty="0"/>
              <a:t>durante il ciclo mestruale</a:t>
            </a:r>
            <a:r>
              <a:rPr lang="it-IT" sz="2400" baseline="30000" dirty="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it-IT" sz="2400" b="1"/>
              <a:t>Stress causato da:</a:t>
            </a:r>
            <a:r>
              <a:rPr lang="it-IT" sz="2400" baseline="30000"/>
              <a:t>2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it-IT"/>
              <a:t>Infezioni</a:t>
            </a:r>
          </a:p>
          <a:p>
            <a:pPr marL="174625" lvl="1" indent="-174625">
              <a:lnSpc>
                <a:spcPct val="130000"/>
              </a:lnSpc>
              <a:buClr>
                <a:schemeClr val="tx2"/>
              </a:buClr>
              <a:buFont typeface="Arial"/>
              <a:buChar char="•"/>
            </a:pPr>
            <a:r>
              <a:rPr lang="it-IT"/>
              <a:t>Intervento chirurgico</a:t>
            </a:r>
          </a:p>
          <a:p>
            <a:pPr marL="174625" lvl="1" indent="-174625">
              <a:lnSpc>
                <a:spcPct val="130000"/>
              </a:lnSpc>
              <a:buClr>
                <a:schemeClr val="tx2"/>
              </a:buClr>
              <a:buFont typeface="Arial"/>
              <a:buChar char="•"/>
            </a:pPr>
            <a:r>
              <a:rPr lang="it-IT"/>
              <a:t>Esaurimento fisico o emotivo</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it-IT" sz="2400" b="1"/>
              <a:t>Alcool</a:t>
            </a:r>
            <a:r>
              <a:rPr lang="it-IT"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it-IT" sz="2400" b="1"/>
              <a:t>Digiuno</a:t>
            </a:r>
            <a:r>
              <a:rPr lang="it-IT" sz="2400" baseline="30000"/>
              <a:t>2</a:t>
            </a:r>
            <a:r>
              <a:rPr lang="it-IT"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it-IT"/>
              <a:t>L’AHP viene diagnosticata tramite test biochimici</a:t>
            </a:r>
            <a:r>
              <a:rPr lang="it-IT"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712075" algn="l"/>
              </a:tabLst>
              <a:defRPr/>
            </a:pPr>
            <a:r>
              <a:rPr lang="it-IT" sz="800" dirty="0">
                <a:solidFill>
                  <a:srgbClr val="E7E6E6">
                    <a:lumMod val="50000"/>
                  </a:srgbClr>
                </a:solidFill>
              </a:rPr>
              <a:t>AHP: Porfiria epatica acuta; PBG: Porfobilinogeno; ALA: Acido aminolevulinico 	Questo materiale non contiene informazioni sui prodotti medicinali della Alnylam.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800" b="0" i="0" u="none" strike="noStrike" cap="none" normalizeH="0" baseline="0" noProof="0" dirty="0">
                <a:ln>
                  <a:noFill/>
                </a:ln>
                <a:solidFill>
                  <a:srgbClr val="E7E6E6">
                    <a:lumMod val="50000"/>
                  </a:srgbClr>
                </a:solidFill>
                <a:effectLst/>
                <a:uLnTx/>
                <a:uFillTx/>
                <a:latin typeface="Calibri"/>
                <a:ea typeface="+mn-ea"/>
                <a:cs typeface="+mn-cs"/>
              </a:rPr>
              <a:t>Wang B, Rudnick S, Cengia B, Bonkovsky HL. Acute Hepatic Porphyrias: Review and Recent Progress. Hepatol Commun. 2018;3(2):193-206. Pubblicato 2018 Dic 20.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1657" y="598752"/>
            <a:ext cx="9793223"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200" b="1">
                <a:solidFill>
                  <a:srgbClr val="7FCCB4">
                    <a:lumMod val="75000"/>
                  </a:srgbClr>
                </a:solidFill>
                <a:latin typeface="Calibri"/>
                <a:ea typeface="+mn-ea"/>
                <a:cs typeface="+mn-cs"/>
              </a:rPr>
              <a:t>Test biochimici</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0" y="2658826"/>
            <a:ext cx="6102589" cy="707886"/>
          </a:xfrm>
          <a:prstGeom prst="rect">
            <a:avLst/>
          </a:prstGeom>
          <a:noFill/>
        </p:spPr>
        <p:txBody>
          <a:bodyPr wrap="square" rtlCol="0">
            <a:spAutoFit/>
          </a:bodyPr>
          <a:lstStyle/>
          <a:p>
            <a:pPr lvl="0"/>
            <a:r>
              <a:rPr kumimoji="0" lang="it-IT" sz="2000" b="0" i="0" u="none" strike="noStrike" cap="none" normalizeH="0" baseline="0" noProof="0" dirty="0">
                <a:ln>
                  <a:noFill/>
                </a:ln>
                <a:solidFill>
                  <a:srgbClr val="0A0A0A"/>
                </a:solidFill>
                <a:effectLst/>
                <a:uLnTx/>
                <a:uFillTx/>
                <a:latin typeface="Calibri"/>
                <a:ea typeface="+mn-ea"/>
                <a:cs typeface="+mn-cs"/>
              </a:rPr>
              <a:t>Effettua i test per i livelli</a:t>
            </a:r>
            <a:r>
              <a:rPr lang="it-IT" sz="2000" dirty="0">
                <a:solidFill>
                  <a:srgbClr val="0A0A0A"/>
                </a:solidFill>
              </a:rPr>
              <a:t> </a:t>
            </a:r>
            <a:r>
              <a:rPr lang="it-IT" sz="2000" dirty="0"/>
              <a:t>di ALA (acido aminolevulinico), </a:t>
            </a:r>
            <a:r>
              <a:rPr lang="it-IT" sz="2000" dirty="0">
                <a:solidFill>
                  <a:srgbClr val="0A0A0A"/>
                </a:solidFill>
              </a:rPr>
              <a:t>PBG (porfobilinogeno) e porfirine</a:t>
            </a:r>
            <a:r>
              <a:rPr lang="it-IT" sz="2000" dirty="0"/>
              <a:t> nelle </a:t>
            </a:r>
            <a:r>
              <a:rPr kumimoji="0" lang="it-IT" sz="2000" b="0" i="0" u="none" strike="noStrike" cap="none" normalizeH="0" baseline="0" noProof="0" dirty="0">
                <a:ln>
                  <a:noFill/>
                </a:ln>
                <a:solidFill>
                  <a:srgbClr val="0A0A0A"/>
                </a:solidFill>
                <a:effectLst/>
                <a:uLnTx/>
                <a:uFillTx/>
                <a:latin typeface="Calibri"/>
                <a:ea typeface="+mn-ea"/>
                <a:cs typeface="+mn-cs"/>
              </a:rPr>
              <a:t>urine</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it-IT" sz="2000">
                <a:solidFill>
                  <a:srgbClr val="0A0A0A"/>
                </a:solidFill>
              </a:rPr>
              <a:t>Raccomandati durante o poco dopo un attacco quando i livelli di ALA e PBG sono ancora elevati</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17843</TotalTime>
  <Words>6304</Words>
  <Application>Microsoft Office PowerPoint</Application>
  <PresentationFormat>Widescreen</PresentationFormat>
  <Paragraphs>383</Paragraphs>
  <Slides>24</Slides>
  <Notes>24</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24</vt:i4>
      </vt:variant>
    </vt:vector>
  </HeadingPairs>
  <TitlesOfParts>
    <vt:vector size="30" baseType="lpstr">
      <vt:lpstr>Arial</vt:lpstr>
      <vt:lpstr>Calibri</vt:lpstr>
      <vt:lpstr>Open Sans</vt:lpstr>
      <vt:lpstr>OpenSans</vt:lpstr>
      <vt:lpstr>Office Theme</vt:lpstr>
      <vt:lpstr>Acrobat Document</vt:lpstr>
      <vt:lpstr>L’importanza dei test genetici familiari per la porfiria epatica acuta (AHP) </vt:lpstr>
      <vt:lpstr>Cos’è la porfiria epatica acuta (AHP)? </vt:lpstr>
      <vt:lpstr>Queste tossine si traducono in AHP</vt:lpstr>
      <vt:lpstr>Quattro tipi di AHP </vt:lpstr>
      <vt:lpstr>È tutto nei geni </vt:lpstr>
      <vt:lpstr>Cosa sapere sull’AHP</vt:lpstr>
      <vt:lpstr>Avere l’AHP</vt:lpstr>
      <vt:lpstr>Fai attenzione ai potenziali fattori scatenanti</vt:lpstr>
      <vt:lpstr>L’AHP viene diagnosticata tramite test biochimici1</vt:lpstr>
      <vt:lpstr>AHP e test genetici</vt:lpstr>
      <vt:lpstr>Perché è utile avere una diagnosi?</vt:lpstr>
      <vt:lpstr>Test genetici: Se solo l’avessi saputo prima...</vt:lpstr>
      <vt:lpstr>Chi dovrebbe prendere in considerazione i test genetici?1</vt:lpstr>
      <vt:lpstr>Dove posso andare per sottopormi a un test genetico?</vt:lpstr>
      <vt:lpstr>Un consulente genetico può sostenerti1  </vt:lpstr>
      <vt:lpstr>Il test genetico ha aiutato me e mia sorella </vt:lpstr>
      <vt:lpstr>Parlare con i tuoi cari dell’AHP</vt:lpstr>
      <vt:lpstr>I primi test AHP hanno avuto un notevole impatto su di me e sulla mia famiglia </vt:lpstr>
      <vt:lpstr>Mappa la storia dell'AHP della tua famiglia</vt:lpstr>
      <vt:lpstr>Spiegare l’AHP agli altri</vt:lpstr>
      <vt:lpstr>Tu e il tuo caregiver </vt:lpstr>
      <vt:lpstr>AHP: Comprendere le verità</vt:lpstr>
      <vt:lpstr>Risorse e informazioni</vt:lpstr>
      <vt:lpstr>L’importanza dei test genetici familiari per la porfiria epatica acuta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972</cp:revision>
  <cp:lastPrinted>2021-09-13T15:09:48Z</cp:lastPrinted>
  <dcterms:created xsi:type="dcterms:W3CDTF">2021-03-12T17:48:17Z</dcterms:created>
  <dcterms:modified xsi:type="dcterms:W3CDTF">2022-03-08T11:27:07Z</dcterms:modified>
  <cp:category/>
</cp:coreProperties>
</file>